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Default Extension="emf" ContentType="image/x-emf"/>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Override PartName="/ppt/notesSlides/notesSlide9.xml" ContentType="application/vnd.openxmlformats-officedocument.presentationml.notesSlide+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Override PartName="/ppt/handoutMasters/handoutMaster1.xml" ContentType="application/vnd.openxmlformats-officedocument.presentationml.handoutMaster+xml"/>
  <Override PartName="/ppt/slides/slide34.xml" ContentType="application/vnd.openxmlformats-officedocument.presentationml.slide+xml"/>
  <Override PartName="/ppt/theme/theme2.xml" ContentType="application/vnd.openxmlformats-officedocument.theme+xml"/>
  <Override PartName="/ppt/slideLayouts/slideLayout1.xml" ContentType="application/vnd.openxmlformats-officedocument.presentationml.slideLayout+xml"/>
  <Default Extension="jpeg" ContentType="image/jpeg"/>
  <Override PartName="/ppt/slides/slide22.xml" ContentType="application/vnd.openxmlformats-officedocument.presentationml.slide+xml"/>
  <Override PartName="/ppt/slides/slide30.xml" ContentType="application/vnd.openxmlformats-officedocument.presentationml.slide+xml"/>
  <Override PartName="/docProps/app.xml" ContentType="application/vnd.openxmlformats-officedocument.extended-properties+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slides/slide15.xml" ContentType="application/vnd.openxmlformats-officedocument.presentationml.slide+xml"/>
  <Override PartName="/ppt/notesSlides/notesSlide1.xml" ContentType="application/vnd.openxmlformats-officedocument.presentationml.notesSlide+xml"/>
  <Override PartName="/ppt/slides/slide6.xml" ContentType="application/vnd.openxmlformats-officedocument.presentationml.slide+xml"/>
  <Override PartName="/ppt/embeddings/oleObject1.bin" ContentType="application/vnd.openxmlformats-officedocument.oleObject"/>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7.xml" ContentType="application/vnd.openxmlformats-officedocument.presentationml.slide+xml"/>
  <Override PartName="/ppt/slides/slide35.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theme/theme3.xml" ContentType="application/vnd.openxmlformats-officedocument.theme+xml"/>
  <Override PartName="/ppt/slides/slide23.xml" ContentType="application/vnd.openxmlformats-officedocument.presentationml.slide+xml"/>
  <Override PartName="/ppt/slides/slide31.xml" ContentType="application/vnd.openxmlformats-officedocument.presentationml.slide+xml"/>
  <Override PartName="/ppt/notesSlides/notesSlide6.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Default Extension="vml" ContentType="application/vnd.openxmlformats-officedocument.vmlDrawing"/>
  <Override PartName="/ppt/slides/slide3.xml" ContentType="application/vnd.openxmlformats-officedocument.presentationml.slide+xml"/>
  <Override PartName="/ppt/slides/slide28.xml" ContentType="application/vnd.openxmlformats-officedocument.presentationml.slide+xml"/>
  <Override PartName="/ppt/slides/slide36.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32.xml" ContentType="application/vnd.openxmlformats-officedocument.presentationml.slide+xml"/>
  <Override PartName="/ppt/slides/slide20.xml" ContentType="application/vnd.openxmlformats-officedocument.presentationml.slide+xml"/>
  <Override PartName="/ppt/notesSlides/notesSlide7.xml" ContentType="application/vnd.openxmlformats-officedocument.presentationml.notesSlide+xml"/>
  <Override PartName="/ppt/slides/slide17.xml" ContentType="application/vnd.openxmlformats-officedocument.presentationml.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slides/slide8.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slides/slide37.xml" ContentType="application/vnd.openxmlformats-officedocument.presentationml.slide+xml"/>
  <Override PartName="/ppt/slides/slide29.xml" ContentType="application/vnd.openxmlformats-officedocument.presentationml.slide+xml"/>
  <Default Extension="wmf" ContentType="image/x-wmf"/>
  <Override PartName="/ppt/notesSlides/notesSlide8.xml" ContentType="application/vnd.openxmlformats-officedocument.presentationml.notesSlide+xml"/>
  <Override PartName="/ppt/slideLayouts/slideLayout4.xml" ContentType="application/vnd.openxmlformats-officedocument.presentationml.slideLayout+xml"/>
  <Override PartName="/ppt/notesSlides/notesSlide11.xml" ContentType="application/vnd.openxmlformats-officedocument.presentationml.notesSlide+xml"/>
  <Override PartName="/ppt/slides/slide25.xml" ContentType="application/vnd.openxmlformats-officedocument.presentationml.slide+xml"/>
  <Override PartName="/ppt/slides/slide33.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saveSubsetFonts="1" autoCompressPictures="0">
  <p:sldMasterIdLst>
    <p:sldMasterId id="2147483672" r:id="rId1"/>
  </p:sldMasterIdLst>
  <p:notesMasterIdLst>
    <p:notesMasterId r:id="rId39"/>
  </p:notesMasterIdLst>
  <p:handoutMasterIdLst>
    <p:handoutMasterId r:id="rId40"/>
  </p:handoutMasterIdLst>
  <p:sldIdLst>
    <p:sldId id="305" r:id="rId2"/>
    <p:sldId id="377" r:id="rId3"/>
    <p:sldId id="416" r:id="rId4"/>
    <p:sldId id="389" r:id="rId5"/>
    <p:sldId id="394" r:id="rId6"/>
    <p:sldId id="398" r:id="rId7"/>
    <p:sldId id="399" r:id="rId8"/>
    <p:sldId id="410" r:id="rId9"/>
    <p:sldId id="419" r:id="rId10"/>
    <p:sldId id="406" r:id="rId11"/>
    <p:sldId id="417" r:id="rId12"/>
    <p:sldId id="420" r:id="rId13"/>
    <p:sldId id="385" r:id="rId14"/>
    <p:sldId id="413" r:id="rId15"/>
    <p:sldId id="387" r:id="rId16"/>
    <p:sldId id="404" r:id="rId17"/>
    <p:sldId id="409" r:id="rId18"/>
    <p:sldId id="401" r:id="rId19"/>
    <p:sldId id="403" r:id="rId20"/>
    <p:sldId id="402" r:id="rId21"/>
    <p:sldId id="391" r:id="rId22"/>
    <p:sldId id="393" r:id="rId23"/>
    <p:sldId id="388" r:id="rId24"/>
    <p:sldId id="415" r:id="rId25"/>
    <p:sldId id="380" r:id="rId26"/>
    <p:sldId id="378" r:id="rId27"/>
    <p:sldId id="411" r:id="rId28"/>
    <p:sldId id="382" r:id="rId29"/>
    <p:sldId id="381" r:id="rId30"/>
    <p:sldId id="383" r:id="rId31"/>
    <p:sldId id="357" r:id="rId32"/>
    <p:sldId id="386" r:id="rId33"/>
    <p:sldId id="418" r:id="rId34"/>
    <p:sldId id="392" r:id="rId35"/>
    <p:sldId id="361" r:id="rId36"/>
    <p:sldId id="372" r:id="rId37"/>
    <p:sldId id="364" r:id="rId38"/>
  </p:sldIdLst>
  <p:sldSz cx="9144000" cy="6858000" type="screen4x3"/>
  <p:notesSz cx="6735763" cy="9866313"/>
  <p:defaultTextStyle>
    <a:defPPr>
      <a:defRPr lang="ja-JP"/>
    </a:defPPr>
    <a:lvl1pPr algn="l" rtl="0" fontAlgn="base">
      <a:spcBef>
        <a:spcPct val="0"/>
      </a:spcBef>
      <a:spcAft>
        <a:spcPct val="0"/>
      </a:spcAft>
      <a:defRPr kumimoji="1" sz="2400" kern="1200">
        <a:solidFill>
          <a:schemeClr val="tx1"/>
        </a:solidFill>
        <a:latin typeface="Times New Roman" charset="0"/>
        <a:ea typeface="ＭＳ Ｐゴシック" charset="-128"/>
        <a:cs typeface="ＭＳ Ｐゴシック" charset="-128"/>
      </a:defRPr>
    </a:lvl1pPr>
    <a:lvl2pPr marL="457200" algn="l" rtl="0" fontAlgn="base">
      <a:spcBef>
        <a:spcPct val="0"/>
      </a:spcBef>
      <a:spcAft>
        <a:spcPct val="0"/>
      </a:spcAft>
      <a:defRPr kumimoji="1" sz="2400" kern="1200">
        <a:solidFill>
          <a:schemeClr val="tx1"/>
        </a:solidFill>
        <a:latin typeface="Times New Roman" charset="0"/>
        <a:ea typeface="ＭＳ Ｐゴシック" charset="-128"/>
        <a:cs typeface="ＭＳ Ｐゴシック" charset="-128"/>
      </a:defRPr>
    </a:lvl2pPr>
    <a:lvl3pPr marL="914400" algn="l" rtl="0" fontAlgn="base">
      <a:spcBef>
        <a:spcPct val="0"/>
      </a:spcBef>
      <a:spcAft>
        <a:spcPct val="0"/>
      </a:spcAft>
      <a:defRPr kumimoji="1" sz="2400" kern="1200">
        <a:solidFill>
          <a:schemeClr val="tx1"/>
        </a:solidFill>
        <a:latin typeface="Times New Roman" charset="0"/>
        <a:ea typeface="ＭＳ Ｐゴシック" charset="-128"/>
        <a:cs typeface="ＭＳ Ｐゴシック" charset="-128"/>
      </a:defRPr>
    </a:lvl3pPr>
    <a:lvl4pPr marL="1371600" algn="l" rtl="0" fontAlgn="base">
      <a:spcBef>
        <a:spcPct val="0"/>
      </a:spcBef>
      <a:spcAft>
        <a:spcPct val="0"/>
      </a:spcAft>
      <a:defRPr kumimoji="1" sz="2400" kern="1200">
        <a:solidFill>
          <a:schemeClr val="tx1"/>
        </a:solidFill>
        <a:latin typeface="Times New Roman" charset="0"/>
        <a:ea typeface="ＭＳ Ｐゴシック" charset="-128"/>
        <a:cs typeface="ＭＳ Ｐゴシック" charset="-128"/>
      </a:defRPr>
    </a:lvl4pPr>
    <a:lvl5pPr marL="1828800" algn="l" rtl="0" fontAlgn="base">
      <a:spcBef>
        <a:spcPct val="0"/>
      </a:spcBef>
      <a:spcAft>
        <a:spcPct val="0"/>
      </a:spcAft>
      <a:defRPr kumimoji="1" sz="2400" kern="1200">
        <a:solidFill>
          <a:schemeClr val="tx1"/>
        </a:solidFill>
        <a:latin typeface="Times New Roman" charset="0"/>
        <a:ea typeface="ＭＳ Ｐゴシック" charset="-128"/>
        <a:cs typeface="ＭＳ Ｐゴシック" charset="-128"/>
      </a:defRPr>
    </a:lvl5pPr>
    <a:lvl6pPr marL="2286000" algn="l" defTabSz="457200" rtl="0" eaLnBrk="1" latinLnBrk="0" hangingPunct="1">
      <a:defRPr kumimoji="1" sz="2400" kern="1200">
        <a:solidFill>
          <a:schemeClr val="tx1"/>
        </a:solidFill>
        <a:latin typeface="Times New Roman" charset="0"/>
        <a:ea typeface="ＭＳ Ｐゴシック" charset="-128"/>
        <a:cs typeface="ＭＳ Ｐゴシック" charset="-128"/>
      </a:defRPr>
    </a:lvl6pPr>
    <a:lvl7pPr marL="2743200" algn="l" defTabSz="457200" rtl="0" eaLnBrk="1" latinLnBrk="0" hangingPunct="1">
      <a:defRPr kumimoji="1" sz="2400" kern="1200">
        <a:solidFill>
          <a:schemeClr val="tx1"/>
        </a:solidFill>
        <a:latin typeface="Times New Roman" charset="0"/>
        <a:ea typeface="ＭＳ Ｐゴシック" charset="-128"/>
        <a:cs typeface="ＭＳ Ｐゴシック" charset="-128"/>
      </a:defRPr>
    </a:lvl7pPr>
    <a:lvl8pPr marL="3200400" algn="l" defTabSz="457200" rtl="0" eaLnBrk="1" latinLnBrk="0" hangingPunct="1">
      <a:defRPr kumimoji="1" sz="2400" kern="1200">
        <a:solidFill>
          <a:schemeClr val="tx1"/>
        </a:solidFill>
        <a:latin typeface="Times New Roman" charset="0"/>
        <a:ea typeface="ＭＳ Ｐゴシック" charset="-128"/>
        <a:cs typeface="ＭＳ Ｐゴシック" charset="-128"/>
      </a:defRPr>
    </a:lvl8pPr>
    <a:lvl9pPr marL="3657600" algn="l" defTabSz="457200" rtl="0" eaLnBrk="1" latinLnBrk="0" hangingPunct="1">
      <a:defRPr kumimoji="1" sz="2400" kern="1200">
        <a:solidFill>
          <a:schemeClr val="tx1"/>
        </a:solidFill>
        <a:latin typeface="Times New Roman"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clrMru>
    <a:srgbClr val="028E80"/>
    <a:srgbClr val="FFCC66"/>
    <a:srgbClr val="0000FF"/>
    <a:srgbClr val="FF8000"/>
    <a:srgbClr val="00FF00"/>
    <a:srgbClr val="FF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SorterView">
  <p:normalViewPr>
    <p:restoredLeft sz="15620"/>
    <p:restoredTop sz="94660"/>
  </p:normalViewPr>
  <p:slideViewPr>
    <p:cSldViewPr showGuides="1">
      <p:cViewPr>
        <p:scale>
          <a:sx n="75" d="100"/>
          <a:sy n="75" d="100"/>
        </p:scale>
        <p:origin x="-1080" y="-160"/>
      </p:cViewPr>
      <p:guideLst>
        <p:guide orient="horz" pos="2160"/>
        <p:guide pos="2880"/>
      </p:guideLst>
    </p:cSldViewPr>
  </p:slideViewPr>
  <p:outlineViewPr>
    <p:cViewPr>
      <p:scale>
        <a:sx n="33" d="100"/>
        <a:sy n="33" d="100"/>
      </p:scale>
      <p:origin x="0" y="9432"/>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61" d="100"/>
          <a:sy n="61" d="100"/>
        </p:scale>
        <p:origin x="-1728" y="-120"/>
      </p:cViewPr>
      <p:guideLst>
        <p:guide orient="horz" pos="3107"/>
        <p:guide pos="2121"/>
      </p:guideLst>
    </p:cSldViewPr>
  </p:notesViewPr>
  <p:gridSpacing cx="73736200" cy="7373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08546" name="Rectangle 2"/>
          <p:cNvSpPr>
            <a:spLocks noGrp="1" noChangeArrowheads="1"/>
          </p:cNvSpPr>
          <p:nvPr>
            <p:ph type="hdr" sz="quarter"/>
          </p:nvPr>
        </p:nvSpPr>
        <p:spPr bwMode="auto">
          <a:xfrm>
            <a:off x="0" y="0"/>
            <a:ext cx="2919413"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ja-JP"/>
          </a:p>
        </p:txBody>
      </p:sp>
      <p:sp>
        <p:nvSpPr>
          <p:cNvPr id="108547" name="Rectangle 3"/>
          <p:cNvSpPr>
            <a:spLocks noGrp="1" noChangeArrowheads="1"/>
          </p:cNvSpPr>
          <p:nvPr>
            <p:ph type="dt" sz="quarter" idx="1"/>
          </p:nvPr>
        </p:nvSpPr>
        <p:spPr bwMode="auto">
          <a:xfrm>
            <a:off x="3816350" y="0"/>
            <a:ext cx="2919413"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ja-JP"/>
          </a:p>
        </p:txBody>
      </p:sp>
      <p:sp>
        <p:nvSpPr>
          <p:cNvPr id="108548" name="Rectangle 4"/>
          <p:cNvSpPr>
            <a:spLocks noGrp="1" noChangeArrowheads="1"/>
          </p:cNvSpPr>
          <p:nvPr>
            <p:ph type="ftr" sz="quarter" idx="2"/>
          </p:nvPr>
        </p:nvSpPr>
        <p:spPr bwMode="auto">
          <a:xfrm>
            <a:off x="0" y="9372600"/>
            <a:ext cx="2919413"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ja-JP"/>
          </a:p>
        </p:txBody>
      </p:sp>
      <p:sp>
        <p:nvSpPr>
          <p:cNvPr id="108549" name="Rectangle 5"/>
          <p:cNvSpPr>
            <a:spLocks noGrp="1" noChangeArrowheads="1"/>
          </p:cNvSpPr>
          <p:nvPr>
            <p:ph type="sldNum" sz="quarter" idx="3"/>
          </p:nvPr>
        </p:nvSpPr>
        <p:spPr bwMode="auto">
          <a:xfrm>
            <a:off x="3816350" y="9372600"/>
            <a:ext cx="2919413"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91D1F29E-8821-5740-A0CC-C449A6ABF619}"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19413"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ja-JP"/>
          </a:p>
        </p:txBody>
      </p:sp>
      <p:sp>
        <p:nvSpPr>
          <p:cNvPr id="13315" name="Rectangle 3"/>
          <p:cNvSpPr>
            <a:spLocks noGrp="1" noChangeArrowheads="1"/>
          </p:cNvSpPr>
          <p:nvPr>
            <p:ph type="dt" idx="1"/>
          </p:nvPr>
        </p:nvSpPr>
        <p:spPr bwMode="auto">
          <a:xfrm>
            <a:off x="3816350" y="0"/>
            <a:ext cx="2919413"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ja-JP"/>
          </a:p>
        </p:txBody>
      </p:sp>
      <p:sp>
        <p:nvSpPr>
          <p:cNvPr id="14340" name="Rectangle 4"/>
          <p:cNvSpPr>
            <a:spLocks noGrp="1" noRot="1" noChangeAspect="1" noChangeArrowheads="1" noTextEdit="1"/>
          </p:cNvSpPr>
          <p:nvPr>
            <p:ph type="sldImg" idx="2"/>
          </p:nvPr>
        </p:nvSpPr>
        <p:spPr bwMode="auto">
          <a:xfrm>
            <a:off x="901700" y="739775"/>
            <a:ext cx="4933950" cy="3700463"/>
          </a:xfrm>
          <a:prstGeom prst="rect">
            <a:avLst/>
          </a:prstGeom>
          <a:noFill/>
          <a:ln w="9525">
            <a:solidFill>
              <a:srgbClr val="000000"/>
            </a:solidFill>
            <a:miter lim="800000"/>
            <a:headEnd/>
            <a:tailEnd/>
          </a:ln>
        </p:spPr>
      </p:sp>
      <p:sp>
        <p:nvSpPr>
          <p:cNvPr id="13317" name="Rectangle 5"/>
          <p:cNvSpPr>
            <a:spLocks noGrp="1" noChangeArrowheads="1"/>
          </p:cNvSpPr>
          <p:nvPr>
            <p:ph type="body" sz="quarter" idx="3"/>
          </p:nvPr>
        </p:nvSpPr>
        <p:spPr bwMode="auto">
          <a:xfrm>
            <a:off x="898525" y="4686300"/>
            <a:ext cx="4938713" cy="4440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a:t>マスタ</a:t>
            </a:r>
            <a:r>
              <a:rPr lang="en-US" altLang="ja-JP"/>
              <a:t> </a:t>
            </a:r>
            <a:r>
              <a:rPr lang="ja-JP" altLang="en-US"/>
              <a:t>テキストの書式設定</a:t>
            </a:r>
            <a:endParaRPr lang="en-US" altLang="ja-JP"/>
          </a:p>
          <a:p>
            <a:pPr lvl="1"/>
            <a:r>
              <a:rPr lang="ja-JP" altLang="en-US"/>
              <a:t>第</a:t>
            </a:r>
            <a:r>
              <a:rPr lang="en-US" altLang="ja-JP"/>
              <a:t> 2 </a:t>
            </a:r>
            <a:r>
              <a:rPr lang="ja-JP" altLang="en-US"/>
              <a:t>レベル</a:t>
            </a:r>
            <a:endParaRPr lang="en-US" altLang="ja-JP"/>
          </a:p>
          <a:p>
            <a:pPr lvl="2"/>
            <a:r>
              <a:rPr lang="ja-JP" altLang="en-US"/>
              <a:t>第</a:t>
            </a:r>
            <a:r>
              <a:rPr lang="en-US" altLang="ja-JP"/>
              <a:t> 3 </a:t>
            </a:r>
            <a:r>
              <a:rPr lang="ja-JP" altLang="en-US"/>
              <a:t>レベル</a:t>
            </a:r>
            <a:endParaRPr lang="en-US" altLang="ja-JP"/>
          </a:p>
          <a:p>
            <a:pPr lvl="3"/>
            <a:r>
              <a:rPr lang="ja-JP" altLang="en-US"/>
              <a:t>第</a:t>
            </a:r>
            <a:r>
              <a:rPr lang="en-US" altLang="ja-JP"/>
              <a:t> 4 </a:t>
            </a:r>
            <a:r>
              <a:rPr lang="ja-JP" altLang="en-US"/>
              <a:t>レベル</a:t>
            </a:r>
            <a:endParaRPr lang="en-US" altLang="ja-JP"/>
          </a:p>
          <a:p>
            <a:pPr lvl="4"/>
            <a:r>
              <a:rPr lang="ja-JP" altLang="en-US"/>
              <a:t>第</a:t>
            </a:r>
            <a:r>
              <a:rPr lang="en-US" altLang="ja-JP"/>
              <a:t> 5 </a:t>
            </a:r>
            <a:r>
              <a:rPr lang="ja-JP" altLang="en-US"/>
              <a:t>レベル</a:t>
            </a:r>
          </a:p>
        </p:txBody>
      </p:sp>
      <p:sp>
        <p:nvSpPr>
          <p:cNvPr id="13318" name="Rectangle 6"/>
          <p:cNvSpPr>
            <a:spLocks noGrp="1" noChangeArrowheads="1"/>
          </p:cNvSpPr>
          <p:nvPr>
            <p:ph type="ftr" sz="quarter" idx="4"/>
          </p:nvPr>
        </p:nvSpPr>
        <p:spPr bwMode="auto">
          <a:xfrm>
            <a:off x="0" y="9372600"/>
            <a:ext cx="2919413"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ja-JP"/>
          </a:p>
        </p:txBody>
      </p:sp>
      <p:sp>
        <p:nvSpPr>
          <p:cNvPr id="13319" name="Rectangle 7"/>
          <p:cNvSpPr>
            <a:spLocks noGrp="1" noChangeArrowheads="1"/>
          </p:cNvSpPr>
          <p:nvPr>
            <p:ph type="sldNum" sz="quarter" idx="5"/>
          </p:nvPr>
        </p:nvSpPr>
        <p:spPr bwMode="auto">
          <a:xfrm>
            <a:off x="3816350" y="9372600"/>
            <a:ext cx="2919413"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C7B9D6AB-5D71-D64F-BCB7-3B3AA9E0FCC4}"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kumimoji="1" sz="1200" kern="1200">
        <a:solidFill>
          <a:schemeClr val="tx1"/>
        </a:solidFill>
        <a:latin typeface="Times New Roman" charset="0"/>
        <a:ea typeface="ＭＳ Ｐ明朝" charset="-128"/>
        <a:cs typeface="ＭＳ Ｐ明朝" charset="-128"/>
      </a:defRPr>
    </a:lvl1pPr>
    <a:lvl2pPr marL="457200" algn="l" rtl="0" fontAlgn="base">
      <a:spcBef>
        <a:spcPct val="30000"/>
      </a:spcBef>
      <a:spcAft>
        <a:spcPct val="0"/>
      </a:spcAft>
      <a:defRPr kumimoji="1" sz="1200" kern="1200">
        <a:solidFill>
          <a:schemeClr val="tx1"/>
        </a:solidFill>
        <a:latin typeface="Times New Roman" charset="0"/>
        <a:ea typeface="ＭＳ Ｐ明朝" charset="-128"/>
        <a:cs typeface="ＭＳ Ｐ明朝" charset="-128"/>
      </a:defRPr>
    </a:lvl2pPr>
    <a:lvl3pPr marL="914400" algn="l" rtl="0" fontAlgn="base">
      <a:spcBef>
        <a:spcPct val="30000"/>
      </a:spcBef>
      <a:spcAft>
        <a:spcPct val="0"/>
      </a:spcAft>
      <a:defRPr kumimoji="1" sz="1200" kern="1200">
        <a:solidFill>
          <a:schemeClr val="tx1"/>
        </a:solidFill>
        <a:latin typeface="Times New Roman" charset="0"/>
        <a:ea typeface="ＭＳ Ｐ明朝" charset="-128"/>
        <a:cs typeface="ＭＳ Ｐ明朝" charset="-128"/>
      </a:defRPr>
    </a:lvl3pPr>
    <a:lvl4pPr marL="1371600" algn="l" rtl="0" fontAlgn="base">
      <a:spcBef>
        <a:spcPct val="30000"/>
      </a:spcBef>
      <a:spcAft>
        <a:spcPct val="0"/>
      </a:spcAft>
      <a:defRPr kumimoji="1" sz="1200" kern="1200">
        <a:solidFill>
          <a:schemeClr val="tx1"/>
        </a:solidFill>
        <a:latin typeface="Times New Roman" charset="0"/>
        <a:ea typeface="ＭＳ Ｐ明朝" charset="-128"/>
        <a:cs typeface="ＭＳ Ｐ明朝" charset="-128"/>
      </a:defRPr>
    </a:lvl4pPr>
    <a:lvl5pPr marL="1828800" algn="l" rtl="0" fontAlgn="base">
      <a:spcBef>
        <a:spcPct val="30000"/>
      </a:spcBef>
      <a:spcAft>
        <a:spcPct val="0"/>
      </a:spcAft>
      <a:defRPr kumimoji="1" sz="1200" kern="1200">
        <a:solidFill>
          <a:schemeClr val="tx1"/>
        </a:solidFill>
        <a:latin typeface="Times New Roman" charset="0"/>
        <a:ea typeface="ＭＳ Ｐ明朝" charset="-128"/>
        <a:cs typeface="ＭＳ Ｐ明朝" charset="-128"/>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スライド イメージ プレースホルダ 1"/>
          <p:cNvSpPr>
            <a:spLocks noGrp="1" noRot="1" noChangeAspect="1"/>
          </p:cNvSpPr>
          <p:nvPr>
            <p:ph type="sldImg"/>
          </p:nvPr>
        </p:nvSpPr>
        <p:spPr>
          <a:ln/>
        </p:spPr>
      </p:sp>
      <p:sp>
        <p:nvSpPr>
          <p:cNvPr id="17411" name="ノート プレースホルダ 2"/>
          <p:cNvSpPr>
            <a:spLocks noGrp="1"/>
          </p:cNvSpPr>
          <p:nvPr>
            <p:ph type="body" idx="1"/>
          </p:nvPr>
        </p:nvSpPr>
        <p:spPr>
          <a:noFill/>
          <a:ln/>
        </p:spPr>
        <p:txBody>
          <a:bodyPr/>
          <a:lstStyle/>
          <a:p>
            <a:endParaRPr lang="en-GB"/>
          </a:p>
        </p:txBody>
      </p:sp>
      <p:sp>
        <p:nvSpPr>
          <p:cNvPr id="17412" name="スライド番号プレースホルダ 3"/>
          <p:cNvSpPr>
            <a:spLocks noGrp="1"/>
          </p:cNvSpPr>
          <p:nvPr>
            <p:ph type="sldNum" sz="quarter" idx="5"/>
          </p:nvPr>
        </p:nvSpPr>
        <p:spPr>
          <a:noFill/>
        </p:spPr>
        <p:txBody>
          <a:bodyPr/>
          <a:lstStyle/>
          <a:p>
            <a:fld id="{50AFE000-E17D-5A47-8044-C8DCE4EFC02C}" type="slidenum">
              <a:rPr lang="en-GB" altLang="ja-JP" smtClean="0"/>
              <a:pPr/>
              <a:t>2</a:t>
            </a:fld>
            <a:endParaRPr lang="en-GB" altLang="ja-JP"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5E833BCF-FEFE-9F47-A866-4EE4CDBDCB73}" type="slidenum">
              <a:rPr lang="en-US" altLang="ja-JP"/>
              <a:pPr/>
              <a:t>31</a:t>
            </a:fld>
            <a:endParaRPr lang="en-US" altLang="ja-JP"/>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r>
              <a:rPr lang="en-US" altLang="ja-JP" smtClean="0">
                <a:ea typeface="ＭＳ Ｐゴシック" charset="-128"/>
                <a:cs typeface="ＭＳ Ｐゴシック" charset="-128"/>
              </a:rPr>
              <a:t>This figure shows the schematic flow of our system. We provided 3 kinds of radiance products, which are OBC (not recalibrated), </a:t>
            </a:r>
            <a:endParaRPr lang="ja-JP" smtClean="0">
              <a:ea typeface="ＭＳ Ｐゴシック" charset="-128"/>
              <a:cs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40962" name="Rectangle 3"/>
          <p:cNvSpPr>
            <a:spLocks noGrp="1" noChangeArrowheads="1"/>
          </p:cNvSpPr>
          <p:nvPr>
            <p:ph type="dt" sz="quarter" idx="1"/>
          </p:nvPr>
        </p:nvSpPr>
        <p:spPr>
          <a:noFill/>
        </p:spPr>
        <p:txBody>
          <a:bodyPr/>
          <a:lstStyle/>
          <a:p>
            <a:pPr defTabSz="906463"/>
            <a:r>
              <a:rPr lang="en-US" altLang="ja-JP">
                <a:latin typeface="Arial" charset="0"/>
              </a:rPr>
              <a:t>10/24/09</a:t>
            </a:r>
          </a:p>
        </p:txBody>
      </p:sp>
      <p:sp>
        <p:nvSpPr>
          <p:cNvPr id="40963" name="Rectangle 7"/>
          <p:cNvSpPr>
            <a:spLocks noGrp="1" noChangeArrowheads="1"/>
          </p:cNvSpPr>
          <p:nvPr>
            <p:ph type="sldNum" sz="quarter" idx="5"/>
          </p:nvPr>
        </p:nvSpPr>
        <p:spPr>
          <a:noFill/>
        </p:spPr>
        <p:txBody>
          <a:bodyPr/>
          <a:lstStyle/>
          <a:p>
            <a:fld id="{4AAD43B0-2FD0-1745-9873-0FC717F2ECA6}" type="slidenum">
              <a:rPr lang="en-US" altLang="ja-JP"/>
              <a:pPr/>
              <a:t>34</a:t>
            </a:fld>
            <a:endParaRPr lang="en-US" altLang="ja-JP"/>
          </a:p>
        </p:txBody>
      </p:sp>
      <p:sp>
        <p:nvSpPr>
          <p:cNvPr id="40964" name="Rectangle 1025"/>
          <p:cNvSpPr>
            <a:spLocks noGrp="1" noRot="1" noChangeAspect="1" noChangeArrowheads="1" noTextEdit="1"/>
          </p:cNvSpPr>
          <p:nvPr>
            <p:ph type="sldImg"/>
          </p:nvPr>
        </p:nvSpPr>
        <p:spPr>
          <a:solidFill>
            <a:srgbClr val="FFFFFF"/>
          </a:solidFill>
          <a:ln/>
        </p:spPr>
      </p:sp>
      <p:sp>
        <p:nvSpPr>
          <p:cNvPr id="40965" name="Rectangle 1026"/>
          <p:cNvSpPr>
            <a:spLocks noGrp="1" noChangeArrowheads="1"/>
          </p:cNvSpPr>
          <p:nvPr>
            <p:ph type="body" idx="1"/>
          </p:nvPr>
        </p:nvSpPr>
        <p:spPr>
          <a:xfrm>
            <a:off x="673100" y="4686300"/>
            <a:ext cx="5389563" cy="4541838"/>
          </a:xfrm>
          <a:noFill/>
          <a:ln/>
        </p:spPr>
        <p:txBody>
          <a:bodyPr wrap="none" anchor="ctr"/>
          <a:lstStyle/>
          <a:p>
            <a:pPr>
              <a:spcBef>
                <a:spcPct val="0"/>
              </a:spcBef>
            </a:pPr>
            <a:endParaRPr lang="ja-JP" altLang="en-US" sz="1700">
              <a:latin typeface="Arial" charset="0"/>
              <a:ea typeface="ＭＳ Ｐゴシック" charset="-128"/>
              <a:cs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スライド イメージ プレースホルダ 1"/>
          <p:cNvSpPr>
            <a:spLocks noGrp="1" noRot="1" noChangeAspect="1"/>
          </p:cNvSpPr>
          <p:nvPr>
            <p:ph type="sldImg"/>
          </p:nvPr>
        </p:nvSpPr>
        <p:spPr>
          <a:ln/>
        </p:spPr>
      </p:sp>
      <p:sp>
        <p:nvSpPr>
          <p:cNvPr id="53251" name="ノート プレースホルダ 2"/>
          <p:cNvSpPr>
            <a:spLocks noGrp="1"/>
          </p:cNvSpPr>
          <p:nvPr>
            <p:ph type="body" idx="1"/>
          </p:nvPr>
        </p:nvSpPr>
        <p:spPr>
          <a:noFill/>
          <a:ln/>
        </p:spPr>
        <p:txBody>
          <a:bodyPr/>
          <a:lstStyle/>
          <a:p>
            <a:r>
              <a:rPr lang="en-US" altLang="ja-JP" smtClean="0"/>
              <a:t>We adopted the MODTRAN3.7-based[14] atmospheric correction algorithms for ASTER VNIR and SWIR bands on our system [15]. This algorithm is originally able to correct Rayleigh scattering, water vapor absorption, and aerosol effects with terrain effects by using ASTER DEM and MODIS Atmosphere L3 gridded product (MOD08_D3) [16]. Atmospheric correction algorithms for VNIR and SWIR bands use the exoatmospheric solar irradiance. The ASTER science team adopts the irradiance model based on World Radiation Center (WRC), however, there are some differences from the other irradiance models, especially in SWIR region. Therefore, we will add the option for selecting the irradiance models on our system. Fig 3 shows the example of comparison between the ground measured reflectance factor at Railroad Valley, Nevada andatmosphericallycorrectedASTERsurface reflectance generated by the GEO Grid system. The recalibration options were used for both of VNIR (vicarious calibration) and SWIR (crosstalk correction).</a:t>
            </a:r>
            <a:endParaRPr lang="ja-JP" altLang="en-US" smtClean="0"/>
          </a:p>
        </p:txBody>
      </p:sp>
      <p:sp>
        <p:nvSpPr>
          <p:cNvPr id="53252" name="スライド番号プレースホルダ 3"/>
          <p:cNvSpPr>
            <a:spLocks noGrp="1"/>
          </p:cNvSpPr>
          <p:nvPr>
            <p:ph type="sldNum" sz="quarter" idx="5"/>
          </p:nvPr>
        </p:nvSpPr>
        <p:spPr>
          <a:noFill/>
        </p:spPr>
        <p:txBody>
          <a:bodyPr/>
          <a:lstStyle/>
          <a:p>
            <a:fld id="{152AC216-744A-F447-8065-DE9A89558DD7}" type="slidenum">
              <a:rPr lang="en-US" altLang="ja-JP" smtClean="0"/>
              <a:pPr/>
              <a:t>13</a:t>
            </a:fld>
            <a:endParaRPr lang="en-US" altLang="ja-JP"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スライド イメージ プレースホルダ 1"/>
          <p:cNvSpPr>
            <a:spLocks noGrp="1" noRot="1" noChangeAspect="1"/>
          </p:cNvSpPr>
          <p:nvPr>
            <p:ph type="sldImg"/>
          </p:nvPr>
        </p:nvSpPr>
        <p:spPr>
          <a:ln/>
        </p:spPr>
      </p:sp>
      <p:sp>
        <p:nvSpPr>
          <p:cNvPr id="29699" name="ノート プレースホルダ 2"/>
          <p:cNvSpPr>
            <a:spLocks noGrp="1"/>
          </p:cNvSpPr>
          <p:nvPr>
            <p:ph type="body" idx="1"/>
          </p:nvPr>
        </p:nvSpPr>
        <p:spPr>
          <a:noFill/>
          <a:ln/>
        </p:spPr>
        <p:txBody>
          <a:bodyPr/>
          <a:lstStyle/>
          <a:p>
            <a:endParaRPr lang="en-US" smtClean="0"/>
          </a:p>
        </p:txBody>
      </p:sp>
      <p:sp>
        <p:nvSpPr>
          <p:cNvPr id="29700" name="スライド番号プレースホルダ 3"/>
          <p:cNvSpPr>
            <a:spLocks noGrp="1"/>
          </p:cNvSpPr>
          <p:nvPr>
            <p:ph type="sldNum" sz="quarter" idx="5"/>
          </p:nvPr>
        </p:nvSpPr>
        <p:spPr>
          <a:noFill/>
        </p:spPr>
        <p:txBody>
          <a:bodyPr/>
          <a:lstStyle/>
          <a:p>
            <a:fld id="{71BAB121-C66D-A94F-82F1-687C3D936FA0}" type="slidenum">
              <a:rPr lang="en-GB" altLang="ja-JP" smtClean="0"/>
              <a:pPr/>
              <a:t>14</a:t>
            </a:fld>
            <a:endParaRPr lang="en-GB" altLang="ja-JP"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スライド イメージ プレースホルダ 1"/>
          <p:cNvSpPr>
            <a:spLocks noGrp="1" noRot="1" noChangeAspect="1"/>
          </p:cNvSpPr>
          <p:nvPr>
            <p:ph type="sldImg"/>
          </p:nvPr>
        </p:nvSpPr>
        <p:spPr>
          <a:ln/>
        </p:spPr>
      </p:sp>
      <p:sp>
        <p:nvSpPr>
          <p:cNvPr id="49155" name="ノート プレースホルダ 2"/>
          <p:cNvSpPr>
            <a:spLocks noGrp="1"/>
          </p:cNvSpPr>
          <p:nvPr>
            <p:ph type="body" idx="1"/>
          </p:nvPr>
        </p:nvSpPr>
        <p:spPr>
          <a:ln/>
        </p:spPr>
        <p:txBody>
          <a:bodyPr/>
          <a:lstStyle/>
          <a:p>
            <a:pPr>
              <a:defRPr/>
            </a:pPr>
            <a:r>
              <a:rPr lang="en-US" dirty="0" smtClean="0"/>
              <a:t>We have the system of satellite processing, which is called as “GEO Grid”.</a:t>
            </a:r>
          </a:p>
          <a:p>
            <a:pPr>
              <a:defRPr/>
            </a:pPr>
            <a:r>
              <a:rPr lang="en-US" dirty="0" smtClean="0"/>
              <a:t>Our system can provide the ASTER and PALSAR higher level products.</a:t>
            </a:r>
          </a:p>
          <a:p>
            <a:pPr>
              <a:defRPr/>
            </a:pPr>
            <a:r>
              <a:rPr lang="en-US" dirty="0" smtClean="0"/>
              <a:t>In this case, we have all ASTER L0 data on HDD, which is more than 180TB currently.</a:t>
            </a:r>
          </a:p>
          <a:p>
            <a:pPr marL="0" lvl="1">
              <a:defRPr/>
            </a:pPr>
            <a:r>
              <a:rPr lang="en-US" altLang="ja-JP" sz="2000" kern="0" dirty="0" smtClean="0"/>
              <a:t>ASTER DEM/Ortho image can be generated, which is applied the latest radiometric DB, and can be applied vicarious calibration results (VNIR/SWIR) and cross-talk correction (SWIR) etc.</a:t>
            </a:r>
          </a:p>
          <a:p>
            <a:pPr>
              <a:defRPr/>
            </a:pPr>
            <a:r>
              <a:rPr lang="en-US" dirty="0" smtClean="0"/>
              <a:t>	</a:t>
            </a:r>
          </a:p>
        </p:txBody>
      </p:sp>
      <p:sp>
        <p:nvSpPr>
          <p:cNvPr id="56324" name="スライド番号プレースホルダ 3"/>
          <p:cNvSpPr>
            <a:spLocks noGrp="1"/>
          </p:cNvSpPr>
          <p:nvPr>
            <p:ph type="sldNum" sz="quarter" idx="5"/>
          </p:nvPr>
        </p:nvSpPr>
        <p:spPr>
          <a:noFill/>
        </p:spPr>
        <p:txBody>
          <a:bodyPr/>
          <a:lstStyle/>
          <a:p>
            <a:fld id="{ADED3B88-41A9-CA40-B1A8-6FE881379A2E}" type="slidenum">
              <a:rPr lang="en-GB" altLang="ja-JP" smtClean="0"/>
              <a:pPr/>
              <a:t>25</a:t>
            </a:fld>
            <a:endParaRPr lang="en-GB" altLang="ja-JP"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スライド イメージ プレースホルダ 1"/>
          <p:cNvSpPr>
            <a:spLocks noGrp="1" noRot="1" noChangeAspect="1"/>
          </p:cNvSpPr>
          <p:nvPr>
            <p:ph type="sldImg"/>
          </p:nvPr>
        </p:nvSpPr>
        <p:spPr>
          <a:ln/>
        </p:spPr>
      </p:sp>
      <p:sp>
        <p:nvSpPr>
          <p:cNvPr id="20483" name="ノート プレースホルダ 2"/>
          <p:cNvSpPr>
            <a:spLocks noGrp="1"/>
          </p:cNvSpPr>
          <p:nvPr>
            <p:ph type="body" idx="1"/>
          </p:nvPr>
        </p:nvSpPr>
        <p:spPr>
          <a:noFill/>
          <a:ln/>
        </p:spPr>
        <p:txBody>
          <a:bodyPr/>
          <a:lstStyle/>
          <a:p>
            <a:r>
              <a:rPr lang="en-US" altLang="ja-JP" smtClean="0"/>
              <a:t>Terra satellite was launched in Dec of 1999, and has 5 sensors. ASTER and MODIS is two of them, which are the optical sensors measured from VNIR to TIR. Especially, MODIS is known as the well-calibrated sensor, and </a:t>
            </a:r>
            <a:r>
              <a:rPr lang="en-US" altLang="ja-JP" smtClean="0">
                <a:solidFill>
                  <a:srgbClr val="0000FF"/>
                </a:solidFill>
              </a:rPr>
              <a:t>cross-calibration between ASTER and MODIS is very useful.</a:t>
            </a:r>
            <a:endParaRPr lang="ja-JP" altLang="en-US" smtClean="0">
              <a:solidFill>
                <a:srgbClr val="0000FF"/>
              </a:solidFill>
            </a:endParaRPr>
          </a:p>
          <a:p>
            <a:endParaRPr lang="ja-JP" altLang="en-US" smtClean="0"/>
          </a:p>
        </p:txBody>
      </p:sp>
      <p:sp>
        <p:nvSpPr>
          <p:cNvPr id="20484" name="スライド番号プレースホルダ 3"/>
          <p:cNvSpPr>
            <a:spLocks noGrp="1"/>
          </p:cNvSpPr>
          <p:nvPr>
            <p:ph type="sldNum" sz="quarter" idx="5"/>
          </p:nvPr>
        </p:nvSpPr>
        <p:spPr>
          <a:noFill/>
        </p:spPr>
        <p:txBody>
          <a:bodyPr/>
          <a:lstStyle/>
          <a:p>
            <a:fld id="{00A0EA2D-482B-514F-982D-3FBE34B6D9A2}" type="slidenum">
              <a:rPr lang="en-US" altLang="ja-JP" smtClean="0"/>
              <a:pPr/>
              <a:t>26</a:t>
            </a:fld>
            <a:endParaRPr lang="en-US" altLang="ja-JP"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スライド イメージ プレースホルダ 1"/>
          <p:cNvSpPr>
            <a:spLocks noGrp="1" noRot="1" noChangeAspect="1"/>
          </p:cNvSpPr>
          <p:nvPr>
            <p:ph type="sldImg"/>
          </p:nvPr>
        </p:nvSpPr>
        <p:spPr>
          <a:ln/>
        </p:spPr>
      </p:sp>
      <p:sp>
        <p:nvSpPr>
          <p:cNvPr id="46083" name="ノート プレースホルダ 2"/>
          <p:cNvSpPr>
            <a:spLocks noGrp="1"/>
          </p:cNvSpPr>
          <p:nvPr>
            <p:ph type="body" idx="1"/>
          </p:nvPr>
        </p:nvSpPr>
        <p:spPr>
          <a:noFill/>
          <a:ln/>
        </p:spPr>
        <p:txBody>
          <a:bodyPr/>
          <a:lstStyle/>
          <a:p>
            <a:r>
              <a:rPr lang="en-US" altLang="ja-JP" smtClean="0"/>
              <a:t>CEOS reference standard test sites are for instruments and pseudo-invariant desert sites.</a:t>
            </a:r>
            <a:endParaRPr lang="ja-JP" altLang="en-US" smtClean="0"/>
          </a:p>
          <a:p>
            <a:r>
              <a:rPr lang="en-US" altLang="ja-JP" smtClean="0"/>
              <a:t>Especially, the instruments sites are called as “LANDNET” sites, and these sites are recommended for vicarious calibration.</a:t>
            </a:r>
          </a:p>
          <a:p>
            <a:r>
              <a:rPr lang="en-US" altLang="ja-JP" smtClean="0"/>
              <a:t>CEOS IVOS subgroup recommends these standard sites for vicarious calibration and cross-calibration.</a:t>
            </a:r>
          </a:p>
        </p:txBody>
      </p:sp>
      <p:sp>
        <p:nvSpPr>
          <p:cNvPr id="46084" name="スライド番号プレースホルダ 3"/>
          <p:cNvSpPr>
            <a:spLocks noGrp="1"/>
          </p:cNvSpPr>
          <p:nvPr>
            <p:ph type="sldNum" sz="quarter" idx="5"/>
          </p:nvPr>
        </p:nvSpPr>
        <p:spPr>
          <a:noFill/>
        </p:spPr>
        <p:txBody>
          <a:bodyPr/>
          <a:lstStyle/>
          <a:p>
            <a:fld id="{A6FD1183-820D-C648-8C1C-683010A346EC}" type="slidenum">
              <a:rPr lang="en-US" altLang="ja-JP" smtClean="0"/>
              <a:pPr/>
              <a:t>27</a:t>
            </a:fld>
            <a:endParaRPr lang="en-US" altLang="ja-JP"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スライド イメージ プレースホルダ 1"/>
          <p:cNvSpPr>
            <a:spLocks noGrp="1" noRot="1" noChangeAspect="1"/>
          </p:cNvSpPr>
          <p:nvPr>
            <p:ph type="sldImg"/>
          </p:nvPr>
        </p:nvSpPr>
        <p:spPr>
          <a:ln/>
        </p:spPr>
      </p:sp>
      <p:sp>
        <p:nvSpPr>
          <p:cNvPr id="49155" name="ノート プレースホルダ 2"/>
          <p:cNvSpPr>
            <a:spLocks noGrp="1"/>
          </p:cNvSpPr>
          <p:nvPr>
            <p:ph type="body" idx="1"/>
          </p:nvPr>
        </p:nvSpPr>
        <p:spPr>
          <a:noFill/>
          <a:ln/>
        </p:spPr>
        <p:txBody>
          <a:bodyPr/>
          <a:lstStyle/>
          <a:p>
            <a:r>
              <a:rPr lang="en-US" altLang="ja-JP" smtClean="0"/>
              <a:t>This figure shows the comparison between ASTER and MODIS relative spectral responses. As you can see, we can compare green, red, NIR, and SWIR bands.</a:t>
            </a:r>
            <a:endParaRPr lang="ja-JP" altLang="en-US" smtClean="0"/>
          </a:p>
        </p:txBody>
      </p:sp>
      <p:sp>
        <p:nvSpPr>
          <p:cNvPr id="49156" name="スライド番号プレースホルダ 3"/>
          <p:cNvSpPr>
            <a:spLocks noGrp="1"/>
          </p:cNvSpPr>
          <p:nvPr>
            <p:ph type="sldNum" sz="quarter" idx="5"/>
          </p:nvPr>
        </p:nvSpPr>
        <p:spPr>
          <a:noFill/>
        </p:spPr>
        <p:txBody>
          <a:bodyPr/>
          <a:lstStyle/>
          <a:p>
            <a:fld id="{27BC143F-9C99-DF4C-89E3-EBF5FB3AE633}" type="slidenum">
              <a:rPr lang="en-US" altLang="ja-JP" smtClean="0"/>
              <a:pPr/>
              <a:t>28</a:t>
            </a:fld>
            <a:endParaRPr lang="en-US" altLang="ja-JP"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02" name="スライド イメージ プレースホルダ 1"/>
          <p:cNvSpPr>
            <a:spLocks noGrp="1" noRot="1" noChangeAspect="1"/>
          </p:cNvSpPr>
          <p:nvPr>
            <p:ph type="sldImg"/>
          </p:nvPr>
        </p:nvSpPr>
        <p:spPr>
          <a:ln/>
        </p:spPr>
      </p:sp>
      <p:sp>
        <p:nvSpPr>
          <p:cNvPr id="51203" name="ノート プレースホルダ 2"/>
          <p:cNvSpPr>
            <a:spLocks noGrp="1"/>
          </p:cNvSpPr>
          <p:nvPr>
            <p:ph type="body" idx="1"/>
          </p:nvPr>
        </p:nvSpPr>
        <p:spPr>
          <a:noFill/>
          <a:ln/>
        </p:spPr>
        <p:txBody>
          <a:bodyPr/>
          <a:lstStyle/>
          <a:p>
            <a:r>
              <a:rPr lang="en-US" altLang="ja-JP" smtClean="0"/>
              <a:t>Our ASTER products were evaluated the geolocation accuracy, and the results indicated very good accuracy for geometric, and the error of x direction is1.2 pixels, y direction is .7 pixels.</a:t>
            </a:r>
            <a:endParaRPr lang="ja-JP" altLang="en-US" smtClean="0"/>
          </a:p>
        </p:txBody>
      </p:sp>
      <p:sp>
        <p:nvSpPr>
          <p:cNvPr id="51204" name="スライド番号プレースホルダ 3"/>
          <p:cNvSpPr>
            <a:spLocks noGrp="1"/>
          </p:cNvSpPr>
          <p:nvPr>
            <p:ph type="sldNum" sz="quarter" idx="5"/>
          </p:nvPr>
        </p:nvSpPr>
        <p:spPr>
          <a:noFill/>
        </p:spPr>
        <p:txBody>
          <a:bodyPr/>
          <a:lstStyle/>
          <a:p>
            <a:fld id="{9D29876B-78EE-044F-BC3E-F549BE6F5945}" type="slidenum">
              <a:rPr lang="en-US" altLang="ja-JP" smtClean="0"/>
              <a:pPr/>
              <a:t>29</a:t>
            </a:fld>
            <a:endParaRPr lang="en-US" altLang="ja-JP"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スライド イメージ プレースホルダ 1"/>
          <p:cNvSpPr>
            <a:spLocks noGrp="1" noRot="1" noChangeAspect="1"/>
          </p:cNvSpPr>
          <p:nvPr>
            <p:ph type="sldImg"/>
          </p:nvPr>
        </p:nvSpPr>
        <p:spPr>
          <a:ln/>
        </p:spPr>
      </p:sp>
      <p:sp>
        <p:nvSpPr>
          <p:cNvPr id="58371" name="ノート プレースホルダ 2"/>
          <p:cNvSpPr>
            <a:spLocks noGrp="1"/>
          </p:cNvSpPr>
          <p:nvPr>
            <p:ph type="body" idx="1"/>
          </p:nvPr>
        </p:nvSpPr>
        <p:spPr>
          <a:noFill/>
          <a:ln/>
        </p:spPr>
        <p:txBody>
          <a:bodyPr/>
          <a:lstStyle/>
          <a:p>
            <a:endParaRPr lang="en-GB"/>
          </a:p>
        </p:txBody>
      </p:sp>
      <p:sp>
        <p:nvSpPr>
          <p:cNvPr id="58372" name="スライド番号プレースホルダ 3"/>
          <p:cNvSpPr>
            <a:spLocks noGrp="1"/>
          </p:cNvSpPr>
          <p:nvPr>
            <p:ph type="sldNum" sz="quarter" idx="5"/>
          </p:nvPr>
        </p:nvSpPr>
        <p:spPr>
          <a:noFill/>
        </p:spPr>
        <p:txBody>
          <a:bodyPr/>
          <a:lstStyle/>
          <a:p>
            <a:fld id="{9330FCE9-3DDE-7145-8C56-E6CF45F90BB1}" type="slidenum">
              <a:rPr lang="en-GB" altLang="ja-JP" smtClean="0"/>
              <a:pPr/>
              <a:t>30</a:t>
            </a:fld>
            <a:endParaRPr lang="en-GB" altLang="ja-JP"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smtClean="0"/>
              <a:t>マスタ サブタイトルの書式設定</a:t>
            </a:r>
            <a:endParaRPr lang="ja-JP" altLang="en-US"/>
          </a:p>
        </p:txBody>
      </p:sp>
      <p:sp>
        <p:nvSpPr>
          <p:cNvPr id="4" name="Rectangle 23"/>
          <p:cNvSpPr>
            <a:spLocks noGrp="1" noChangeArrowheads="1"/>
          </p:cNvSpPr>
          <p:nvPr>
            <p:ph type="sldNum" sz="quarter" idx="10"/>
          </p:nvPr>
        </p:nvSpPr>
        <p:spPr>
          <a:ln/>
        </p:spPr>
        <p:txBody>
          <a:bodyPr/>
          <a:lstStyle>
            <a:lvl1pPr>
              <a:defRPr/>
            </a:lvl1pPr>
          </a:lstStyle>
          <a:p>
            <a:pPr>
              <a:defRPr/>
            </a:pPr>
            <a:fld id="{45287E87-01F4-A849-AA4B-8E4C8AC57692}" type="slidenum">
              <a:rPr lang="en-US" altLang="ja-JP"/>
              <a:pPr>
                <a:defRPr/>
              </a:pPr>
              <a:t>‹#›</a:t>
            </a:fld>
            <a:endParaRPr lang="en-US" altLang="ja-JP"/>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23"/>
          <p:cNvSpPr>
            <a:spLocks noGrp="1" noChangeArrowheads="1"/>
          </p:cNvSpPr>
          <p:nvPr>
            <p:ph type="sldNum" sz="quarter" idx="10"/>
          </p:nvPr>
        </p:nvSpPr>
        <p:spPr>
          <a:ln/>
        </p:spPr>
        <p:txBody>
          <a:bodyPr/>
          <a:lstStyle>
            <a:lvl1pPr>
              <a:defRPr/>
            </a:lvl1pPr>
          </a:lstStyle>
          <a:p>
            <a:pPr>
              <a:defRPr/>
            </a:pPr>
            <a:fld id="{E359262F-3608-9548-95F6-F489084AF1D5}" type="slidenum">
              <a:rPr lang="en-US" altLang="ja-JP"/>
              <a:pPr>
                <a:defRPr/>
              </a:pPr>
              <a:t>‹#›</a:t>
            </a:fld>
            <a:endParaRPr lang="en-US" altLang="ja-JP"/>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縦書きタイトル/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23"/>
          <p:cNvSpPr>
            <a:spLocks noGrp="1" noChangeArrowheads="1"/>
          </p:cNvSpPr>
          <p:nvPr>
            <p:ph type="sldNum" sz="quarter" idx="10"/>
          </p:nvPr>
        </p:nvSpPr>
        <p:spPr>
          <a:ln/>
        </p:spPr>
        <p:txBody>
          <a:bodyPr/>
          <a:lstStyle>
            <a:lvl1pPr>
              <a:defRPr/>
            </a:lvl1pPr>
          </a:lstStyle>
          <a:p>
            <a:pPr>
              <a:defRPr/>
            </a:pPr>
            <a:fld id="{5B4E558B-C498-F84D-A6A1-3FABE866069B}" type="slidenum">
              <a:rPr lang="en-US" altLang="ja-JP"/>
              <a:pPr>
                <a:defRPr/>
              </a:pPr>
              <a:t>‹#›</a:t>
            </a:fld>
            <a:endParaRPr lang="en-US" altLang="ja-JP"/>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Rectangle 23"/>
          <p:cNvSpPr>
            <a:spLocks noGrp="1" noChangeArrowheads="1"/>
          </p:cNvSpPr>
          <p:nvPr>
            <p:ph type="sldNum" sz="quarter" idx="10"/>
          </p:nvPr>
        </p:nvSpPr>
        <p:spPr>
          <a:ln/>
        </p:spPr>
        <p:txBody>
          <a:bodyPr/>
          <a:lstStyle>
            <a:lvl1pPr>
              <a:defRPr/>
            </a:lvl1pPr>
          </a:lstStyle>
          <a:p>
            <a:pPr>
              <a:defRPr/>
            </a:pPr>
            <a:fld id="{338B306F-B130-254C-969D-AB34F41D1F2F}" type="slidenum">
              <a:rPr lang="en-US" altLang="ja-JP"/>
              <a:pPr>
                <a:defRPr/>
              </a:pPr>
              <a:t>‹#›</a:t>
            </a:fld>
            <a:endParaRPr lang="en-US" altLang="ja-JP"/>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smtClean="0"/>
              <a:t>マスタ テキストの書式設定</a:t>
            </a:r>
          </a:p>
        </p:txBody>
      </p:sp>
      <p:sp>
        <p:nvSpPr>
          <p:cNvPr id="4" name="Rectangle 23"/>
          <p:cNvSpPr>
            <a:spLocks noGrp="1" noChangeArrowheads="1"/>
          </p:cNvSpPr>
          <p:nvPr>
            <p:ph type="sldNum" sz="quarter" idx="10"/>
          </p:nvPr>
        </p:nvSpPr>
        <p:spPr>
          <a:ln/>
        </p:spPr>
        <p:txBody>
          <a:bodyPr/>
          <a:lstStyle>
            <a:lvl1pPr>
              <a:defRPr/>
            </a:lvl1pPr>
          </a:lstStyle>
          <a:p>
            <a:pPr>
              <a:defRPr/>
            </a:pPr>
            <a:fld id="{BE6A1B4F-69EF-2646-BE8A-96206D0FCE88}" type="slidenum">
              <a:rPr lang="en-US" altLang="ja-JP"/>
              <a:pPr>
                <a:defRPr/>
              </a:pPr>
              <a:t>‹#›</a:t>
            </a:fld>
            <a:endParaRPr lang="en-US" altLang="ja-JP"/>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Rectangle 23"/>
          <p:cNvSpPr>
            <a:spLocks noGrp="1" noChangeArrowheads="1"/>
          </p:cNvSpPr>
          <p:nvPr>
            <p:ph type="sldNum" sz="quarter" idx="10"/>
          </p:nvPr>
        </p:nvSpPr>
        <p:spPr>
          <a:ln/>
        </p:spPr>
        <p:txBody>
          <a:bodyPr/>
          <a:lstStyle>
            <a:lvl1pPr>
              <a:defRPr/>
            </a:lvl1pPr>
          </a:lstStyle>
          <a:p>
            <a:pPr>
              <a:defRPr/>
            </a:pPr>
            <a:fld id="{FC7FD04E-9C28-484C-AE4F-B8664C8D15A7}" type="slidenum">
              <a:rPr lang="en-US" altLang="ja-JP"/>
              <a:pPr>
                <a:defRPr/>
              </a:pPr>
              <a:t>‹#›</a:t>
            </a:fld>
            <a:endParaRPr lang="en-US" altLang="ja-JP"/>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Rectangle 23"/>
          <p:cNvSpPr>
            <a:spLocks noGrp="1" noChangeArrowheads="1"/>
          </p:cNvSpPr>
          <p:nvPr>
            <p:ph type="sldNum" sz="quarter" idx="10"/>
          </p:nvPr>
        </p:nvSpPr>
        <p:spPr>
          <a:ln/>
        </p:spPr>
        <p:txBody>
          <a:bodyPr/>
          <a:lstStyle>
            <a:lvl1pPr>
              <a:defRPr/>
            </a:lvl1pPr>
          </a:lstStyle>
          <a:p>
            <a:pPr>
              <a:defRPr/>
            </a:pPr>
            <a:fld id="{B2EAA4FD-7D77-BC48-8B8D-001625FE501E}" type="slidenum">
              <a:rPr lang="en-US" altLang="ja-JP"/>
              <a:pPr>
                <a:defRPr/>
              </a:pPr>
              <a:t>‹#›</a:t>
            </a:fld>
            <a:endParaRPr lang="en-US" altLang="ja-JP"/>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Rectangle 23"/>
          <p:cNvSpPr>
            <a:spLocks noGrp="1" noChangeArrowheads="1"/>
          </p:cNvSpPr>
          <p:nvPr>
            <p:ph type="sldNum" sz="quarter" idx="10"/>
          </p:nvPr>
        </p:nvSpPr>
        <p:spPr>
          <a:ln/>
        </p:spPr>
        <p:txBody>
          <a:bodyPr/>
          <a:lstStyle>
            <a:lvl1pPr>
              <a:defRPr/>
            </a:lvl1pPr>
          </a:lstStyle>
          <a:p>
            <a:pPr>
              <a:defRPr/>
            </a:pPr>
            <a:fld id="{B81B8DF4-D0B0-644A-B052-00F6BD3B18CE}" type="slidenum">
              <a:rPr lang="en-US" altLang="ja-JP"/>
              <a:pPr>
                <a:defRPr/>
              </a:pPr>
              <a:t>‹#›</a:t>
            </a:fld>
            <a:endParaRPr lang="en-US" altLang="ja-JP"/>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白紙">
    <p:spTree>
      <p:nvGrpSpPr>
        <p:cNvPr id="1" name=""/>
        <p:cNvGrpSpPr/>
        <p:nvPr/>
      </p:nvGrpSpPr>
      <p:grpSpPr>
        <a:xfrm>
          <a:off x="0" y="0"/>
          <a:ext cx="0" cy="0"/>
          <a:chOff x="0" y="0"/>
          <a:chExt cx="0" cy="0"/>
        </a:xfrm>
      </p:grpSpPr>
      <p:sp>
        <p:nvSpPr>
          <p:cNvPr id="2" name="Rectangle 23"/>
          <p:cNvSpPr>
            <a:spLocks noGrp="1" noChangeArrowheads="1"/>
          </p:cNvSpPr>
          <p:nvPr>
            <p:ph type="sldNum" sz="quarter" idx="10"/>
          </p:nvPr>
        </p:nvSpPr>
        <p:spPr>
          <a:ln/>
        </p:spPr>
        <p:txBody>
          <a:bodyPr/>
          <a:lstStyle>
            <a:lvl1pPr>
              <a:defRPr/>
            </a:lvl1pPr>
          </a:lstStyle>
          <a:p>
            <a:pPr>
              <a:defRPr/>
            </a:pPr>
            <a:fld id="{6BA5F1FE-5EE2-314A-81D0-27982BF00A5F}" type="slidenum">
              <a:rPr lang="en-US" altLang="ja-JP"/>
              <a:pPr>
                <a:defRPr/>
              </a:pPr>
              <a:t>‹#›</a:t>
            </a:fld>
            <a:endParaRPr lang="en-US" altLang="ja-JP"/>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23"/>
          <p:cNvSpPr>
            <a:spLocks noGrp="1" noChangeArrowheads="1"/>
          </p:cNvSpPr>
          <p:nvPr>
            <p:ph type="sldNum" sz="quarter" idx="10"/>
          </p:nvPr>
        </p:nvSpPr>
        <p:spPr>
          <a:ln/>
        </p:spPr>
        <p:txBody>
          <a:bodyPr/>
          <a:lstStyle>
            <a:lvl1pPr>
              <a:defRPr/>
            </a:lvl1pPr>
          </a:lstStyle>
          <a:p>
            <a:pPr>
              <a:defRPr/>
            </a:pPr>
            <a:fld id="{1A15543E-69E6-064C-876D-85BD0780E264}" type="slidenum">
              <a:rPr lang="en-US" altLang="ja-JP"/>
              <a:pPr>
                <a:defRPr/>
              </a:pPr>
              <a:t>‹#›</a:t>
            </a:fld>
            <a:endParaRPr lang="en-US" altLang="ja-JP"/>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タイトルと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smtClean="0"/>
              <a:t>アイコンをクリックして図を追加</a:t>
            </a:r>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Rectangle 23"/>
          <p:cNvSpPr>
            <a:spLocks noGrp="1" noChangeArrowheads="1"/>
          </p:cNvSpPr>
          <p:nvPr>
            <p:ph type="sldNum" sz="quarter" idx="10"/>
          </p:nvPr>
        </p:nvSpPr>
        <p:spPr>
          <a:ln/>
        </p:spPr>
        <p:txBody>
          <a:bodyPr/>
          <a:lstStyle>
            <a:lvl1pPr>
              <a:defRPr/>
            </a:lvl1pPr>
          </a:lstStyle>
          <a:p>
            <a:pPr>
              <a:defRPr/>
            </a:pPr>
            <a:fld id="{2A8E1E12-2A36-0A42-940E-74B68BD234DC}" type="slidenum">
              <a:rPr lang="en-US" altLang="ja-JP"/>
              <a:pPr>
                <a:defRPr/>
              </a:pPr>
              <a:t>‹#›</a:t>
            </a:fld>
            <a:endParaRPr lang="en-US" altLang="ja-JP"/>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pic>
        <p:nvPicPr>
          <p:cNvPr id="1026" name="Picture 22" descr="１番左"/>
          <p:cNvPicPr>
            <a:picLocks noChangeAspect="1" noChangeArrowheads="1"/>
          </p:cNvPicPr>
          <p:nvPr/>
        </p:nvPicPr>
        <p:blipFill>
          <a:blip r:embed="rId13"/>
          <a:srcRect/>
          <a:stretch>
            <a:fillRect/>
          </a:stretch>
        </p:blipFill>
        <p:spPr bwMode="auto">
          <a:xfrm>
            <a:off x="0" y="0"/>
            <a:ext cx="9155113" cy="381000"/>
          </a:xfrm>
          <a:prstGeom prst="rect">
            <a:avLst/>
          </a:prstGeom>
          <a:noFill/>
          <a:ln w="9525">
            <a:noFill/>
            <a:miter lim="800000"/>
            <a:headEnd/>
            <a:tailEnd/>
          </a:ln>
        </p:spPr>
      </p:pic>
      <p:sp>
        <p:nvSpPr>
          <p:cNvPr id="1027"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a:t>マスタ</a:t>
            </a:r>
            <a:r>
              <a:rPr lang="en-US" altLang="ja-JP"/>
              <a:t> </a:t>
            </a:r>
            <a:r>
              <a:rPr lang="ja-JP" altLang="en-US"/>
              <a:t>タイトルの書式設定</a:t>
            </a:r>
          </a:p>
        </p:txBody>
      </p:sp>
      <p:sp>
        <p:nvSpPr>
          <p:cNvPr id="1028"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a:t>マスタ</a:t>
            </a:r>
            <a:r>
              <a:rPr lang="en-US" altLang="ja-JP"/>
              <a:t> </a:t>
            </a:r>
            <a:r>
              <a:rPr lang="ja-JP" altLang="en-US"/>
              <a:t>テキストの書式設定</a:t>
            </a:r>
            <a:endParaRPr lang="en-US" altLang="ja-JP"/>
          </a:p>
          <a:p>
            <a:pPr lvl="1"/>
            <a:r>
              <a:rPr lang="ja-JP" altLang="en-US"/>
              <a:t>第</a:t>
            </a:r>
            <a:r>
              <a:rPr lang="en-US" altLang="ja-JP"/>
              <a:t> 2 </a:t>
            </a:r>
            <a:r>
              <a:rPr lang="ja-JP" altLang="en-US"/>
              <a:t>レベル</a:t>
            </a:r>
            <a:endParaRPr lang="en-US" altLang="ja-JP"/>
          </a:p>
          <a:p>
            <a:pPr lvl="2"/>
            <a:r>
              <a:rPr lang="ja-JP" altLang="en-US"/>
              <a:t>第</a:t>
            </a:r>
            <a:r>
              <a:rPr lang="en-US" altLang="ja-JP"/>
              <a:t> 3 </a:t>
            </a:r>
            <a:r>
              <a:rPr lang="ja-JP" altLang="en-US"/>
              <a:t>レベル</a:t>
            </a:r>
            <a:endParaRPr lang="en-US" altLang="ja-JP"/>
          </a:p>
          <a:p>
            <a:pPr lvl="3"/>
            <a:r>
              <a:rPr lang="ja-JP" altLang="en-US"/>
              <a:t>第</a:t>
            </a:r>
            <a:r>
              <a:rPr lang="en-US" altLang="ja-JP"/>
              <a:t> 4 </a:t>
            </a:r>
            <a:r>
              <a:rPr lang="ja-JP" altLang="en-US"/>
              <a:t>レベル</a:t>
            </a:r>
            <a:endParaRPr lang="en-US" altLang="ja-JP"/>
          </a:p>
          <a:p>
            <a:pPr lvl="4"/>
            <a:r>
              <a:rPr lang="ja-JP" altLang="en-US"/>
              <a:t>第</a:t>
            </a:r>
            <a:r>
              <a:rPr lang="en-US" altLang="ja-JP"/>
              <a:t> 5 </a:t>
            </a:r>
            <a:r>
              <a:rPr lang="ja-JP" altLang="en-US"/>
              <a:t>レベル</a:t>
            </a:r>
          </a:p>
        </p:txBody>
      </p:sp>
      <p:sp>
        <p:nvSpPr>
          <p:cNvPr id="1031" name="Line 7"/>
          <p:cNvSpPr>
            <a:spLocks noChangeShapeType="1"/>
          </p:cNvSpPr>
          <p:nvPr/>
        </p:nvSpPr>
        <p:spPr bwMode="auto">
          <a:xfrm>
            <a:off x="0" y="6597650"/>
            <a:ext cx="9144000" cy="0"/>
          </a:xfrm>
          <a:prstGeom prst="line">
            <a:avLst/>
          </a:prstGeom>
          <a:noFill/>
          <a:ln w="9525">
            <a:solidFill>
              <a:schemeClr val="tx1"/>
            </a:solidFill>
            <a:round/>
            <a:headEnd/>
            <a:tailEnd/>
          </a:ln>
          <a:effectLst/>
        </p:spPr>
        <p:txBody>
          <a:bodyPr>
            <a:prstTxWarp prst="textNoShape">
              <a:avLst/>
            </a:prstTxWarp>
          </a:bodyPr>
          <a:lstStyle/>
          <a:p>
            <a:pPr>
              <a:defRPr/>
            </a:pPr>
            <a:endParaRPr lang="ja-JP" altLang="en-US"/>
          </a:p>
        </p:txBody>
      </p:sp>
      <p:pic>
        <p:nvPicPr>
          <p:cNvPr id="1030" name="Picture 21" descr="119_j-yoko1"/>
          <p:cNvPicPr>
            <a:picLocks noChangeAspect="1" noChangeArrowheads="1"/>
          </p:cNvPicPr>
          <p:nvPr/>
        </p:nvPicPr>
        <p:blipFill>
          <a:blip r:embed="rId14"/>
          <a:srcRect/>
          <a:stretch>
            <a:fillRect/>
          </a:stretch>
        </p:blipFill>
        <p:spPr bwMode="auto">
          <a:xfrm>
            <a:off x="3602038" y="6654800"/>
            <a:ext cx="1917700" cy="139700"/>
          </a:xfrm>
          <a:prstGeom prst="rect">
            <a:avLst/>
          </a:prstGeom>
          <a:noFill/>
          <a:ln w="9525">
            <a:noFill/>
            <a:miter lim="800000"/>
            <a:headEnd/>
            <a:tailEnd/>
          </a:ln>
        </p:spPr>
      </p:pic>
      <p:sp>
        <p:nvSpPr>
          <p:cNvPr id="1047" name="Rectangle 23"/>
          <p:cNvSpPr>
            <a:spLocks noGrp="1" noChangeArrowheads="1"/>
          </p:cNvSpPr>
          <p:nvPr>
            <p:ph type="sldNum" sz="quarter" idx="4"/>
          </p:nvPr>
        </p:nvSpPr>
        <p:spPr bwMode="auto">
          <a:xfrm>
            <a:off x="7010400" y="6575425"/>
            <a:ext cx="2133600" cy="5032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3FA5ABFC-5ADD-2245-8A8F-2A3CFD35DAF2}"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Arial" charset="0"/>
          <a:ea typeface="ＭＳ Ｐゴシック" charset="-128"/>
          <a:cs typeface="ＭＳ Ｐゴシック" charset="-128"/>
        </a:defRPr>
      </a:lvl2pPr>
      <a:lvl3pPr algn="ctr" rtl="0" fontAlgn="base">
        <a:spcBef>
          <a:spcPct val="0"/>
        </a:spcBef>
        <a:spcAft>
          <a:spcPct val="0"/>
        </a:spcAft>
        <a:defRPr kumimoji="1" sz="4400">
          <a:solidFill>
            <a:schemeClr val="tx2"/>
          </a:solidFill>
          <a:latin typeface="Arial" charset="0"/>
          <a:ea typeface="ＭＳ Ｐゴシック" charset="-128"/>
          <a:cs typeface="ＭＳ Ｐゴシック" charset="-128"/>
        </a:defRPr>
      </a:lvl3pPr>
      <a:lvl4pPr algn="ctr" rtl="0" fontAlgn="base">
        <a:spcBef>
          <a:spcPct val="0"/>
        </a:spcBef>
        <a:spcAft>
          <a:spcPct val="0"/>
        </a:spcAft>
        <a:defRPr kumimoji="1" sz="4400">
          <a:solidFill>
            <a:schemeClr val="tx2"/>
          </a:solidFill>
          <a:latin typeface="Arial" charset="0"/>
          <a:ea typeface="ＭＳ Ｐゴシック" charset="-128"/>
          <a:cs typeface="ＭＳ Ｐゴシック" charset="-128"/>
        </a:defRPr>
      </a:lvl4pPr>
      <a:lvl5pPr algn="ctr" rtl="0" fontAlgn="base">
        <a:spcBef>
          <a:spcPct val="0"/>
        </a:spcBef>
        <a:spcAft>
          <a:spcPct val="0"/>
        </a:spcAft>
        <a:defRPr kumimoji="1" sz="4400">
          <a:solidFill>
            <a:schemeClr val="tx2"/>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kumimoji="1" sz="4400">
          <a:solidFill>
            <a:schemeClr val="tx2"/>
          </a:solidFill>
          <a:latin typeface="Arial" charset="0"/>
          <a:ea typeface="ＭＳ Ｐゴシック" charset="-128"/>
          <a:cs typeface="ＭＳ Ｐゴシック" charset="-128"/>
        </a:defRPr>
      </a:lvl6pPr>
      <a:lvl7pPr marL="914400" algn="ctr" rtl="0" eaLnBrk="1" fontAlgn="base" hangingPunct="1">
        <a:spcBef>
          <a:spcPct val="0"/>
        </a:spcBef>
        <a:spcAft>
          <a:spcPct val="0"/>
        </a:spcAft>
        <a:defRPr kumimoji="1" sz="4400">
          <a:solidFill>
            <a:schemeClr val="tx2"/>
          </a:solidFill>
          <a:latin typeface="Arial" charset="0"/>
          <a:ea typeface="ＭＳ Ｐゴシック" charset="-128"/>
          <a:cs typeface="ＭＳ Ｐゴシック" charset="-128"/>
        </a:defRPr>
      </a:lvl7pPr>
      <a:lvl8pPr marL="1371600" algn="ctr" rtl="0" eaLnBrk="1" fontAlgn="base" hangingPunct="1">
        <a:spcBef>
          <a:spcPct val="0"/>
        </a:spcBef>
        <a:spcAft>
          <a:spcPct val="0"/>
        </a:spcAft>
        <a:defRPr kumimoji="1" sz="4400">
          <a:solidFill>
            <a:schemeClr val="tx2"/>
          </a:solidFill>
          <a:latin typeface="Arial" charset="0"/>
          <a:ea typeface="ＭＳ Ｐゴシック" charset="-128"/>
          <a:cs typeface="ＭＳ Ｐゴシック" charset="-128"/>
        </a:defRPr>
      </a:lvl8pPr>
      <a:lvl9pPr marL="1828800" algn="ctr" rtl="0" eaLnBrk="1" fontAlgn="base" hangingPunct="1">
        <a:spcBef>
          <a:spcPct val="0"/>
        </a:spcBef>
        <a:spcAft>
          <a:spcPct val="0"/>
        </a:spcAft>
        <a:defRPr kumimoji="1" sz="4400">
          <a:solidFill>
            <a:schemeClr val="tx2"/>
          </a:solidFill>
          <a:latin typeface="Arial" charset="0"/>
          <a:ea typeface="ＭＳ Ｐゴシック" charset="-128"/>
          <a:cs typeface="ＭＳ Ｐゴシック" charset="-128"/>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jpeg"/><Relationship Id="rId3" Type="http://schemas.openxmlformats.org/officeDocument/2006/relationships/image" Target="../media/image1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 Id="rId3"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image" Target="../media/image2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18.xml.rels><?xml version="1.0" encoding="UTF-8" standalone="yes"?>
<Relationships xmlns="http://schemas.openxmlformats.org/package/2006/relationships"><Relationship Id="rId11" Type="http://schemas.openxmlformats.org/officeDocument/2006/relationships/image" Target="../media/image34.emf"/><Relationship Id="rId12" Type="http://schemas.openxmlformats.org/officeDocument/2006/relationships/image" Target="../media/image35.emf"/><Relationship Id="rId13" Type="http://schemas.openxmlformats.org/officeDocument/2006/relationships/image" Target="../media/image36.png"/><Relationship Id="rId14" Type="http://schemas.openxmlformats.org/officeDocument/2006/relationships/image" Target="../media/image37.png"/><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oleObject" Target="../embeddings/oleObject1.bin"/><Relationship Id="rId8" Type="http://schemas.openxmlformats.org/officeDocument/2006/relationships/image" Target="../media/image31.jpeg"/><Relationship Id="rId9" Type="http://schemas.openxmlformats.org/officeDocument/2006/relationships/image" Target="../media/image32.jpeg"/><Relationship Id="rId10"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jpeg"/><Relationship Id="rId5"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3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1" Type="http://schemas.openxmlformats.org/officeDocument/2006/relationships/image" Target="../media/image50.emf"/><Relationship Id="rId12" Type="http://schemas.openxmlformats.org/officeDocument/2006/relationships/image" Target="../media/image51.png"/><Relationship Id="rId13" Type="http://schemas.openxmlformats.org/officeDocument/2006/relationships/image" Target="../media/image52.png"/><Relationship Id="rId14" Type="http://schemas.openxmlformats.org/officeDocument/2006/relationships/image" Target="../media/image53.wmf"/><Relationship Id="rId15"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41.jpeg"/><Relationship Id="rId3" Type="http://schemas.openxmlformats.org/officeDocument/2006/relationships/image" Target="../media/image42.jpeg"/><Relationship Id="rId4" Type="http://schemas.openxmlformats.org/officeDocument/2006/relationships/image" Target="../media/image43.jpeg"/><Relationship Id="rId5" Type="http://schemas.openxmlformats.org/officeDocument/2006/relationships/image" Target="../media/image44.jpeg"/><Relationship Id="rId6" Type="http://schemas.openxmlformats.org/officeDocument/2006/relationships/image" Target="../media/image45.jpeg"/><Relationship Id="rId7" Type="http://schemas.openxmlformats.org/officeDocument/2006/relationships/image" Target="../media/image46.jpeg"/><Relationship Id="rId8" Type="http://schemas.openxmlformats.org/officeDocument/2006/relationships/image" Target="../media/image47.wmf"/><Relationship Id="rId9" Type="http://schemas.openxmlformats.org/officeDocument/2006/relationships/image" Target="../media/image48.wmf"/><Relationship Id="rId10" Type="http://schemas.openxmlformats.org/officeDocument/2006/relationships/image" Target="../media/image49.wmf"/></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emf"/><Relationship Id="rId5" Type="http://schemas.openxmlformats.org/officeDocument/2006/relationships/image" Target="../media/image57.png"/><Relationship Id="rId6" Type="http://schemas.openxmlformats.org/officeDocument/2006/relationships/image" Target="../media/image58.emf"/><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jpeg"/><Relationship Id="rId3" Type="http://schemas.openxmlformats.org/officeDocument/2006/relationships/image" Target="../media/image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26.xml.rels><?xml version="1.0" encoding="UTF-8" standalone="yes"?>
<Relationships xmlns="http://schemas.openxmlformats.org/package/2006/relationships"><Relationship Id="rId3" Type="http://schemas.openxmlformats.org/officeDocument/2006/relationships/image" Target="../media/image61.wmf"/><Relationship Id="rId4" Type="http://schemas.openxmlformats.org/officeDocument/2006/relationships/image" Target="../media/image62.jpe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3" Type="http://schemas.openxmlformats.org/officeDocument/2006/relationships/image" Target="../media/image63.jpeg"/><Relationship Id="rId4" Type="http://schemas.openxmlformats.org/officeDocument/2006/relationships/image" Target="../media/image64.jpe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65.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jpeg"/><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jpeg"/><Relationship Id="rId1" Type="http://schemas.openxmlformats.org/officeDocument/2006/relationships/slideLayout" Target="../slideLayouts/slideLayout6.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Rectangle 1026"/>
          <p:cNvSpPr>
            <a:spLocks noGrp="1" noChangeArrowheads="1"/>
          </p:cNvSpPr>
          <p:nvPr>
            <p:ph type="ctrTitle"/>
          </p:nvPr>
        </p:nvSpPr>
        <p:spPr>
          <a:xfrm>
            <a:off x="685800" y="2286000"/>
            <a:ext cx="7772400" cy="1143000"/>
          </a:xfrm>
        </p:spPr>
        <p:txBody>
          <a:bodyPr/>
          <a:lstStyle/>
          <a:p>
            <a:r>
              <a:rPr lang="en-US" altLang="ja-JP" smtClean="0"/>
              <a:t>Calibration and validation for space-based optical sensors</a:t>
            </a:r>
            <a:endParaRPr lang="ja-JP" altLang="en-US" smtClean="0"/>
          </a:p>
        </p:txBody>
      </p:sp>
      <p:sp>
        <p:nvSpPr>
          <p:cNvPr id="15363" name="Rectangle 1027"/>
          <p:cNvSpPr>
            <a:spLocks noGrp="1" noChangeArrowheads="1"/>
          </p:cNvSpPr>
          <p:nvPr>
            <p:ph type="subTitle" idx="1"/>
          </p:nvPr>
        </p:nvSpPr>
        <p:spPr>
          <a:xfrm>
            <a:off x="381000" y="5029200"/>
            <a:ext cx="8763000" cy="1524000"/>
          </a:xfrm>
        </p:spPr>
        <p:txBody>
          <a:bodyPr/>
          <a:lstStyle/>
          <a:p>
            <a:pPr algn="r"/>
            <a:r>
              <a:rPr lang="en-US" altLang="ja-JP" sz="2400" smtClean="0"/>
              <a:t>Hirokazu YAMAMOTO (ITRI/AIST)</a:t>
            </a:r>
          </a:p>
          <a:p>
            <a:pPr algn="r"/>
            <a:r>
              <a:rPr lang="en-US" altLang="ja-JP" sz="2400" smtClean="0"/>
              <a:t>Sarawut NINSAWAT (AIT)</a:t>
            </a:r>
          </a:p>
          <a:p>
            <a:pPr algn="r"/>
            <a:r>
              <a:rPr lang="en-US" altLang="ja-JP" sz="2400" smtClean="0"/>
              <a:t>Takahisa MAEDA (EMTech/AIST)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7106" name="タイトル 1"/>
          <p:cNvSpPr>
            <a:spLocks noGrp="1"/>
          </p:cNvSpPr>
          <p:nvPr>
            <p:ph type="title"/>
          </p:nvPr>
        </p:nvSpPr>
        <p:spPr/>
        <p:txBody>
          <a:bodyPr/>
          <a:lstStyle/>
          <a:p>
            <a:r>
              <a:rPr lang="en-US" altLang="ja-JP" dirty="0" smtClean="0"/>
              <a:t>Various surface </a:t>
            </a:r>
            <a:r>
              <a:rPr lang="en-US" altLang="ja-JP" dirty="0" err="1" smtClean="0"/>
              <a:t>reflectances</a:t>
            </a:r>
            <a:endParaRPr lang="ja-JP" altLang="en-US" dirty="0" smtClean="0"/>
          </a:p>
        </p:txBody>
      </p:sp>
      <p:sp>
        <p:nvSpPr>
          <p:cNvPr id="47107" name="スライド番号プレースホルダ 2"/>
          <p:cNvSpPr>
            <a:spLocks noGrp="1"/>
          </p:cNvSpPr>
          <p:nvPr>
            <p:ph type="sldNum" sz="quarter" idx="10"/>
          </p:nvPr>
        </p:nvSpPr>
        <p:spPr>
          <a:noFill/>
        </p:spPr>
        <p:txBody>
          <a:bodyPr/>
          <a:lstStyle/>
          <a:p>
            <a:fld id="{324E9FD0-27C1-2947-AAD2-EE87FBC3C721}" type="slidenum">
              <a:rPr lang="en-US" altLang="ja-JP" smtClean="0"/>
              <a:pPr/>
              <a:t>10</a:t>
            </a:fld>
            <a:endParaRPr lang="en-US" altLang="ja-JP" smtClean="0"/>
          </a:p>
        </p:txBody>
      </p:sp>
      <p:pic>
        <p:nvPicPr>
          <p:cNvPr id="47108" name="図 3" descr="reflectance.jpg"/>
          <p:cNvPicPr>
            <a:picLocks noChangeAspect="1"/>
          </p:cNvPicPr>
          <p:nvPr/>
        </p:nvPicPr>
        <p:blipFill>
          <a:blip r:embed="rId2"/>
          <a:srcRect/>
          <a:stretch>
            <a:fillRect/>
          </a:stretch>
        </p:blipFill>
        <p:spPr bwMode="auto">
          <a:xfrm>
            <a:off x="1143000" y="1219200"/>
            <a:ext cx="6934200" cy="485430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Satellite-based </a:t>
            </a:r>
            <a:r>
              <a:rPr lang="en-US" altLang="ja-JP" dirty="0" smtClean="0"/>
              <a:t>and ground-measured reflectance</a:t>
            </a:r>
            <a:endParaRPr lang="ja-JP" altLang="en-US" dirty="0"/>
          </a:p>
        </p:txBody>
      </p:sp>
      <p:sp>
        <p:nvSpPr>
          <p:cNvPr id="3" name="スライド番号プレースホルダ 2"/>
          <p:cNvSpPr>
            <a:spLocks noGrp="1"/>
          </p:cNvSpPr>
          <p:nvPr>
            <p:ph type="sldNum" sz="quarter" idx="10"/>
          </p:nvPr>
        </p:nvSpPr>
        <p:spPr/>
        <p:txBody>
          <a:bodyPr/>
          <a:lstStyle/>
          <a:p>
            <a:pPr>
              <a:defRPr/>
            </a:pPr>
            <a:fld id="{B81B8DF4-D0B0-644A-B052-00F6BD3B18CE}" type="slidenum">
              <a:rPr lang="en-US" altLang="ja-JP" smtClean="0"/>
              <a:pPr>
                <a:defRPr/>
              </a:pPr>
              <a:t>11</a:t>
            </a:fld>
            <a:endParaRPr lang="en-US" altLang="ja-JP"/>
          </a:p>
        </p:txBody>
      </p:sp>
      <p:pic>
        <p:nvPicPr>
          <p:cNvPr id="4" name="図 3" descr="HISUI_veg_ref_0.5.jpg"/>
          <p:cNvPicPr>
            <a:picLocks noChangeAspect="1"/>
          </p:cNvPicPr>
          <p:nvPr/>
        </p:nvPicPr>
        <p:blipFill>
          <a:blip r:embed="rId2"/>
          <a:stretch>
            <a:fillRect/>
          </a:stretch>
        </p:blipFill>
        <p:spPr>
          <a:xfrm>
            <a:off x="0" y="1676400"/>
            <a:ext cx="4572000" cy="3200400"/>
          </a:xfrm>
          <a:prstGeom prst="rect">
            <a:avLst/>
          </a:prstGeom>
        </p:spPr>
      </p:pic>
      <p:sp>
        <p:nvSpPr>
          <p:cNvPr id="5" name="正方形/長方形 4"/>
          <p:cNvSpPr/>
          <p:nvPr/>
        </p:nvSpPr>
        <p:spPr>
          <a:xfrm>
            <a:off x="0" y="4953000"/>
            <a:ext cx="2438400" cy="830997"/>
          </a:xfrm>
          <a:prstGeom prst="rect">
            <a:avLst/>
          </a:prstGeom>
        </p:spPr>
        <p:txBody>
          <a:bodyPr wrap="square">
            <a:spAutoFit/>
          </a:bodyPr>
          <a:lstStyle/>
          <a:p>
            <a:r>
              <a:rPr lang="en-US" altLang="ja-JP" sz="1200" dirty="0" smtClean="0"/>
              <a:t>c(1) = </a:t>
            </a:r>
            <a:r>
              <a:rPr lang="en-US" altLang="ja-JP" sz="1200" dirty="0" err="1" smtClean="0"/>
              <a:t>volumic</a:t>
            </a:r>
            <a:r>
              <a:rPr lang="en-US" altLang="ja-JP" sz="1200" dirty="0" smtClean="0"/>
              <a:t> % of dust-like</a:t>
            </a:r>
          </a:p>
          <a:p>
            <a:r>
              <a:rPr lang="en-US" altLang="ja-JP" sz="1200" dirty="0" smtClean="0"/>
              <a:t>c(2) = </a:t>
            </a:r>
            <a:r>
              <a:rPr lang="en-US" altLang="ja-JP" sz="1200" dirty="0" err="1" smtClean="0"/>
              <a:t>volumic</a:t>
            </a:r>
            <a:r>
              <a:rPr lang="en-US" altLang="ja-JP" sz="1200" dirty="0" smtClean="0"/>
              <a:t> % of water-soluble</a:t>
            </a:r>
          </a:p>
          <a:p>
            <a:r>
              <a:rPr lang="en-US" altLang="ja-JP" sz="1200" dirty="0" smtClean="0"/>
              <a:t>c(3) = </a:t>
            </a:r>
            <a:r>
              <a:rPr lang="en-US" altLang="ja-JP" sz="1200" dirty="0" err="1" smtClean="0"/>
              <a:t>volumic</a:t>
            </a:r>
            <a:r>
              <a:rPr lang="en-US" altLang="ja-JP" sz="1200" dirty="0" smtClean="0"/>
              <a:t> % of oceanic</a:t>
            </a:r>
          </a:p>
          <a:p>
            <a:r>
              <a:rPr lang="en-US" altLang="ja-JP" sz="1200" dirty="0" smtClean="0"/>
              <a:t>c(4) = </a:t>
            </a:r>
            <a:r>
              <a:rPr lang="en-US" altLang="ja-JP" sz="1200" dirty="0" err="1" smtClean="0"/>
              <a:t>volumic</a:t>
            </a:r>
            <a:r>
              <a:rPr lang="en-US" altLang="ja-JP" sz="1200" dirty="0" smtClean="0"/>
              <a:t> % of soot</a:t>
            </a:r>
          </a:p>
        </p:txBody>
      </p:sp>
      <p:sp>
        <p:nvSpPr>
          <p:cNvPr id="6" name="テキスト ボックス 5"/>
          <p:cNvSpPr txBox="1"/>
          <p:nvPr/>
        </p:nvSpPr>
        <p:spPr>
          <a:xfrm>
            <a:off x="533400" y="5791200"/>
            <a:ext cx="3901429" cy="830997"/>
          </a:xfrm>
          <a:prstGeom prst="rect">
            <a:avLst/>
          </a:prstGeom>
          <a:noFill/>
        </p:spPr>
        <p:txBody>
          <a:bodyPr wrap="none" rtlCol="0">
            <a:spAutoFit/>
          </a:bodyPr>
          <a:lstStyle/>
          <a:p>
            <a:r>
              <a:rPr kumimoji="1" lang="en-US" altLang="ja-JP" dirty="0" smtClean="0">
                <a:solidFill>
                  <a:srgbClr val="FF0000"/>
                </a:solidFill>
              </a:rPr>
              <a:t>Satellite</a:t>
            </a:r>
            <a:r>
              <a:rPr kumimoji="1" lang="en-US" altLang="ja-JP" dirty="0" smtClean="0"/>
              <a:t>-measured reflectance</a:t>
            </a:r>
          </a:p>
          <a:p>
            <a:r>
              <a:rPr lang="en-US" altLang="ja-JP" dirty="0" smtClean="0"/>
              <a:t>(TOA reflectance)</a:t>
            </a:r>
            <a:endParaRPr kumimoji="1" lang="ja-JP" altLang="en-US" dirty="0"/>
          </a:p>
        </p:txBody>
      </p:sp>
      <p:pic>
        <p:nvPicPr>
          <p:cNvPr id="7" name="図 6" descr="HISUI_veg_ref_0.5_fir.jpg"/>
          <p:cNvPicPr>
            <a:picLocks noChangeAspect="1"/>
          </p:cNvPicPr>
          <p:nvPr/>
        </p:nvPicPr>
        <p:blipFill>
          <a:blip r:embed="rId3"/>
          <a:stretch>
            <a:fillRect/>
          </a:stretch>
        </p:blipFill>
        <p:spPr>
          <a:xfrm>
            <a:off x="4800600" y="1752600"/>
            <a:ext cx="3657600" cy="2560320"/>
          </a:xfrm>
          <a:prstGeom prst="rect">
            <a:avLst/>
          </a:prstGeom>
        </p:spPr>
      </p:pic>
      <p:sp>
        <p:nvSpPr>
          <p:cNvPr id="8" name="テキスト ボックス 7"/>
          <p:cNvSpPr txBox="1"/>
          <p:nvPr/>
        </p:nvSpPr>
        <p:spPr>
          <a:xfrm>
            <a:off x="4572000" y="5791200"/>
            <a:ext cx="4611809" cy="830997"/>
          </a:xfrm>
          <a:prstGeom prst="rect">
            <a:avLst/>
          </a:prstGeom>
          <a:noFill/>
        </p:spPr>
        <p:txBody>
          <a:bodyPr wrap="none" rtlCol="0">
            <a:spAutoFit/>
          </a:bodyPr>
          <a:lstStyle/>
          <a:p>
            <a:r>
              <a:rPr kumimoji="1" lang="en-US" altLang="ja-JP" dirty="0" smtClean="0">
                <a:solidFill>
                  <a:srgbClr val="FF0000"/>
                </a:solidFill>
              </a:rPr>
              <a:t>Ground</a:t>
            </a:r>
            <a:r>
              <a:rPr kumimoji="1" lang="en-US" altLang="ja-JP" dirty="0" smtClean="0"/>
              <a:t>-measured reflectance</a:t>
            </a:r>
          </a:p>
          <a:p>
            <a:r>
              <a:rPr lang="en-US" altLang="ja-JP" dirty="0" smtClean="0"/>
              <a:t>(TOC reflectance, </a:t>
            </a:r>
            <a:r>
              <a:rPr lang="en-US" altLang="ja-JP" dirty="0" err="1" smtClean="0"/>
              <a:t>Fir_Tree</a:t>
            </a:r>
            <a:r>
              <a:rPr lang="en-US" altLang="ja-JP" dirty="0" smtClean="0"/>
              <a:t> IH91-2)</a:t>
            </a:r>
            <a:endParaRPr kumimoji="1" lang="ja-JP" altLang="en-US" dirty="0"/>
          </a:p>
        </p:txBody>
      </p:sp>
      <p:sp>
        <p:nvSpPr>
          <p:cNvPr id="9" name="テキスト ボックス 8"/>
          <p:cNvSpPr txBox="1"/>
          <p:nvPr/>
        </p:nvSpPr>
        <p:spPr>
          <a:xfrm>
            <a:off x="2133600" y="4876800"/>
            <a:ext cx="2347217" cy="1015663"/>
          </a:xfrm>
          <a:prstGeom prst="rect">
            <a:avLst/>
          </a:prstGeom>
          <a:noFill/>
        </p:spPr>
        <p:txBody>
          <a:bodyPr wrap="none" rtlCol="0">
            <a:spAutoFit/>
          </a:bodyPr>
          <a:lstStyle/>
          <a:p>
            <a:r>
              <a:rPr lang="en-US" altLang="ja-JP" sz="1200" dirty="0"/>
              <a:t>Irradiance : </a:t>
            </a:r>
            <a:r>
              <a:rPr lang="en-US" altLang="ja-JP" sz="1200" dirty="0" err="1" smtClean="0"/>
              <a:t>Kurucz</a:t>
            </a:r>
            <a:r>
              <a:rPr lang="en-US" altLang="ja-JP" sz="1200" dirty="0" smtClean="0"/>
              <a:t> (</a:t>
            </a:r>
            <a:r>
              <a:rPr lang="en-US" altLang="ja-JP" sz="1200" dirty="0"/>
              <a:t>2006</a:t>
            </a:r>
            <a:r>
              <a:rPr lang="en-US" altLang="ja-JP" sz="1200" dirty="0" smtClean="0"/>
              <a:t>)</a:t>
            </a:r>
          </a:p>
          <a:p>
            <a:r>
              <a:rPr lang="en-US" altLang="ja-JP" sz="1200" dirty="0" smtClean="0"/>
              <a:t>Solar Zenith Angle : 25.44 [deg]</a:t>
            </a:r>
          </a:p>
          <a:p>
            <a:r>
              <a:rPr lang="en-US" altLang="ja-JP" sz="1200" dirty="0" smtClean="0"/>
              <a:t>Relative Azimuth Angle : 0.0 [deg]</a:t>
            </a:r>
          </a:p>
          <a:p>
            <a:r>
              <a:rPr lang="en-US" altLang="ja-JP" sz="1200" dirty="0" smtClean="0"/>
              <a:t>Elevation : 0.0 [</a:t>
            </a:r>
            <a:r>
              <a:rPr lang="en-US" altLang="ja-JP" sz="1200" dirty="0" err="1" smtClean="0"/>
              <a:t>m</a:t>
            </a:r>
            <a:r>
              <a:rPr lang="en-US" altLang="ja-JP" sz="1200" dirty="0" smtClean="0"/>
              <a:t>]</a:t>
            </a:r>
          </a:p>
          <a:p>
            <a:r>
              <a:rPr lang="en-US" altLang="ja-JP" sz="1200" dirty="0" smtClean="0"/>
              <a:t>H2O=0.419g/cm2, O3=480DU</a:t>
            </a:r>
            <a:endParaRPr kumimoji="1" lang="ja-JP" altLang="en-US" sz="1200" dirty="0"/>
          </a:p>
        </p:txBody>
      </p:sp>
      <p:sp>
        <p:nvSpPr>
          <p:cNvPr id="10" name="円/楕円 9"/>
          <p:cNvSpPr/>
          <p:nvPr/>
        </p:nvSpPr>
        <p:spPr>
          <a:xfrm>
            <a:off x="381000" y="2819400"/>
            <a:ext cx="990600" cy="9906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2" name="直線矢印コネクタ 11"/>
          <p:cNvCxnSpPr>
            <a:stCxn id="10" idx="7"/>
            <a:endCxn id="13" idx="1"/>
          </p:cNvCxnSpPr>
          <p:nvPr/>
        </p:nvCxnSpPr>
        <p:spPr>
          <a:xfrm rot="5400000" flipH="1" flipV="1">
            <a:off x="1372724" y="1974994"/>
            <a:ext cx="843282" cy="113567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テキスト ボックス 12"/>
          <p:cNvSpPr txBox="1"/>
          <p:nvPr/>
        </p:nvSpPr>
        <p:spPr>
          <a:xfrm>
            <a:off x="2362200" y="1828800"/>
            <a:ext cx="2209800" cy="584776"/>
          </a:xfrm>
          <a:prstGeom prst="rect">
            <a:avLst/>
          </a:prstGeom>
          <a:noFill/>
        </p:spPr>
        <p:txBody>
          <a:bodyPr wrap="square" rtlCol="0">
            <a:spAutoFit/>
          </a:bodyPr>
          <a:lstStyle/>
          <a:p>
            <a:r>
              <a:rPr kumimoji="1" lang="en-US" altLang="ja-JP" sz="1600" dirty="0" smtClean="0"/>
              <a:t>Rayleigh Scattering and O3 absorption</a:t>
            </a:r>
            <a:endParaRPr kumimoji="1" lang="ja-JP" altLang="en-US" sz="1600" dirty="0"/>
          </a:p>
        </p:txBody>
      </p:sp>
      <p:cxnSp>
        <p:nvCxnSpPr>
          <p:cNvPr id="16" name="直線矢印コネクタ 15"/>
          <p:cNvCxnSpPr/>
          <p:nvPr/>
        </p:nvCxnSpPr>
        <p:spPr>
          <a:xfrm rot="5400000" flipH="1" flipV="1">
            <a:off x="2171700" y="3009900"/>
            <a:ext cx="609600" cy="228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直線矢印コネクタ 17"/>
          <p:cNvCxnSpPr/>
          <p:nvPr/>
        </p:nvCxnSpPr>
        <p:spPr>
          <a:xfrm rot="16200000" flipV="1">
            <a:off x="2895600" y="3048000"/>
            <a:ext cx="609600" cy="1524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2362200" y="2438400"/>
            <a:ext cx="2209800" cy="338554"/>
          </a:xfrm>
          <a:prstGeom prst="rect">
            <a:avLst/>
          </a:prstGeom>
          <a:noFill/>
        </p:spPr>
        <p:txBody>
          <a:bodyPr wrap="square" rtlCol="0">
            <a:spAutoFit/>
          </a:bodyPr>
          <a:lstStyle/>
          <a:p>
            <a:r>
              <a:rPr kumimoji="1" lang="en-US" altLang="ja-JP" sz="1600" dirty="0" smtClean="0"/>
              <a:t>Water vapor absorption</a:t>
            </a:r>
            <a:endParaRPr kumimoji="1" lang="ja-JP" altLang="en-US" sz="1600" dirty="0"/>
          </a:p>
        </p:txBody>
      </p:sp>
      <p:cxnSp>
        <p:nvCxnSpPr>
          <p:cNvPr id="23" name="直線矢印コネクタ 22"/>
          <p:cNvCxnSpPr/>
          <p:nvPr/>
        </p:nvCxnSpPr>
        <p:spPr>
          <a:xfrm flipV="1">
            <a:off x="1905000" y="2743200"/>
            <a:ext cx="457200" cy="3810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p:nvPr/>
        </p:nvCxnSpPr>
        <p:spPr>
          <a:xfrm rot="5400000" flipH="1" flipV="1">
            <a:off x="1181100" y="1790700"/>
            <a:ext cx="457200" cy="228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7" name="正方形/長方形 26"/>
          <p:cNvSpPr/>
          <p:nvPr/>
        </p:nvSpPr>
        <p:spPr>
          <a:xfrm>
            <a:off x="1371600" y="1447800"/>
            <a:ext cx="1210588" cy="307777"/>
          </a:xfrm>
          <a:prstGeom prst="rect">
            <a:avLst/>
          </a:prstGeom>
        </p:spPr>
        <p:txBody>
          <a:bodyPr wrap="none">
            <a:spAutoFit/>
          </a:bodyPr>
          <a:lstStyle/>
          <a:p>
            <a:r>
              <a:rPr lang="en-US" altLang="ja-JP" sz="1400" dirty="0" smtClean="0"/>
              <a:t>O2 absorption</a:t>
            </a:r>
            <a:endParaRPr lang="ja-JP" altLang="en-US" sz="1400" dirty="0"/>
          </a:p>
        </p:txBody>
      </p:sp>
      <p:cxnSp>
        <p:nvCxnSpPr>
          <p:cNvPr id="28" name="直線矢印コネクタ 27"/>
          <p:cNvCxnSpPr>
            <a:endCxn id="21" idx="1"/>
          </p:cNvCxnSpPr>
          <p:nvPr/>
        </p:nvCxnSpPr>
        <p:spPr>
          <a:xfrm flipV="1">
            <a:off x="1524000" y="2607677"/>
            <a:ext cx="838200" cy="51652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0" name="正方形/長方形 29"/>
          <p:cNvSpPr/>
          <p:nvPr/>
        </p:nvSpPr>
        <p:spPr>
          <a:xfrm>
            <a:off x="3200400" y="4233446"/>
            <a:ext cx="741910" cy="338554"/>
          </a:xfrm>
          <a:prstGeom prst="rect">
            <a:avLst/>
          </a:prstGeom>
        </p:spPr>
        <p:txBody>
          <a:bodyPr wrap="none">
            <a:spAutoFit/>
          </a:bodyPr>
          <a:lstStyle/>
          <a:p>
            <a:r>
              <a:rPr lang="en-US" altLang="ja-JP" sz="1600" dirty="0" err="1" smtClean="0"/>
              <a:t>τ</a:t>
            </a:r>
            <a:r>
              <a:rPr lang="en-US" altLang="ja-JP" sz="1600" dirty="0" smtClean="0"/>
              <a:t>=0.50</a:t>
            </a:r>
            <a:endParaRPr lang="ja-JP" altLang="en-US" sz="16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スライド番号プレースホルダ 2"/>
          <p:cNvSpPr>
            <a:spLocks noGrp="1"/>
          </p:cNvSpPr>
          <p:nvPr>
            <p:ph type="sldNum" sz="quarter" idx="10"/>
          </p:nvPr>
        </p:nvSpPr>
        <p:spPr/>
        <p:txBody>
          <a:bodyPr/>
          <a:lstStyle/>
          <a:p>
            <a:pPr>
              <a:defRPr/>
            </a:pPr>
            <a:fld id="{B81B8DF4-D0B0-644A-B052-00F6BD3B18CE}" type="slidenum">
              <a:rPr lang="en-US" altLang="ja-JP" smtClean="0"/>
              <a:pPr>
                <a:defRPr/>
              </a:pPr>
              <a:t>12</a:t>
            </a:fld>
            <a:endParaRPr lang="en-US" altLang="ja-JP"/>
          </a:p>
        </p:txBody>
      </p:sp>
      <p:pic>
        <p:nvPicPr>
          <p:cNvPr id="5" name="Picture 4" descr="crefl1_143"/>
          <p:cNvPicPr>
            <a:picLocks noChangeAspect="1" noChangeArrowheads="1"/>
          </p:cNvPicPr>
          <p:nvPr/>
        </p:nvPicPr>
        <p:blipFill>
          <a:blip r:embed="rId2"/>
          <a:srcRect/>
          <a:stretch>
            <a:fillRect/>
          </a:stretch>
        </p:blipFill>
        <p:spPr bwMode="auto">
          <a:xfrm>
            <a:off x="4597121" y="381000"/>
            <a:ext cx="3632479" cy="5445731"/>
          </a:xfrm>
          <a:prstGeom prst="rect">
            <a:avLst/>
          </a:prstGeom>
          <a:noFill/>
        </p:spPr>
      </p:pic>
      <p:pic>
        <p:nvPicPr>
          <p:cNvPr id="6" name="Picture 5" descr="nocorr"/>
          <p:cNvPicPr>
            <a:picLocks noChangeAspect="1" noChangeArrowheads="1"/>
          </p:cNvPicPr>
          <p:nvPr/>
        </p:nvPicPr>
        <p:blipFill>
          <a:blip r:embed="rId3"/>
          <a:srcRect/>
          <a:stretch>
            <a:fillRect/>
          </a:stretch>
        </p:blipFill>
        <p:spPr bwMode="auto">
          <a:xfrm>
            <a:off x="914400" y="381000"/>
            <a:ext cx="3659606" cy="5486400"/>
          </a:xfrm>
          <a:prstGeom prst="rect">
            <a:avLst/>
          </a:prstGeom>
          <a:noFill/>
        </p:spPr>
      </p:pic>
      <p:sp>
        <p:nvSpPr>
          <p:cNvPr id="7" name="Text Box 6"/>
          <p:cNvSpPr txBox="1">
            <a:spLocks noChangeArrowheads="1"/>
          </p:cNvSpPr>
          <p:nvPr/>
        </p:nvSpPr>
        <p:spPr bwMode="auto">
          <a:xfrm>
            <a:off x="1143000" y="5842000"/>
            <a:ext cx="3303759" cy="400110"/>
          </a:xfrm>
          <a:prstGeom prst="rect">
            <a:avLst/>
          </a:prstGeom>
          <a:noFill/>
          <a:ln w="9525">
            <a:noFill/>
            <a:miter lim="800000"/>
            <a:headEnd/>
            <a:tailEnd/>
          </a:ln>
          <a:effectLst/>
        </p:spPr>
        <p:txBody>
          <a:bodyPr wrap="none">
            <a:prstTxWarp prst="textNoShape">
              <a:avLst/>
            </a:prstTxWarp>
            <a:spAutoFit/>
          </a:bodyPr>
          <a:lstStyle/>
          <a:p>
            <a:r>
              <a:rPr lang="en-US" altLang="ja-JP" sz="2000" dirty="0" smtClean="0"/>
              <a:t>Before atmospheric correction</a:t>
            </a:r>
            <a:endParaRPr lang="en-US" altLang="ja-JP" sz="2000" dirty="0"/>
          </a:p>
        </p:txBody>
      </p:sp>
      <p:sp>
        <p:nvSpPr>
          <p:cNvPr id="8" name="Text Box 7"/>
          <p:cNvSpPr txBox="1">
            <a:spLocks noChangeArrowheads="1"/>
          </p:cNvSpPr>
          <p:nvPr/>
        </p:nvSpPr>
        <p:spPr bwMode="auto">
          <a:xfrm>
            <a:off x="5181600" y="5842000"/>
            <a:ext cx="3147091" cy="400110"/>
          </a:xfrm>
          <a:prstGeom prst="rect">
            <a:avLst/>
          </a:prstGeom>
          <a:noFill/>
          <a:ln w="9525">
            <a:noFill/>
            <a:miter lim="800000"/>
            <a:headEnd/>
            <a:tailEnd/>
          </a:ln>
          <a:effectLst/>
        </p:spPr>
        <p:txBody>
          <a:bodyPr wrap="none">
            <a:prstTxWarp prst="textNoShape">
              <a:avLst/>
            </a:prstTxWarp>
            <a:spAutoFit/>
          </a:bodyPr>
          <a:lstStyle/>
          <a:p>
            <a:r>
              <a:rPr lang="en-US" altLang="ja-JP" sz="2000" dirty="0" smtClean="0"/>
              <a:t>After atmospheric correction</a:t>
            </a:r>
            <a:endParaRPr lang="ja-JP" altLang="en-US" sz="2000" dirty="0"/>
          </a:p>
        </p:txBody>
      </p:sp>
      <p:sp>
        <p:nvSpPr>
          <p:cNvPr id="10" name="Text Box 10"/>
          <p:cNvSpPr txBox="1">
            <a:spLocks noChangeArrowheads="1"/>
          </p:cNvSpPr>
          <p:nvPr/>
        </p:nvSpPr>
        <p:spPr bwMode="auto">
          <a:xfrm>
            <a:off x="5233987" y="6248400"/>
            <a:ext cx="3910013" cy="336550"/>
          </a:xfrm>
          <a:prstGeom prst="rect">
            <a:avLst/>
          </a:prstGeom>
          <a:noFill/>
          <a:ln w="9525">
            <a:noFill/>
            <a:miter lim="800000"/>
            <a:headEnd/>
            <a:tailEnd/>
          </a:ln>
          <a:effectLst/>
        </p:spPr>
        <p:txBody>
          <a:bodyPr wrap="none">
            <a:prstTxWarp prst="textNoShape">
              <a:avLst/>
            </a:prstTxWarp>
            <a:spAutoFit/>
          </a:bodyPr>
          <a:lstStyle/>
          <a:p>
            <a:r>
              <a:rPr lang="en-US" altLang="ja-JP" sz="1600" b="1" i="1" dirty="0"/>
              <a:t>Captured by MODIS/Terra on Feb. 14, 2010</a:t>
            </a:r>
          </a:p>
        </p:txBody>
      </p:sp>
      <p:sp>
        <p:nvSpPr>
          <p:cNvPr id="11" name="テキスト ボックス 10"/>
          <p:cNvSpPr txBox="1"/>
          <p:nvPr/>
        </p:nvSpPr>
        <p:spPr>
          <a:xfrm>
            <a:off x="990600" y="381000"/>
            <a:ext cx="526556" cy="461665"/>
          </a:xfrm>
          <a:prstGeom prst="rect">
            <a:avLst/>
          </a:prstGeom>
          <a:noFill/>
        </p:spPr>
        <p:txBody>
          <a:bodyPr wrap="none" rtlCol="0">
            <a:spAutoFit/>
          </a:bodyPr>
          <a:lstStyle/>
          <a:p>
            <a:r>
              <a:rPr kumimoji="1" lang="en-US" altLang="ja-JP" dirty="0" smtClean="0">
                <a:solidFill>
                  <a:srgbClr val="FFFF00"/>
                </a:solidFill>
              </a:rPr>
              <a:t>L1</a:t>
            </a:r>
            <a:endParaRPr kumimoji="1" lang="ja-JP" altLang="en-US" dirty="0">
              <a:solidFill>
                <a:srgbClr val="FFFF00"/>
              </a:solidFill>
            </a:endParaRPr>
          </a:p>
        </p:txBody>
      </p:sp>
      <p:sp>
        <p:nvSpPr>
          <p:cNvPr id="12" name="テキスト ボックス 11"/>
          <p:cNvSpPr txBox="1"/>
          <p:nvPr/>
        </p:nvSpPr>
        <p:spPr>
          <a:xfrm>
            <a:off x="4953000" y="381000"/>
            <a:ext cx="526556" cy="461665"/>
          </a:xfrm>
          <a:prstGeom prst="rect">
            <a:avLst/>
          </a:prstGeom>
          <a:noFill/>
        </p:spPr>
        <p:txBody>
          <a:bodyPr wrap="none" rtlCol="0">
            <a:spAutoFit/>
          </a:bodyPr>
          <a:lstStyle/>
          <a:p>
            <a:r>
              <a:rPr kumimoji="1" lang="en-US" altLang="ja-JP" dirty="0" smtClean="0">
                <a:solidFill>
                  <a:srgbClr val="FFFF00"/>
                </a:solidFill>
              </a:rPr>
              <a:t>L2</a:t>
            </a:r>
            <a:endParaRPr kumimoji="1" lang="ja-JP" altLang="en-US" dirty="0">
              <a:solidFill>
                <a:srgbClr val="FFFF00"/>
              </a:solidFill>
            </a:endParaRPr>
          </a:p>
        </p:txBody>
      </p:sp>
      <p:sp>
        <p:nvSpPr>
          <p:cNvPr id="13" name="テキスト ボックス 12"/>
          <p:cNvSpPr txBox="1"/>
          <p:nvPr/>
        </p:nvSpPr>
        <p:spPr>
          <a:xfrm>
            <a:off x="0" y="6211669"/>
            <a:ext cx="4187590" cy="646331"/>
          </a:xfrm>
          <a:prstGeom prst="rect">
            <a:avLst/>
          </a:prstGeom>
          <a:noFill/>
        </p:spPr>
        <p:txBody>
          <a:bodyPr wrap="none" rtlCol="0">
            <a:spAutoFit/>
          </a:bodyPr>
          <a:lstStyle/>
          <a:p>
            <a:r>
              <a:rPr lang="en-US" altLang="ja-JP" sz="1800" i="1" dirty="0">
                <a:solidFill>
                  <a:srgbClr val="FF0000"/>
                </a:solidFill>
              </a:rPr>
              <a:t>"The sky is very dark; the earth is bluish</a:t>
            </a:r>
            <a:r>
              <a:rPr lang="en-US" altLang="ja-JP" sz="1800" i="1" dirty="0" smtClean="0">
                <a:solidFill>
                  <a:srgbClr val="FF0000"/>
                </a:solidFill>
              </a:rPr>
              <a:t>,”</a:t>
            </a:r>
          </a:p>
          <a:p>
            <a:r>
              <a:rPr lang="en-US" altLang="ja-JP" sz="1800" i="1" dirty="0">
                <a:solidFill>
                  <a:srgbClr val="FF0000"/>
                </a:solidFill>
              </a:rPr>
              <a:t>--- Russian cosmonaut Yuri Gagarin</a:t>
            </a:r>
            <a:endParaRPr kumimoji="1" lang="ja-JP" altLang="en-US" sz="1800" i="1" dirty="0">
              <a:solidFill>
                <a:srgbClr val="FF0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6" name="タイトル 1"/>
          <p:cNvSpPr>
            <a:spLocks noGrp="1"/>
          </p:cNvSpPr>
          <p:nvPr>
            <p:ph type="title"/>
          </p:nvPr>
        </p:nvSpPr>
        <p:spPr/>
        <p:txBody>
          <a:bodyPr/>
          <a:lstStyle/>
          <a:p>
            <a:r>
              <a:rPr lang="en-US" altLang="ja-JP" smtClean="0"/>
              <a:t>Atmospheric Correction</a:t>
            </a:r>
            <a:endParaRPr lang="ja-JP" altLang="en-US" smtClean="0"/>
          </a:p>
        </p:txBody>
      </p:sp>
      <p:pic>
        <p:nvPicPr>
          <p:cNvPr id="52227" name="図 2" descr="ASTM-moriyama_1.jpg"/>
          <p:cNvPicPr>
            <a:picLocks noChangeAspect="1"/>
          </p:cNvPicPr>
          <p:nvPr/>
        </p:nvPicPr>
        <p:blipFill>
          <a:blip r:embed="rId3"/>
          <a:srcRect/>
          <a:stretch>
            <a:fillRect/>
          </a:stretch>
        </p:blipFill>
        <p:spPr bwMode="auto">
          <a:xfrm>
            <a:off x="1371600" y="1222375"/>
            <a:ext cx="6400800" cy="3794825"/>
          </a:xfrm>
          <a:prstGeom prst="rect">
            <a:avLst/>
          </a:prstGeom>
          <a:noFill/>
          <a:ln w="9525">
            <a:noFill/>
            <a:miter lim="800000"/>
            <a:headEnd/>
            <a:tailEnd/>
          </a:ln>
        </p:spPr>
      </p:pic>
      <p:sp>
        <p:nvSpPr>
          <p:cNvPr id="52228" name="テキスト ボックス 3"/>
          <p:cNvSpPr txBox="1">
            <a:spLocks noChangeArrowheads="1"/>
          </p:cNvSpPr>
          <p:nvPr/>
        </p:nvSpPr>
        <p:spPr bwMode="auto">
          <a:xfrm>
            <a:off x="3879850" y="6172200"/>
            <a:ext cx="4948238" cy="369888"/>
          </a:xfrm>
          <a:prstGeom prst="rect">
            <a:avLst/>
          </a:prstGeom>
          <a:noFill/>
          <a:ln w="9525">
            <a:noFill/>
            <a:miter lim="800000"/>
            <a:headEnd/>
            <a:tailEnd/>
          </a:ln>
        </p:spPr>
        <p:txBody>
          <a:bodyPr wrap="none">
            <a:prstTxWarp prst="textNoShape">
              <a:avLst/>
            </a:prstTxWarp>
            <a:spAutoFit/>
          </a:bodyPr>
          <a:lstStyle/>
          <a:p>
            <a:r>
              <a:rPr lang="en-US" altLang="ja-JP" sz="1800" dirty="0"/>
              <a:t>MODTRAN3.7-based algorithm (Moriyama ,2009)</a:t>
            </a:r>
            <a:endParaRPr lang="ja-JP" altLang="en-US" sz="1800" dirty="0"/>
          </a:p>
        </p:txBody>
      </p:sp>
      <p:pic>
        <p:nvPicPr>
          <p:cNvPr id="5" name="図 3" descr="ASTM-moriyama_3.jpg"/>
          <p:cNvPicPr>
            <a:picLocks noChangeAspect="1"/>
          </p:cNvPicPr>
          <p:nvPr/>
        </p:nvPicPr>
        <p:blipFill>
          <a:blip r:embed="rId4"/>
          <a:srcRect/>
          <a:stretch>
            <a:fillRect/>
          </a:stretch>
        </p:blipFill>
        <p:spPr bwMode="auto">
          <a:xfrm>
            <a:off x="1295400" y="4876800"/>
            <a:ext cx="3276600" cy="1366699"/>
          </a:xfrm>
          <a:prstGeom prst="rect">
            <a:avLst/>
          </a:prstGeom>
          <a:noFill/>
          <a:ln w="9525">
            <a:noFill/>
            <a:miter lim="800000"/>
            <a:headEnd/>
            <a:tailEnd/>
          </a:ln>
        </p:spPr>
      </p:pic>
      <p:sp>
        <p:nvSpPr>
          <p:cNvPr id="6" name="テキスト ボックス 5"/>
          <p:cNvSpPr txBox="1">
            <a:spLocks noChangeArrowheads="1"/>
          </p:cNvSpPr>
          <p:nvPr/>
        </p:nvSpPr>
        <p:spPr bwMode="auto">
          <a:xfrm>
            <a:off x="4572000" y="5269468"/>
            <a:ext cx="1421896" cy="369332"/>
          </a:xfrm>
          <a:prstGeom prst="rect">
            <a:avLst/>
          </a:prstGeom>
          <a:noFill/>
          <a:ln w="9525">
            <a:noFill/>
            <a:miter lim="800000"/>
            <a:headEnd/>
            <a:tailEnd/>
          </a:ln>
        </p:spPr>
        <p:txBody>
          <a:bodyPr wrap="none">
            <a:prstTxWarp prst="textNoShape">
              <a:avLst/>
            </a:prstTxWarp>
            <a:spAutoFit/>
          </a:bodyPr>
          <a:lstStyle/>
          <a:p>
            <a:r>
              <a:rPr lang="en-US" altLang="ja-JP" sz="1800" dirty="0"/>
              <a:t>(Sunny Area)</a:t>
            </a:r>
            <a:endParaRPr lang="ja-JP" altLang="en-US" sz="1800" dirty="0"/>
          </a:p>
        </p:txBody>
      </p:sp>
      <p:sp>
        <p:nvSpPr>
          <p:cNvPr id="7" name="テキスト ボックス 6"/>
          <p:cNvSpPr txBox="1">
            <a:spLocks noChangeArrowheads="1"/>
          </p:cNvSpPr>
          <p:nvPr/>
        </p:nvSpPr>
        <p:spPr bwMode="auto">
          <a:xfrm>
            <a:off x="4572000" y="5715000"/>
            <a:ext cx="1511389" cy="369332"/>
          </a:xfrm>
          <a:prstGeom prst="rect">
            <a:avLst/>
          </a:prstGeom>
          <a:noFill/>
          <a:ln w="9525">
            <a:noFill/>
            <a:miter lim="800000"/>
            <a:headEnd/>
            <a:tailEnd/>
          </a:ln>
        </p:spPr>
        <p:txBody>
          <a:bodyPr wrap="none">
            <a:prstTxWarp prst="textNoShape">
              <a:avLst/>
            </a:prstTxWarp>
            <a:spAutoFit/>
          </a:bodyPr>
          <a:lstStyle/>
          <a:p>
            <a:r>
              <a:rPr lang="en-US" altLang="ja-JP" sz="1800" dirty="0"/>
              <a:t>(Shaded Area)</a:t>
            </a:r>
            <a:endParaRPr lang="ja-JP" altLang="en-US" sz="18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83" name="テキスト ボックス 10"/>
          <p:cNvSpPr txBox="1">
            <a:spLocks noChangeArrowheads="1"/>
          </p:cNvSpPr>
          <p:nvPr/>
        </p:nvSpPr>
        <p:spPr bwMode="auto">
          <a:xfrm>
            <a:off x="1524000" y="5638800"/>
            <a:ext cx="6962257" cy="707886"/>
          </a:xfrm>
          <a:prstGeom prst="rect">
            <a:avLst/>
          </a:prstGeom>
          <a:noFill/>
          <a:ln w="9525">
            <a:noFill/>
            <a:miter lim="800000"/>
            <a:headEnd/>
            <a:tailEnd/>
          </a:ln>
        </p:spPr>
        <p:txBody>
          <a:bodyPr wrap="square">
            <a:prstTxWarp prst="textNoShape">
              <a:avLst/>
            </a:prstTxWarp>
            <a:spAutoFit/>
          </a:bodyPr>
          <a:lstStyle/>
          <a:p>
            <a:r>
              <a:rPr lang="en-US" altLang="ja-JP" sz="2000" dirty="0" smtClean="0"/>
              <a:t>Ground-measured </a:t>
            </a:r>
            <a:r>
              <a:rPr lang="en-US" altLang="ja-JP" sz="2000" dirty="0" smtClean="0"/>
              <a:t>vs. ASTER-measured </a:t>
            </a:r>
            <a:r>
              <a:rPr lang="en-US" altLang="ja-JP" sz="2000" dirty="0" err="1" smtClean="0"/>
              <a:t>radiometrically</a:t>
            </a:r>
            <a:r>
              <a:rPr lang="en-US" altLang="ja-JP" sz="2000" dirty="0" smtClean="0"/>
              <a:t>/</a:t>
            </a:r>
            <a:r>
              <a:rPr lang="en-US" altLang="ja-JP" sz="2000" dirty="0" smtClean="0"/>
              <a:t>atmospherically corrected </a:t>
            </a:r>
            <a:r>
              <a:rPr lang="en-US" altLang="ja-JP" sz="2000" dirty="0" smtClean="0"/>
              <a:t>surface reflectance</a:t>
            </a:r>
            <a:r>
              <a:rPr lang="en-US" altLang="ja-JP" sz="2000" dirty="0" smtClean="0"/>
              <a:t> (Dec 15, 2004)</a:t>
            </a:r>
            <a:endParaRPr lang="en-GB" altLang="ja-JP" sz="2000" dirty="0"/>
          </a:p>
        </p:txBody>
      </p:sp>
      <p:sp>
        <p:nvSpPr>
          <p:cNvPr id="2" name="タイトル 1"/>
          <p:cNvSpPr>
            <a:spLocks noGrp="1"/>
          </p:cNvSpPr>
          <p:nvPr>
            <p:ph type="title"/>
          </p:nvPr>
        </p:nvSpPr>
        <p:spPr>
          <a:xfrm>
            <a:off x="0" y="274638"/>
            <a:ext cx="9144000" cy="1143000"/>
          </a:xfrm>
        </p:spPr>
        <p:txBody>
          <a:bodyPr/>
          <a:lstStyle/>
          <a:p>
            <a:pPr>
              <a:defRPr/>
            </a:pPr>
            <a:r>
              <a:rPr lang="en-US" altLang="ja-JP" sz="2800" dirty="0" smtClean="0"/>
              <a:t>Validation for radiometric and atmospheric corrections</a:t>
            </a:r>
            <a:endParaRPr lang="en-GB" sz="2800" dirty="0">
              <a:effectLst>
                <a:outerShdw blurRad="38100" dist="38100" dir="2700000" algn="tl">
                  <a:srgbClr val="000000">
                    <a:alpha val="43137"/>
                  </a:srgbClr>
                </a:outerShdw>
              </a:effectLst>
            </a:endParaRPr>
          </a:p>
        </p:txBody>
      </p:sp>
      <p:pic>
        <p:nvPicPr>
          <p:cNvPr id="17" name="図 16"/>
          <p:cNvPicPr>
            <a:picLocks noChangeAspect="1"/>
          </p:cNvPicPr>
          <p:nvPr/>
        </p:nvPicPr>
        <p:blipFill>
          <a:blip r:embed="rId3"/>
          <a:stretch>
            <a:fillRect/>
          </a:stretch>
        </p:blipFill>
        <p:spPr>
          <a:xfrm>
            <a:off x="990600" y="1273464"/>
            <a:ext cx="7239000" cy="4365336"/>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タイトル 1"/>
          <p:cNvSpPr>
            <a:spLocks noGrp="1"/>
          </p:cNvSpPr>
          <p:nvPr>
            <p:ph type="title"/>
          </p:nvPr>
        </p:nvSpPr>
        <p:spPr/>
        <p:txBody>
          <a:bodyPr/>
          <a:lstStyle/>
          <a:p>
            <a:r>
              <a:rPr lang="en-US" altLang="ja-JP" dirty="0" smtClean="0"/>
              <a:t>Vegetation indices (</a:t>
            </a:r>
            <a:r>
              <a:rPr lang="en-US" altLang="ja-JP" dirty="0" err="1" smtClean="0"/>
              <a:t>VIs</a:t>
            </a:r>
            <a:r>
              <a:rPr lang="en-US" altLang="ja-JP" dirty="0" smtClean="0"/>
              <a:t>)</a:t>
            </a:r>
            <a:endParaRPr lang="ja-JP" altLang="en-US" dirty="0" smtClean="0"/>
          </a:p>
        </p:txBody>
      </p:sp>
      <p:pic>
        <p:nvPicPr>
          <p:cNvPr id="33795" name="図 3" descr="mdpi100301_hirokazu_eq1.jpg"/>
          <p:cNvPicPr>
            <a:picLocks noChangeAspect="1"/>
          </p:cNvPicPr>
          <p:nvPr/>
        </p:nvPicPr>
        <p:blipFill>
          <a:blip r:embed="rId2"/>
          <a:srcRect/>
          <a:stretch>
            <a:fillRect/>
          </a:stretch>
        </p:blipFill>
        <p:spPr bwMode="auto">
          <a:xfrm>
            <a:off x="533400" y="4114800"/>
            <a:ext cx="5232400" cy="838200"/>
          </a:xfrm>
          <a:prstGeom prst="rect">
            <a:avLst/>
          </a:prstGeom>
          <a:noFill/>
          <a:ln w="9525">
            <a:noFill/>
            <a:miter lim="800000"/>
            <a:headEnd/>
            <a:tailEnd/>
          </a:ln>
        </p:spPr>
      </p:pic>
      <p:pic>
        <p:nvPicPr>
          <p:cNvPr id="33796" name="図 4" descr="mdpi100301_hirokazu_eq2.jpg"/>
          <p:cNvPicPr>
            <a:picLocks noChangeAspect="1"/>
          </p:cNvPicPr>
          <p:nvPr/>
        </p:nvPicPr>
        <p:blipFill>
          <a:blip r:embed="rId3"/>
          <a:srcRect/>
          <a:stretch>
            <a:fillRect/>
          </a:stretch>
        </p:blipFill>
        <p:spPr bwMode="auto">
          <a:xfrm>
            <a:off x="533400" y="5360988"/>
            <a:ext cx="5410200" cy="847618"/>
          </a:xfrm>
          <a:prstGeom prst="rect">
            <a:avLst/>
          </a:prstGeom>
          <a:noFill/>
          <a:ln w="9525">
            <a:noFill/>
            <a:miter lim="800000"/>
            <a:headEnd/>
            <a:tailEnd/>
          </a:ln>
        </p:spPr>
      </p:pic>
      <p:sp>
        <p:nvSpPr>
          <p:cNvPr id="33797" name="テキスト ボックス 6"/>
          <p:cNvSpPr txBox="1">
            <a:spLocks noChangeArrowheads="1"/>
          </p:cNvSpPr>
          <p:nvPr/>
        </p:nvSpPr>
        <p:spPr bwMode="auto">
          <a:xfrm>
            <a:off x="533400" y="3657600"/>
            <a:ext cx="4522668" cy="400110"/>
          </a:xfrm>
          <a:prstGeom prst="rect">
            <a:avLst/>
          </a:prstGeom>
          <a:noFill/>
          <a:ln w="9525">
            <a:noFill/>
            <a:miter lim="800000"/>
            <a:headEnd/>
            <a:tailEnd/>
          </a:ln>
        </p:spPr>
        <p:txBody>
          <a:bodyPr wrap="none">
            <a:prstTxWarp prst="textNoShape">
              <a:avLst/>
            </a:prstTxWarp>
            <a:spAutoFit/>
          </a:bodyPr>
          <a:lstStyle/>
          <a:p>
            <a:r>
              <a:rPr lang="en-US" altLang="ja-JP" sz="2000" dirty="0" smtClean="0"/>
              <a:t>MODIS </a:t>
            </a:r>
            <a:r>
              <a:rPr lang="en-US" altLang="ja-JP" sz="2000" dirty="0"/>
              <a:t>Backup EVI </a:t>
            </a:r>
            <a:r>
              <a:rPr lang="en-US" altLang="ja-JP" sz="2000" dirty="0" smtClean="0"/>
              <a:t>(</a:t>
            </a:r>
            <a:r>
              <a:rPr lang="en-US" altLang="ja-JP" sz="2000" dirty="0" err="1" smtClean="0"/>
              <a:t>Didan</a:t>
            </a:r>
            <a:r>
              <a:rPr lang="en-US" altLang="ja-JP" sz="2000" dirty="0" smtClean="0"/>
              <a:t> </a:t>
            </a:r>
            <a:r>
              <a:rPr lang="en-US" altLang="ja-JP" sz="2000" i="1" dirty="0"/>
              <a:t>et al.</a:t>
            </a:r>
            <a:r>
              <a:rPr lang="en-US" altLang="ja-JP" sz="2000" dirty="0"/>
              <a:t>,2006)</a:t>
            </a:r>
            <a:endParaRPr lang="ja-JP" altLang="en-US" sz="2000" dirty="0"/>
          </a:p>
        </p:txBody>
      </p:sp>
      <p:sp>
        <p:nvSpPr>
          <p:cNvPr id="33798" name="テキスト ボックス 7"/>
          <p:cNvSpPr txBox="1">
            <a:spLocks noChangeArrowheads="1"/>
          </p:cNvSpPr>
          <p:nvPr/>
        </p:nvSpPr>
        <p:spPr bwMode="auto">
          <a:xfrm>
            <a:off x="533400" y="4979988"/>
            <a:ext cx="3685474" cy="400110"/>
          </a:xfrm>
          <a:prstGeom prst="rect">
            <a:avLst/>
          </a:prstGeom>
          <a:noFill/>
          <a:ln w="9525">
            <a:noFill/>
            <a:miter lim="800000"/>
            <a:headEnd/>
            <a:tailEnd/>
          </a:ln>
        </p:spPr>
        <p:txBody>
          <a:bodyPr wrap="none">
            <a:prstTxWarp prst="textNoShape">
              <a:avLst/>
            </a:prstTxWarp>
            <a:spAutoFit/>
          </a:bodyPr>
          <a:lstStyle/>
          <a:p>
            <a:r>
              <a:rPr lang="en-US" altLang="ja-JP" sz="2000" dirty="0" smtClean="0"/>
              <a:t>Two</a:t>
            </a:r>
            <a:r>
              <a:rPr lang="en-US" altLang="ja-JP" sz="2000" dirty="0"/>
              <a:t>-Band EVI </a:t>
            </a:r>
            <a:r>
              <a:rPr lang="en-US" altLang="ja-JP" sz="2000" dirty="0" smtClean="0"/>
              <a:t>(Jiang </a:t>
            </a:r>
            <a:r>
              <a:rPr lang="en-US" altLang="ja-JP" sz="2000" i="1" dirty="0"/>
              <a:t>et al.</a:t>
            </a:r>
            <a:r>
              <a:rPr lang="en-US" altLang="ja-JP" sz="2000" dirty="0"/>
              <a:t>,2008)</a:t>
            </a:r>
            <a:endParaRPr lang="ja-JP" altLang="en-US" sz="2000" dirty="0"/>
          </a:p>
        </p:txBody>
      </p:sp>
      <p:pic>
        <p:nvPicPr>
          <p:cNvPr id="7" name="Picture 3"/>
          <p:cNvPicPr>
            <a:picLocks noChangeAspect="1" noChangeArrowheads="1"/>
          </p:cNvPicPr>
          <p:nvPr/>
        </p:nvPicPr>
        <p:blipFill>
          <a:blip r:embed="rId4"/>
          <a:srcRect/>
          <a:stretch>
            <a:fillRect/>
          </a:stretch>
        </p:blipFill>
        <p:spPr bwMode="auto">
          <a:xfrm>
            <a:off x="609600" y="1804330"/>
            <a:ext cx="2514600" cy="634070"/>
          </a:xfrm>
          <a:prstGeom prst="rect">
            <a:avLst/>
          </a:prstGeom>
          <a:noFill/>
          <a:ln w="9525">
            <a:noFill/>
            <a:miter lim="800000"/>
            <a:headEnd/>
            <a:tailEnd/>
          </a:ln>
        </p:spPr>
      </p:pic>
      <p:sp>
        <p:nvSpPr>
          <p:cNvPr id="8" name="Text Box 5"/>
          <p:cNvSpPr txBox="1">
            <a:spLocks noChangeArrowheads="1"/>
          </p:cNvSpPr>
          <p:nvPr/>
        </p:nvSpPr>
        <p:spPr bwMode="auto">
          <a:xfrm>
            <a:off x="5638800" y="3581400"/>
            <a:ext cx="3352800" cy="2800766"/>
          </a:xfrm>
          <a:prstGeom prst="rect">
            <a:avLst/>
          </a:prstGeom>
          <a:noFill/>
          <a:ln w="9525">
            <a:noFill/>
            <a:miter lim="800000"/>
            <a:headEnd/>
            <a:tailEnd/>
          </a:ln>
        </p:spPr>
        <p:txBody>
          <a:bodyPr wrap="square">
            <a:prstTxWarp prst="textNoShape">
              <a:avLst/>
            </a:prstTxWarp>
            <a:spAutoFit/>
          </a:bodyPr>
          <a:lstStyle/>
          <a:p>
            <a:r>
              <a:rPr lang="en-US" altLang="ja-JP" sz="1600" dirty="0">
                <a:latin typeface="Tahoma" charset="0"/>
              </a:rPr>
              <a:t>Normalized Difference Vegetation Index (NDVI ): </a:t>
            </a:r>
          </a:p>
          <a:p>
            <a:r>
              <a:rPr lang="en-US" altLang="ja-JP" sz="1600" dirty="0">
                <a:latin typeface="Tahoma" charset="0"/>
              </a:rPr>
              <a:t>-&gt; "continuity index" </a:t>
            </a:r>
            <a:endParaRPr lang="en-US" altLang="ja-JP" sz="1600" dirty="0" smtClean="0">
              <a:latin typeface="Tahoma" charset="0"/>
            </a:endParaRPr>
          </a:p>
          <a:p>
            <a:endParaRPr lang="en-US" altLang="ja-JP" sz="1600" dirty="0" smtClean="0">
              <a:latin typeface="Tahoma" charset="0"/>
            </a:endParaRPr>
          </a:p>
          <a:p>
            <a:endParaRPr lang="en-US" altLang="ja-JP" sz="1600" dirty="0" smtClean="0">
              <a:latin typeface="Tahoma" charset="0"/>
            </a:endParaRPr>
          </a:p>
          <a:p>
            <a:r>
              <a:rPr lang="en-US" altLang="ja-JP" sz="1600" dirty="0">
                <a:latin typeface="Tahoma" charset="0"/>
              </a:rPr>
              <a:t>Enhanced Vegetation Index (EVI):</a:t>
            </a:r>
          </a:p>
          <a:p>
            <a:r>
              <a:rPr lang="en-US" altLang="ja-JP" sz="1600" dirty="0">
                <a:latin typeface="Tahoma" charset="0"/>
              </a:rPr>
              <a:t>-&gt; “optimized index</a:t>
            </a:r>
            <a:r>
              <a:rPr lang="en-US" altLang="ja-JP" sz="1600" dirty="0" smtClean="0">
                <a:latin typeface="Tahoma" charset="0"/>
              </a:rPr>
              <a:t>”</a:t>
            </a:r>
          </a:p>
          <a:p>
            <a:r>
              <a:rPr lang="en-US" altLang="ja-JP" sz="1600" dirty="0" smtClean="0">
                <a:latin typeface="Tahoma" charset="0"/>
              </a:rPr>
              <a:t>c</a:t>
            </a:r>
            <a:r>
              <a:rPr lang="en-US" altLang="ja-JP" sz="1600" dirty="0" smtClean="0">
                <a:latin typeface="Tahoma" charset="0"/>
              </a:rPr>
              <a:t>an reduce …</a:t>
            </a:r>
            <a:endParaRPr lang="en-US" altLang="ja-JP" sz="1600" dirty="0" smtClean="0">
              <a:latin typeface="Tahoma" charset="0"/>
            </a:endParaRPr>
          </a:p>
          <a:p>
            <a:r>
              <a:rPr lang="en-US" altLang="ja-JP" sz="1600" dirty="0">
                <a:latin typeface="Tahoma" charset="0"/>
              </a:rPr>
              <a:t>1.</a:t>
            </a:r>
            <a:r>
              <a:rPr lang="en-US" altLang="ja-JP" sz="1600" dirty="0" smtClean="0">
                <a:latin typeface="Tahoma" charset="0"/>
              </a:rPr>
              <a:t> Sensitivity </a:t>
            </a:r>
            <a:r>
              <a:rPr lang="en-US" altLang="ja-JP" sz="1600" dirty="0" smtClean="0">
                <a:latin typeface="Tahoma" charset="0"/>
              </a:rPr>
              <a:t>over vegetated area</a:t>
            </a:r>
            <a:endParaRPr lang="ja-JP" altLang="en-US" sz="1600" dirty="0" smtClean="0">
              <a:latin typeface="Tahoma" charset="0"/>
            </a:endParaRPr>
          </a:p>
          <a:p>
            <a:r>
              <a:rPr lang="en-US" altLang="ja-JP" sz="1600" dirty="0">
                <a:latin typeface="Tahoma" charset="0"/>
              </a:rPr>
              <a:t>2.</a:t>
            </a:r>
            <a:r>
              <a:rPr lang="en-US" altLang="ja-JP" sz="1600" dirty="0" smtClean="0">
                <a:latin typeface="Tahoma" charset="0"/>
              </a:rPr>
              <a:t> Background soil effects</a:t>
            </a:r>
            <a:endParaRPr lang="ja-JP" altLang="en-US" sz="1600" dirty="0" smtClean="0">
              <a:latin typeface="Tahoma" charset="0"/>
            </a:endParaRPr>
          </a:p>
          <a:p>
            <a:r>
              <a:rPr lang="en-US" altLang="ja-JP" sz="1600" dirty="0">
                <a:latin typeface="Tahoma" charset="0"/>
              </a:rPr>
              <a:t>3.</a:t>
            </a:r>
            <a:r>
              <a:rPr lang="en-US" altLang="ja-JP" sz="1600" dirty="0" smtClean="0">
                <a:latin typeface="Tahoma" charset="0"/>
              </a:rPr>
              <a:t> Atmospheric</a:t>
            </a:r>
            <a:r>
              <a:rPr lang="en-US" altLang="ja-JP" sz="1600" dirty="0" smtClean="0">
                <a:latin typeface="Tahoma" charset="0"/>
              </a:rPr>
              <a:t> effects</a:t>
            </a:r>
            <a:endParaRPr lang="ja-JP" altLang="en-US" sz="1600" dirty="0">
              <a:latin typeface="Tahoma" charset="0"/>
            </a:endParaRPr>
          </a:p>
        </p:txBody>
      </p:sp>
      <p:pic>
        <p:nvPicPr>
          <p:cNvPr id="9" name="Picture 2"/>
          <p:cNvPicPr>
            <a:picLocks noChangeAspect="1" noChangeArrowheads="1"/>
          </p:cNvPicPr>
          <p:nvPr/>
        </p:nvPicPr>
        <p:blipFill>
          <a:blip r:embed="rId5"/>
          <a:srcRect/>
          <a:stretch>
            <a:fillRect/>
          </a:stretch>
        </p:blipFill>
        <p:spPr bwMode="auto">
          <a:xfrm>
            <a:off x="533400" y="2687691"/>
            <a:ext cx="5181600" cy="667827"/>
          </a:xfrm>
          <a:prstGeom prst="rect">
            <a:avLst/>
          </a:prstGeom>
          <a:noFill/>
          <a:ln w="9525">
            <a:noFill/>
            <a:miter lim="800000"/>
            <a:headEnd/>
            <a:tailEnd/>
          </a:ln>
        </p:spPr>
      </p:pic>
      <p:sp>
        <p:nvSpPr>
          <p:cNvPr id="11" name="テキスト ボックス 10"/>
          <p:cNvSpPr txBox="1"/>
          <p:nvPr/>
        </p:nvSpPr>
        <p:spPr>
          <a:xfrm>
            <a:off x="5791200" y="1371600"/>
            <a:ext cx="2895600" cy="923330"/>
          </a:xfrm>
          <a:prstGeom prst="rect">
            <a:avLst/>
          </a:prstGeom>
          <a:noFill/>
        </p:spPr>
        <p:txBody>
          <a:bodyPr wrap="square" rtlCol="0">
            <a:spAutoFit/>
          </a:bodyPr>
          <a:lstStyle/>
          <a:p>
            <a:r>
              <a:rPr kumimoji="1" lang="en-US" altLang="ja-JP" sz="1800" dirty="0" smtClean="0"/>
              <a:t>Atmospherically </a:t>
            </a:r>
            <a:r>
              <a:rPr lang="en-US" altLang="ja-JP" sz="1800" dirty="0" smtClean="0"/>
              <a:t>corrected </a:t>
            </a:r>
            <a:r>
              <a:rPr lang="en-US" altLang="ja-JP" sz="1800" dirty="0" err="1" smtClean="0"/>
              <a:t>reflectances</a:t>
            </a:r>
            <a:r>
              <a:rPr lang="en-US" altLang="ja-JP" sz="1800" dirty="0" smtClean="0"/>
              <a:t> :</a:t>
            </a:r>
            <a:endParaRPr kumimoji="1" lang="en-US" altLang="ja-JP" sz="1800" dirty="0" smtClean="0"/>
          </a:p>
          <a:p>
            <a:r>
              <a:rPr kumimoji="1" lang="en-US" altLang="ja-JP" sz="1800" dirty="0" err="1" smtClean="0"/>
              <a:t>ρ</a:t>
            </a:r>
            <a:r>
              <a:rPr kumimoji="1" lang="en-US" altLang="ja-JP" sz="1800" baseline="-25000" dirty="0" err="1" smtClean="0"/>
              <a:t>Blue</a:t>
            </a:r>
            <a:r>
              <a:rPr kumimoji="1" lang="en-US" altLang="ja-JP" sz="1800" baseline="-25000" dirty="0" smtClean="0"/>
              <a:t> </a:t>
            </a:r>
            <a:r>
              <a:rPr lang="en-US" altLang="ja-JP" sz="1800" dirty="0" smtClean="0"/>
              <a:t>, </a:t>
            </a:r>
            <a:r>
              <a:rPr lang="en-US" altLang="ja-JP" sz="1800" dirty="0" err="1" smtClean="0"/>
              <a:t>ρ</a:t>
            </a:r>
            <a:r>
              <a:rPr lang="en-US" altLang="ja-JP" sz="1800" baseline="-25000" dirty="0" err="1" smtClean="0"/>
              <a:t>Blue</a:t>
            </a:r>
            <a:r>
              <a:rPr lang="en-US" altLang="ja-JP" sz="1800" dirty="0" smtClean="0"/>
              <a:t>, </a:t>
            </a:r>
            <a:r>
              <a:rPr lang="en-US" altLang="ja-JP" sz="1800" dirty="0" err="1" smtClean="0"/>
              <a:t>ρ</a:t>
            </a:r>
            <a:r>
              <a:rPr lang="en-US" altLang="ja-JP" sz="1800" baseline="-25000" dirty="0" err="1" smtClean="0"/>
              <a:t>Blue</a:t>
            </a:r>
            <a:endParaRPr lang="ja-JP" altLang="en-US" sz="1800" dirty="0" smtClean="0"/>
          </a:p>
        </p:txBody>
      </p:sp>
      <p:sp>
        <p:nvSpPr>
          <p:cNvPr id="12" name="テキスト ボックス 6"/>
          <p:cNvSpPr txBox="1">
            <a:spLocks noChangeArrowheads="1"/>
          </p:cNvSpPr>
          <p:nvPr/>
        </p:nvSpPr>
        <p:spPr bwMode="auto">
          <a:xfrm>
            <a:off x="533400" y="1371600"/>
            <a:ext cx="2726102" cy="400110"/>
          </a:xfrm>
          <a:prstGeom prst="rect">
            <a:avLst/>
          </a:prstGeom>
          <a:noFill/>
          <a:ln w="9525">
            <a:noFill/>
            <a:miter lim="800000"/>
            <a:headEnd/>
            <a:tailEnd/>
          </a:ln>
        </p:spPr>
        <p:txBody>
          <a:bodyPr wrap="none">
            <a:prstTxWarp prst="textNoShape">
              <a:avLst/>
            </a:prstTxWarp>
            <a:spAutoFit/>
          </a:bodyPr>
          <a:lstStyle/>
          <a:p>
            <a:r>
              <a:rPr lang="en-US" altLang="ja-JP" sz="2000" dirty="0" smtClean="0"/>
              <a:t>NDVI </a:t>
            </a:r>
            <a:r>
              <a:rPr lang="en-US" altLang="ja-JP" sz="2000" dirty="0" smtClean="0"/>
              <a:t>(Rose </a:t>
            </a:r>
            <a:r>
              <a:rPr lang="en-US" altLang="ja-JP" sz="2000" i="1" dirty="0" smtClean="0"/>
              <a:t>et al.</a:t>
            </a:r>
            <a:r>
              <a:rPr lang="en-US" altLang="ja-JP" sz="2000" dirty="0" smtClean="0"/>
              <a:t>,1974)</a:t>
            </a:r>
            <a:endParaRPr lang="ja-JP" altLang="en-US" sz="2000" dirty="0"/>
          </a:p>
        </p:txBody>
      </p:sp>
      <p:sp>
        <p:nvSpPr>
          <p:cNvPr id="13" name="テキスト ボックス 6"/>
          <p:cNvSpPr txBox="1">
            <a:spLocks noChangeArrowheads="1"/>
          </p:cNvSpPr>
          <p:nvPr/>
        </p:nvSpPr>
        <p:spPr bwMode="auto">
          <a:xfrm>
            <a:off x="533400" y="2438400"/>
            <a:ext cx="2663059" cy="400110"/>
          </a:xfrm>
          <a:prstGeom prst="rect">
            <a:avLst/>
          </a:prstGeom>
          <a:noFill/>
          <a:ln w="9525">
            <a:noFill/>
            <a:miter lim="800000"/>
            <a:headEnd/>
            <a:tailEnd/>
          </a:ln>
        </p:spPr>
        <p:txBody>
          <a:bodyPr wrap="none">
            <a:prstTxWarp prst="textNoShape">
              <a:avLst/>
            </a:prstTxWarp>
            <a:spAutoFit/>
          </a:bodyPr>
          <a:lstStyle/>
          <a:p>
            <a:r>
              <a:rPr lang="en-US" altLang="ja-JP" sz="2000" dirty="0" smtClean="0"/>
              <a:t>EVI </a:t>
            </a:r>
            <a:r>
              <a:rPr lang="en-US" altLang="ja-JP" sz="2000" dirty="0" smtClean="0"/>
              <a:t>(</a:t>
            </a:r>
            <a:r>
              <a:rPr lang="en-US" altLang="ja-JP" sz="2000" dirty="0" err="1" smtClean="0"/>
              <a:t>Huete</a:t>
            </a:r>
            <a:r>
              <a:rPr lang="en-US" altLang="ja-JP" sz="2000" dirty="0" smtClean="0"/>
              <a:t> </a:t>
            </a:r>
            <a:r>
              <a:rPr lang="en-US" altLang="ja-JP" sz="2000" i="1" dirty="0" smtClean="0"/>
              <a:t>et al.</a:t>
            </a:r>
            <a:r>
              <a:rPr lang="en-US" altLang="ja-JP" sz="2000" dirty="0" smtClean="0"/>
              <a:t>, 2002)</a:t>
            </a:r>
            <a:endParaRPr lang="ja-JP" altLang="en-US" sz="20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タイトル 1"/>
          <p:cNvSpPr>
            <a:spLocks noGrp="1"/>
          </p:cNvSpPr>
          <p:nvPr>
            <p:ph type="title"/>
          </p:nvPr>
        </p:nvSpPr>
        <p:spPr/>
        <p:txBody>
          <a:bodyPr/>
          <a:lstStyle/>
          <a:p>
            <a:r>
              <a:rPr lang="en-US" altLang="ja-JP" dirty="0" smtClean="0"/>
              <a:t>MOD17/MYD17</a:t>
            </a:r>
            <a:endParaRPr lang="ja-JP" altLang="en-US" dirty="0" smtClean="0"/>
          </a:p>
        </p:txBody>
      </p:sp>
      <p:sp>
        <p:nvSpPr>
          <p:cNvPr id="6" name="コンテンツ プレースホルダ 5"/>
          <p:cNvSpPr>
            <a:spLocks noGrp="1"/>
          </p:cNvSpPr>
          <p:nvPr>
            <p:ph idx="1"/>
          </p:nvPr>
        </p:nvSpPr>
        <p:spPr/>
        <p:txBody>
          <a:bodyPr/>
          <a:lstStyle/>
          <a:p>
            <a:r>
              <a:rPr lang="en-US" altLang="ja-JP" dirty="0" smtClean="0"/>
              <a:t>Composite products (8 days)</a:t>
            </a:r>
          </a:p>
          <a:p>
            <a:pPr lvl="1"/>
            <a:r>
              <a:rPr lang="en-US" altLang="ja-JP" dirty="0" smtClean="0"/>
              <a:t>GPP/NPP</a:t>
            </a:r>
          </a:p>
          <a:p>
            <a:pPr lvl="2"/>
            <a:r>
              <a:rPr lang="en-US" altLang="ja-JP" dirty="0" smtClean="0"/>
              <a:t>Derived from </a:t>
            </a:r>
            <a:r>
              <a:rPr lang="en-US" altLang="ja-JP" dirty="0" err="1" smtClean="0"/>
              <a:t>VIs</a:t>
            </a:r>
            <a:r>
              <a:rPr lang="en-US" altLang="ja-JP" dirty="0" smtClean="0"/>
              <a:t> (MOD13), LAI/</a:t>
            </a:r>
            <a:r>
              <a:rPr lang="en-US" altLang="ja-JP" dirty="0" err="1" smtClean="0"/>
              <a:t>fAPAR</a:t>
            </a:r>
            <a:r>
              <a:rPr lang="en-US" altLang="ja-JP" dirty="0" smtClean="0"/>
              <a:t> (MOD15) and land cover (MOD12) products, etc …</a:t>
            </a:r>
          </a:p>
          <a:p>
            <a:pPr lvl="1"/>
            <a:r>
              <a:rPr lang="en-US" altLang="ja-JP" dirty="0" smtClean="0"/>
              <a:t>PsnNet_1km</a:t>
            </a:r>
          </a:p>
          <a:p>
            <a:pPr lvl="2"/>
            <a:r>
              <a:rPr lang="en-US" altLang="ja-JP" dirty="0" smtClean="0"/>
              <a:t>Net Photosynthesis</a:t>
            </a:r>
          </a:p>
          <a:p>
            <a:pPr lvl="1"/>
            <a:r>
              <a:rPr lang="en-US" altLang="ja-JP" dirty="0" smtClean="0"/>
              <a:t>MODLAND_QC</a:t>
            </a:r>
          </a:p>
          <a:p>
            <a:pPr lvl="2"/>
            <a:r>
              <a:rPr lang="en-US" altLang="ja-JP" dirty="0" smtClean="0"/>
              <a:t>Quality assessment flag</a:t>
            </a:r>
          </a:p>
          <a:p>
            <a:pPr lvl="3"/>
            <a:r>
              <a:rPr lang="en-US" altLang="ja-JP" dirty="0" smtClean="0"/>
              <a:t>Clouds …</a:t>
            </a:r>
          </a:p>
          <a:p>
            <a:pPr lvl="2"/>
            <a:endParaRPr lang="en-US" altLang="ja-JP" dirty="0" smtClean="0"/>
          </a:p>
          <a:p>
            <a:pPr lvl="2"/>
            <a:endParaRPr lang="en-US" altLang="ja-JP" dirty="0" smtClean="0"/>
          </a:p>
          <a:p>
            <a:endParaRPr lang="ja-JP" altLang="en-US" dirty="0"/>
          </a:p>
        </p:txBody>
      </p:sp>
      <p:sp>
        <p:nvSpPr>
          <p:cNvPr id="31748" name="スライド番号プレースホルダ 3"/>
          <p:cNvSpPr>
            <a:spLocks noGrp="1"/>
          </p:cNvSpPr>
          <p:nvPr>
            <p:ph type="sldNum" sz="quarter" idx="10"/>
          </p:nvPr>
        </p:nvSpPr>
        <p:spPr>
          <a:noFill/>
        </p:spPr>
        <p:txBody>
          <a:bodyPr/>
          <a:lstStyle/>
          <a:p>
            <a:fld id="{3D22A465-8B0F-3541-BEF6-5DDBD556B6F6}" type="slidenum">
              <a:rPr lang="en-US" altLang="ja-JP" smtClean="0"/>
              <a:pPr/>
              <a:t>16</a:t>
            </a:fld>
            <a:endParaRPr lang="en-US" altLang="ja-JP" smtClean="0"/>
          </a:p>
        </p:txBody>
      </p:sp>
      <p:sp>
        <p:nvSpPr>
          <p:cNvPr id="5" name="正方形/長方形 4"/>
          <p:cNvSpPr/>
          <p:nvPr/>
        </p:nvSpPr>
        <p:spPr>
          <a:xfrm>
            <a:off x="5195345" y="6172200"/>
            <a:ext cx="3948655" cy="369332"/>
          </a:xfrm>
          <a:prstGeom prst="rect">
            <a:avLst/>
          </a:prstGeom>
        </p:spPr>
        <p:txBody>
          <a:bodyPr wrap="none">
            <a:spAutoFit/>
          </a:bodyPr>
          <a:lstStyle/>
          <a:p>
            <a:r>
              <a:rPr lang="en-US" altLang="ja-JP" sz="1800" dirty="0" smtClean="0"/>
              <a:t>MOD17 ATBD (S. Running </a:t>
            </a:r>
            <a:r>
              <a:rPr lang="en-US" altLang="ja-JP" sz="1800" i="1" dirty="0" smtClean="0"/>
              <a:t>et al.</a:t>
            </a:r>
            <a:r>
              <a:rPr lang="en-US" altLang="ja-JP" sz="1800" dirty="0" smtClean="0"/>
              <a:t>, 1999)</a:t>
            </a:r>
            <a:endParaRPr lang="ja-JP" altLang="en-US" sz="18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タイトル 1"/>
          <p:cNvSpPr>
            <a:spLocks noGrp="1"/>
          </p:cNvSpPr>
          <p:nvPr>
            <p:ph type="title"/>
          </p:nvPr>
        </p:nvSpPr>
        <p:spPr/>
        <p:txBody>
          <a:bodyPr/>
          <a:lstStyle/>
          <a:p>
            <a:r>
              <a:rPr lang="en-US" altLang="ja-JP" sz="3200" smtClean="0"/>
              <a:t>The comparison between MODIS EVI and ASTER EVI</a:t>
            </a:r>
            <a:r>
              <a:rPr lang="en-US" altLang="ja-JP" sz="3200" baseline="-25000" smtClean="0"/>
              <a:t>C </a:t>
            </a:r>
            <a:r>
              <a:rPr lang="en-US" altLang="ja-JP" sz="3200" smtClean="0"/>
              <a:t>images</a:t>
            </a:r>
            <a:endParaRPr lang="ja-JP" altLang="en-US" sz="3200" smtClean="0"/>
          </a:p>
        </p:txBody>
      </p:sp>
      <p:sp>
        <p:nvSpPr>
          <p:cNvPr id="34819" name="正方形/長方形 2"/>
          <p:cNvSpPr>
            <a:spLocks noChangeArrowheads="1"/>
          </p:cNvSpPr>
          <p:nvPr/>
        </p:nvSpPr>
        <p:spPr bwMode="auto">
          <a:xfrm>
            <a:off x="2667000" y="4876800"/>
            <a:ext cx="3533775" cy="369888"/>
          </a:xfrm>
          <a:prstGeom prst="rect">
            <a:avLst/>
          </a:prstGeom>
          <a:noFill/>
          <a:ln w="9525">
            <a:noFill/>
            <a:miter lim="800000"/>
            <a:headEnd/>
            <a:tailEnd/>
          </a:ln>
        </p:spPr>
        <p:txBody>
          <a:bodyPr wrap="none">
            <a:prstTxWarp prst="textNoShape">
              <a:avLst/>
            </a:prstTxWarp>
            <a:spAutoFit/>
          </a:bodyPr>
          <a:lstStyle/>
          <a:p>
            <a:r>
              <a:rPr lang="en-US" altLang="ja-JP"/>
              <a:t>Rosemount of Minnesota in USA</a:t>
            </a:r>
            <a:endParaRPr lang="ja-JP" altLang="en-US"/>
          </a:p>
        </p:txBody>
      </p:sp>
      <p:pic>
        <p:nvPicPr>
          <p:cNvPr id="34820" name="図 3"/>
          <p:cNvPicPr>
            <a:picLocks noChangeAspect="1"/>
          </p:cNvPicPr>
          <p:nvPr/>
        </p:nvPicPr>
        <p:blipFill>
          <a:blip r:embed="rId2"/>
          <a:srcRect/>
          <a:stretch>
            <a:fillRect/>
          </a:stretch>
        </p:blipFill>
        <p:spPr bwMode="auto">
          <a:xfrm>
            <a:off x="762000" y="1524000"/>
            <a:ext cx="7691438" cy="2971800"/>
          </a:xfrm>
          <a:prstGeom prst="rect">
            <a:avLst/>
          </a:prstGeom>
          <a:noFill/>
          <a:ln w="9525">
            <a:noFill/>
            <a:miter lim="800000"/>
            <a:headEnd/>
            <a:tailEnd/>
          </a:ln>
        </p:spPr>
      </p:pic>
      <p:sp>
        <p:nvSpPr>
          <p:cNvPr id="34821" name="テキスト ボックス 4"/>
          <p:cNvSpPr txBox="1">
            <a:spLocks noChangeArrowheads="1"/>
          </p:cNvSpPr>
          <p:nvPr/>
        </p:nvSpPr>
        <p:spPr bwMode="auto">
          <a:xfrm>
            <a:off x="1670050" y="4419600"/>
            <a:ext cx="1377950" cy="369888"/>
          </a:xfrm>
          <a:prstGeom prst="rect">
            <a:avLst/>
          </a:prstGeom>
          <a:noFill/>
          <a:ln w="9525">
            <a:noFill/>
            <a:miter lim="800000"/>
            <a:headEnd/>
            <a:tailEnd/>
          </a:ln>
        </p:spPr>
        <p:txBody>
          <a:bodyPr wrap="none">
            <a:prstTxWarp prst="textNoShape">
              <a:avLst/>
            </a:prstTxWarp>
            <a:spAutoFit/>
          </a:bodyPr>
          <a:lstStyle/>
          <a:p>
            <a:r>
              <a:rPr lang="en-US" altLang="ja-JP"/>
              <a:t>MODIS EVI</a:t>
            </a:r>
            <a:endParaRPr lang="ja-JP" altLang="en-US"/>
          </a:p>
        </p:txBody>
      </p:sp>
      <p:sp>
        <p:nvSpPr>
          <p:cNvPr id="34822" name="テキスト ボックス 6"/>
          <p:cNvSpPr txBox="1">
            <a:spLocks noChangeArrowheads="1"/>
          </p:cNvSpPr>
          <p:nvPr/>
        </p:nvSpPr>
        <p:spPr bwMode="auto">
          <a:xfrm>
            <a:off x="5410200" y="4419600"/>
            <a:ext cx="1570038" cy="369888"/>
          </a:xfrm>
          <a:prstGeom prst="rect">
            <a:avLst/>
          </a:prstGeom>
          <a:noFill/>
          <a:ln w="9525">
            <a:noFill/>
            <a:miter lim="800000"/>
            <a:headEnd/>
            <a:tailEnd/>
          </a:ln>
        </p:spPr>
        <p:txBody>
          <a:bodyPr wrap="none">
            <a:prstTxWarp prst="textNoShape">
              <a:avLst/>
            </a:prstTxWarp>
            <a:spAutoFit/>
          </a:bodyPr>
          <a:lstStyle/>
          <a:p>
            <a:r>
              <a:rPr lang="en-US" altLang="ja-JP"/>
              <a:t>ASTER EVI</a:t>
            </a:r>
            <a:r>
              <a:rPr lang="en-US" altLang="ja-JP" baseline="-25000"/>
              <a:t>C</a:t>
            </a:r>
            <a:endParaRPr lang="ja-JP" altLang="en-US" baseline="-25000"/>
          </a:p>
        </p:txBody>
      </p:sp>
      <p:sp>
        <p:nvSpPr>
          <p:cNvPr id="34823" name="テキスト ボックス 9"/>
          <p:cNvSpPr txBox="1">
            <a:spLocks noChangeArrowheads="1"/>
          </p:cNvSpPr>
          <p:nvPr/>
        </p:nvSpPr>
        <p:spPr bwMode="auto">
          <a:xfrm>
            <a:off x="838200" y="5410200"/>
            <a:ext cx="8305800" cy="1015663"/>
          </a:xfrm>
          <a:prstGeom prst="rect">
            <a:avLst/>
          </a:prstGeom>
          <a:noFill/>
          <a:ln w="9525">
            <a:noFill/>
            <a:miter lim="800000"/>
            <a:headEnd/>
            <a:tailEnd/>
          </a:ln>
        </p:spPr>
        <p:txBody>
          <a:bodyPr wrap="square">
            <a:prstTxWarp prst="textNoShape">
              <a:avLst/>
            </a:prstTxWarp>
            <a:spAutoFit/>
          </a:bodyPr>
          <a:lstStyle/>
          <a:p>
            <a:r>
              <a:rPr lang="en-US" altLang="ja-JP" sz="2000" dirty="0"/>
              <a:t>Finer resolution can discriminate more detailed distributions for the croplands</a:t>
            </a:r>
            <a:r>
              <a:rPr lang="en-US" altLang="ja-JP" sz="2000" dirty="0" smtClean="0"/>
              <a:t>.</a:t>
            </a:r>
          </a:p>
          <a:p>
            <a:r>
              <a:rPr lang="en-US" altLang="ja-JP" sz="2000" dirty="0" smtClean="0">
                <a:solidFill>
                  <a:srgbClr val="FF0000"/>
                </a:solidFill>
              </a:rPr>
              <a:t>Integration among ground-based and finer/coastal resolution satellite-based data</a:t>
            </a:r>
            <a:r>
              <a:rPr lang="en-US" altLang="ja-JP" sz="2000" dirty="0" smtClean="0"/>
              <a:t> are helpful for calibration and validation.</a:t>
            </a:r>
            <a:endParaRPr lang="ja-JP" altLang="en-US" sz="20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5843" name="Picture 11" descr="MOD17A2"/>
          <p:cNvPicPr>
            <a:picLocks noChangeAspect="1" noChangeArrowheads="1"/>
          </p:cNvPicPr>
          <p:nvPr/>
        </p:nvPicPr>
        <p:blipFill>
          <a:blip r:embed="rId3"/>
          <a:srcRect t="14764" b="739"/>
          <a:stretch>
            <a:fillRect/>
          </a:stretch>
        </p:blipFill>
        <p:spPr bwMode="auto">
          <a:xfrm>
            <a:off x="3925888" y="5181600"/>
            <a:ext cx="1731962" cy="1246188"/>
          </a:xfrm>
          <a:prstGeom prst="rect">
            <a:avLst/>
          </a:prstGeom>
          <a:noFill/>
          <a:ln w="9525">
            <a:noFill/>
            <a:miter lim="800000"/>
            <a:headEnd/>
            <a:tailEnd/>
          </a:ln>
        </p:spPr>
      </p:pic>
      <p:pic>
        <p:nvPicPr>
          <p:cNvPr id="35844" name="グループ化 52"/>
          <p:cNvPicPr>
            <a:picLocks noChangeArrowheads="1"/>
          </p:cNvPicPr>
          <p:nvPr/>
        </p:nvPicPr>
        <p:blipFill>
          <a:blip r:embed="rId4"/>
          <a:srcRect b="36792"/>
          <a:stretch>
            <a:fillRect/>
          </a:stretch>
        </p:blipFill>
        <p:spPr bwMode="auto">
          <a:xfrm>
            <a:off x="5888038" y="1147763"/>
            <a:ext cx="1655762" cy="1062037"/>
          </a:xfrm>
          <a:prstGeom prst="rect">
            <a:avLst/>
          </a:prstGeom>
          <a:noFill/>
          <a:ln w="9525">
            <a:noFill/>
            <a:miter lim="800000"/>
            <a:headEnd/>
            <a:tailEnd/>
          </a:ln>
        </p:spPr>
      </p:pic>
      <p:sp>
        <p:nvSpPr>
          <p:cNvPr id="35845" name="Text Box 5"/>
          <p:cNvSpPr txBox="1">
            <a:spLocks noChangeArrowheads="1"/>
          </p:cNvSpPr>
          <p:nvPr/>
        </p:nvSpPr>
        <p:spPr bwMode="auto">
          <a:xfrm>
            <a:off x="5791200" y="5632450"/>
            <a:ext cx="2362200" cy="719138"/>
          </a:xfrm>
          <a:prstGeom prst="rect">
            <a:avLst/>
          </a:prstGeom>
          <a:noFill/>
          <a:ln w="76200" cmpd="dbl">
            <a:solidFill>
              <a:schemeClr val="tx1"/>
            </a:solidFill>
            <a:miter lim="800000"/>
            <a:headEnd/>
            <a:tailEnd/>
          </a:ln>
        </p:spPr>
        <p:txBody>
          <a:bodyPr lIns="36000" tIns="36000" rIns="36000" bIns="36000" anchor="ctr">
            <a:prstTxWarp prst="textNoShape">
              <a:avLst/>
            </a:prstTxWarp>
            <a:spAutoFit/>
          </a:bodyPr>
          <a:lstStyle/>
          <a:p>
            <a:pPr algn="ctr"/>
            <a:r>
              <a:rPr lang="en-US" altLang="ja-JP" sz="1400">
                <a:solidFill>
                  <a:srgbClr val="FF0000"/>
                </a:solidFill>
                <a:ea typeface="Arial" charset="0"/>
                <a:cs typeface="Arial" charset="0"/>
              </a:rPr>
              <a:t>Distribution Map of Primary Production (Carbon Absorption)</a:t>
            </a:r>
            <a:endParaRPr lang="ja-JP" altLang="en-US" sz="1400">
              <a:solidFill>
                <a:srgbClr val="FF0000"/>
              </a:solidFill>
              <a:ea typeface="Arial" charset="0"/>
              <a:cs typeface="Arial" charset="0"/>
            </a:endParaRPr>
          </a:p>
        </p:txBody>
      </p:sp>
      <p:pic>
        <p:nvPicPr>
          <p:cNvPr id="35846" name="グループ化 50"/>
          <p:cNvPicPr>
            <a:picLocks noChangeArrowheads="1"/>
          </p:cNvPicPr>
          <p:nvPr/>
        </p:nvPicPr>
        <p:blipFill>
          <a:blip r:embed="rId5"/>
          <a:srcRect b="34357"/>
          <a:stretch>
            <a:fillRect/>
          </a:stretch>
        </p:blipFill>
        <p:spPr bwMode="auto">
          <a:xfrm>
            <a:off x="1219200" y="1152525"/>
            <a:ext cx="2178050" cy="1187450"/>
          </a:xfrm>
          <a:prstGeom prst="rect">
            <a:avLst/>
          </a:prstGeom>
          <a:noFill/>
          <a:ln w="9525">
            <a:noFill/>
            <a:miter lim="800000"/>
            <a:headEnd/>
            <a:tailEnd/>
          </a:ln>
        </p:spPr>
      </p:pic>
      <p:sp>
        <p:nvSpPr>
          <p:cNvPr id="35847" name="Text Box 20"/>
          <p:cNvSpPr txBox="1">
            <a:spLocks noChangeArrowheads="1"/>
          </p:cNvSpPr>
          <p:nvPr/>
        </p:nvSpPr>
        <p:spPr bwMode="auto">
          <a:xfrm>
            <a:off x="6096000" y="381000"/>
            <a:ext cx="3352800" cy="523875"/>
          </a:xfrm>
          <a:prstGeom prst="rect">
            <a:avLst/>
          </a:prstGeom>
          <a:solidFill>
            <a:schemeClr val="bg1"/>
          </a:solidFill>
          <a:ln w="9525">
            <a:noFill/>
            <a:miter lim="800000"/>
            <a:headEnd/>
            <a:tailEnd/>
          </a:ln>
        </p:spPr>
        <p:txBody>
          <a:bodyPr>
            <a:prstTxWarp prst="textNoShape">
              <a:avLst/>
            </a:prstTxWarp>
            <a:spAutoFit/>
          </a:bodyPr>
          <a:lstStyle/>
          <a:p>
            <a:pPr>
              <a:spcBef>
                <a:spcPct val="50000"/>
              </a:spcBef>
            </a:pPr>
            <a:r>
              <a:rPr lang="en-US" altLang="ja-JP" sz="1400" u="sng">
                <a:solidFill>
                  <a:srgbClr val="0000FF"/>
                </a:solidFill>
                <a:ea typeface="Arial" charset="0"/>
                <a:cs typeface="Arial" charset="0"/>
              </a:rPr>
              <a:t>Satellite observation </a:t>
            </a:r>
            <a:br>
              <a:rPr lang="en-US" altLang="ja-JP" sz="1400" u="sng">
                <a:solidFill>
                  <a:srgbClr val="0000FF"/>
                </a:solidFill>
                <a:ea typeface="Arial" charset="0"/>
                <a:cs typeface="Arial" charset="0"/>
              </a:rPr>
            </a:br>
            <a:r>
              <a:rPr lang="en-US" altLang="ja-JP" sz="1400">
                <a:solidFill>
                  <a:srgbClr val="0000FF"/>
                </a:solidFill>
                <a:ea typeface="Arial" charset="0"/>
                <a:cs typeface="Arial" charset="0"/>
              </a:rPr>
              <a:t>               (areal distribution)</a:t>
            </a:r>
            <a:endParaRPr lang="ja-JP" altLang="en-US" sz="1400" b="1">
              <a:solidFill>
                <a:srgbClr val="0000FF"/>
              </a:solidFill>
              <a:ea typeface="HGS創英角ｺﾞｼｯｸUB" pitchFamily="50" charset="-128"/>
              <a:cs typeface="HGS創英角ｺﾞｼｯｸUB" pitchFamily="50" charset="-128"/>
            </a:endParaRPr>
          </a:p>
        </p:txBody>
      </p:sp>
      <p:sp>
        <p:nvSpPr>
          <p:cNvPr id="35848" name="Text Box 22"/>
          <p:cNvSpPr txBox="1">
            <a:spLocks noChangeArrowheads="1"/>
          </p:cNvSpPr>
          <p:nvPr/>
        </p:nvSpPr>
        <p:spPr bwMode="auto">
          <a:xfrm>
            <a:off x="1066800" y="381000"/>
            <a:ext cx="4183063" cy="471488"/>
          </a:xfrm>
          <a:prstGeom prst="rect">
            <a:avLst/>
          </a:prstGeom>
          <a:solidFill>
            <a:schemeClr val="bg1"/>
          </a:solidFill>
          <a:ln w="9525">
            <a:noFill/>
            <a:miter lim="800000"/>
            <a:headEnd/>
            <a:tailEnd/>
          </a:ln>
        </p:spPr>
        <p:txBody>
          <a:bodyPr tIns="82800" bIns="82800">
            <a:prstTxWarp prst="textNoShape">
              <a:avLst/>
            </a:prstTxWarp>
            <a:spAutoFit/>
          </a:bodyPr>
          <a:lstStyle/>
          <a:p>
            <a:pPr>
              <a:lnSpc>
                <a:spcPct val="70000"/>
              </a:lnSpc>
              <a:spcBef>
                <a:spcPct val="50000"/>
              </a:spcBef>
            </a:pPr>
            <a:r>
              <a:rPr lang="en-US" altLang="ja-JP" sz="1400" u="sng">
                <a:solidFill>
                  <a:srgbClr val="00B050"/>
                </a:solidFill>
                <a:ea typeface="Arial" charset="0"/>
                <a:cs typeface="Arial" charset="0"/>
              </a:rPr>
              <a:t>Surface observation </a:t>
            </a:r>
            <a:br>
              <a:rPr lang="en-US" altLang="ja-JP" sz="1400" u="sng">
                <a:solidFill>
                  <a:srgbClr val="00B050"/>
                </a:solidFill>
                <a:ea typeface="Arial" charset="0"/>
                <a:cs typeface="Arial" charset="0"/>
              </a:rPr>
            </a:br>
            <a:r>
              <a:rPr lang="en-US" altLang="ja-JP" sz="1400">
                <a:solidFill>
                  <a:srgbClr val="00B050"/>
                </a:solidFill>
                <a:ea typeface="Arial" charset="0"/>
                <a:cs typeface="Arial" charset="0"/>
              </a:rPr>
              <a:t>(multiple discrete points, many observation items)</a:t>
            </a:r>
          </a:p>
        </p:txBody>
      </p:sp>
      <p:sp>
        <p:nvSpPr>
          <p:cNvPr id="35849" name="Line 21"/>
          <p:cNvSpPr>
            <a:spLocks noChangeShapeType="1"/>
          </p:cNvSpPr>
          <p:nvPr/>
        </p:nvSpPr>
        <p:spPr bwMode="auto">
          <a:xfrm flipH="1">
            <a:off x="5241925" y="2212975"/>
            <a:ext cx="627063" cy="808038"/>
          </a:xfrm>
          <a:prstGeom prst="line">
            <a:avLst/>
          </a:prstGeom>
          <a:noFill/>
          <a:ln w="76200">
            <a:solidFill>
              <a:srgbClr val="0000FF"/>
            </a:solidFill>
            <a:round/>
            <a:headEnd/>
            <a:tailEnd type="triangle" w="med" len="med"/>
          </a:ln>
        </p:spPr>
        <p:txBody>
          <a:bodyPr>
            <a:prstTxWarp prst="textNoShape">
              <a:avLst/>
            </a:prstTxWarp>
          </a:bodyPr>
          <a:lstStyle/>
          <a:p>
            <a:endParaRPr lang="ja-JP" altLang="en-US"/>
          </a:p>
        </p:txBody>
      </p:sp>
      <p:sp>
        <p:nvSpPr>
          <p:cNvPr id="35850" name="Line 22"/>
          <p:cNvSpPr>
            <a:spLocks noChangeShapeType="1"/>
          </p:cNvSpPr>
          <p:nvPr/>
        </p:nvSpPr>
        <p:spPr bwMode="auto">
          <a:xfrm flipH="1">
            <a:off x="4899025" y="4476750"/>
            <a:ext cx="6350" cy="728663"/>
          </a:xfrm>
          <a:prstGeom prst="line">
            <a:avLst/>
          </a:prstGeom>
          <a:noFill/>
          <a:ln w="76200">
            <a:solidFill>
              <a:srgbClr val="FF0000"/>
            </a:solidFill>
            <a:round/>
            <a:headEnd/>
            <a:tailEnd type="triangle" w="med" len="med"/>
          </a:ln>
        </p:spPr>
        <p:txBody>
          <a:bodyPr>
            <a:prstTxWarp prst="textNoShape">
              <a:avLst/>
            </a:prstTxWarp>
          </a:bodyPr>
          <a:lstStyle/>
          <a:p>
            <a:endParaRPr lang="ja-JP" altLang="en-US"/>
          </a:p>
        </p:txBody>
      </p:sp>
      <p:sp>
        <p:nvSpPr>
          <p:cNvPr id="35851" name="Line 23"/>
          <p:cNvSpPr>
            <a:spLocks noChangeShapeType="1"/>
          </p:cNvSpPr>
          <p:nvPr/>
        </p:nvSpPr>
        <p:spPr bwMode="auto">
          <a:xfrm>
            <a:off x="2078038" y="2535238"/>
            <a:ext cx="0" cy="317500"/>
          </a:xfrm>
          <a:prstGeom prst="line">
            <a:avLst/>
          </a:prstGeom>
          <a:noFill/>
          <a:ln w="76200">
            <a:solidFill>
              <a:srgbClr val="00B050"/>
            </a:solidFill>
            <a:round/>
            <a:headEnd/>
            <a:tailEnd type="triangle" w="med" len="med"/>
          </a:ln>
        </p:spPr>
        <p:txBody>
          <a:bodyPr>
            <a:prstTxWarp prst="textNoShape">
              <a:avLst/>
            </a:prstTxWarp>
          </a:bodyPr>
          <a:lstStyle/>
          <a:p>
            <a:endParaRPr lang="ja-JP" altLang="en-US"/>
          </a:p>
        </p:txBody>
      </p:sp>
      <p:pic>
        <p:nvPicPr>
          <p:cNvPr id="35852" name="Picture 13"/>
          <p:cNvPicPr>
            <a:picLocks noChangeAspect="1" noChangeArrowheads="1"/>
          </p:cNvPicPr>
          <p:nvPr/>
        </p:nvPicPr>
        <p:blipFill>
          <a:blip r:embed="rId6"/>
          <a:srcRect/>
          <a:stretch>
            <a:fillRect/>
          </a:stretch>
        </p:blipFill>
        <p:spPr bwMode="auto">
          <a:xfrm>
            <a:off x="2513013" y="3248025"/>
            <a:ext cx="800100" cy="776288"/>
          </a:xfrm>
          <a:prstGeom prst="rect">
            <a:avLst/>
          </a:prstGeom>
          <a:noFill/>
          <a:ln w="9525">
            <a:noFill/>
            <a:miter lim="800000"/>
            <a:headEnd/>
            <a:tailEnd/>
          </a:ln>
        </p:spPr>
      </p:pic>
      <p:sp>
        <p:nvSpPr>
          <p:cNvPr id="35853" name="Line 26"/>
          <p:cNvSpPr>
            <a:spLocks noChangeShapeType="1"/>
          </p:cNvSpPr>
          <p:nvPr/>
        </p:nvSpPr>
        <p:spPr bwMode="auto">
          <a:xfrm>
            <a:off x="3352800" y="3657600"/>
            <a:ext cx="381000" cy="0"/>
          </a:xfrm>
          <a:prstGeom prst="line">
            <a:avLst/>
          </a:prstGeom>
          <a:noFill/>
          <a:ln w="76200">
            <a:solidFill>
              <a:schemeClr val="accent1"/>
            </a:solidFill>
            <a:round/>
            <a:headEnd/>
            <a:tailEnd type="triangle" w="med" len="med"/>
          </a:ln>
        </p:spPr>
        <p:txBody>
          <a:bodyPr>
            <a:prstTxWarp prst="textNoShape">
              <a:avLst/>
            </a:prstTxWarp>
          </a:bodyPr>
          <a:lstStyle/>
          <a:p>
            <a:endParaRPr lang="ja-JP" altLang="en-US"/>
          </a:p>
        </p:txBody>
      </p:sp>
      <p:sp>
        <p:nvSpPr>
          <p:cNvPr id="35854" name="Text Box 18"/>
          <p:cNvSpPr txBox="1">
            <a:spLocks noChangeArrowheads="1"/>
          </p:cNvSpPr>
          <p:nvPr/>
        </p:nvSpPr>
        <p:spPr bwMode="auto">
          <a:xfrm>
            <a:off x="2209800" y="2468563"/>
            <a:ext cx="2971800" cy="461962"/>
          </a:xfrm>
          <a:prstGeom prst="rect">
            <a:avLst/>
          </a:prstGeom>
          <a:noFill/>
          <a:ln w="57150">
            <a:noFill/>
            <a:miter lim="800000"/>
            <a:headEnd/>
            <a:tailEnd/>
          </a:ln>
        </p:spPr>
        <p:txBody>
          <a:bodyPr anchor="ctr">
            <a:prstTxWarp prst="textNoShape">
              <a:avLst/>
            </a:prstTxWarp>
            <a:spAutoFit/>
          </a:bodyPr>
          <a:lstStyle/>
          <a:p>
            <a:pPr algn="ctr"/>
            <a:r>
              <a:rPr lang="en-US" altLang="ja-JP" sz="1200" dirty="0">
                <a:ea typeface="Arial" charset="0"/>
                <a:cs typeface="Arial" charset="0"/>
              </a:rPr>
              <a:t>Surface observation Sensor Network</a:t>
            </a:r>
            <a:endParaRPr lang="ja-JP" altLang="en-US" sz="1200" dirty="0">
              <a:ea typeface="Arial" charset="0"/>
              <a:cs typeface="Arial" charset="0"/>
            </a:endParaRPr>
          </a:p>
          <a:p>
            <a:pPr algn="ctr"/>
            <a:r>
              <a:rPr lang="en-US" altLang="ja-JP" sz="1200" dirty="0">
                <a:ea typeface="Arial" charset="0"/>
                <a:cs typeface="Arial" charset="0"/>
              </a:rPr>
              <a:t>Automated pre-product data processing</a:t>
            </a:r>
            <a:endParaRPr lang="ja-JP" altLang="en-US" sz="1200" dirty="0">
              <a:ea typeface="Arial" charset="0"/>
              <a:cs typeface="Arial" charset="0"/>
            </a:endParaRPr>
          </a:p>
        </p:txBody>
      </p:sp>
      <p:sp>
        <p:nvSpPr>
          <p:cNvPr id="35855" name="Text Box 30"/>
          <p:cNvSpPr txBox="1">
            <a:spLocks noChangeArrowheads="1"/>
          </p:cNvSpPr>
          <p:nvPr/>
        </p:nvSpPr>
        <p:spPr bwMode="auto">
          <a:xfrm>
            <a:off x="1219200" y="4214813"/>
            <a:ext cx="2438400" cy="288925"/>
          </a:xfrm>
          <a:prstGeom prst="rect">
            <a:avLst/>
          </a:prstGeom>
          <a:noFill/>
          <a:ln w="57150">
            <a:solidFill>
              <a:srgbClr val="00B050"/>
            </a:solidFill>
            <a:miter lim="800000"/>
            <a:headEnd/>
            <a:tailEnd/>
          </a:ln>
        </p:spPr>
        <p:txBody>
          <a:bodyPr lIns="36000" tIns="36000" rIns="36000" bIns="36000" anchor="ctr">
            <a:prstTxWarp prst="textNoShape">
              <a:avLst/>
            </a:prstTxWarp>
            <a:spAutoFit/>
          </a:bodyPr>
          <a:lstStyle/>
          <a:p>
            <a:pPr algn="ctr"/>
            <a:r>
              <a:rPr lang="en-US" altLang="ja-JP" sz="1400">
                <a:ea typeface="Arial" charset="0"/>
                <a:cs typeface="Arial" charset="0"/>
              </a:rPr>
              <a:t>Surface Data Product</a:t>
            </a:r>
            <a:endParaRPr lang="ja-JP" altLang="en-US" sz="1400">
              <a:ea typeface="Arial" charset="0"/>
              <a:cs typeface="Arial" charset="0"/>
            </a:endParaRPr>
          </a:p>
        </p:txBody>
      </p:sp>
      <p:graphicFrame>
        <p:nvGraphicFramePr>
          <p:cNvPr id="35842" name="Object 204"/>
          <p:cNvGraphicFramePr>
            <a:graphicFrameLocks noChangeAspect="1"/>
          </p:cNvGraphicFramePr>
          <p:nvPr/>
        </p:nvGraphicFramePr>
        <p:xfrm>
          <a:off x="3571875" y="915988"/>
          <a:ext cx="973138" cy="722312"/>
        </p:xfrm>
        <a:graphic>
          <a:graphicData uri="http://schemas.openxmlformats.org/presentationml/2006/ole">
            <p:oleObj spid="_x0000_s35842" name="Image" r:id="rId7" imgW="3047619" imgH="2285714" progId="">
              <p:embed/>
            </p:oleObj>
          </a:graphicData>
        </a:graphic>
      </p:graphicFrame>
      <p:pic>
        <p:nvPicPr>
          <p:cNvPr id="35856" name="Picture 34"/>
          <p:cNvPicPr>
            <a:picLocks noChangeAspect="1" noChangeArrowheads="1"/>
          </p:cNvPicPr>
          <p:nvPr/>
        </p:nvPicPr>
        <p:blipFill>
          <a:blip r:embed="rId8"/>
          <a:srcRect/>
          <a:stretch>
            <a:fillRect/>
          </a:stretch>
        </p:blipFill>
        <p:spPr bwMode="auto">
          <a:xfrm>
            <a:off x="4583113" y="915988"/>
            <a:ext cx="593725" cy="711200"/>
          </a:xfrm>
          <a:prstGeom prst="rect">
            <a:avLst/>
          </a:prstGeom>
          <a:noFill/>
          <a:ln w="9525">
            <a:noFill/>
            <a:miter lim="800000"/>
            <a:headEnd/>
            <a:tailEnd/>
          </a:ln>
        </p:spPr>
      </p:pic>
      <p:grpSp>
        <p:nvGrpSpPr>
          <p:cNvPr id="35857" name="Group 696"/>
          <p:cNvGrpSpPr>
            <a:grpSpLocks/>
          </p:cNvGrpSpPr>
          <p:nvPr/>
        </p:nvGrpSpPr>
        <p:grpSpPr bwMode="auto">
          <a:xfrm>
            <a:off x="3733800" y="3124197"/>
            <a:ext cx="2286000" cy="1475806"/>
            <a:chOff x="5006" y="15762"/>
            <a:chExt cx="3253" cy="2374"/>
          </a:xfrm>
        </p:grpSpPr>
        <p:sp>
          <p:nvSpPr>
            <p:cNvPr id="35888" name="Text Box 18"/>
            <p:cNvSpPr txBox="1">
              <a:spLocks noChangeArrowheads="1"/>
            </p:cNvSpPr>
            <p:nvPr/>
          </p:nvSpPr>
          <p:spPr bwMode="auto">
            <a:xfrm>
              <a:off x="5114" y="16007"/>
              <a:ext cx="3093" cy="2129"/>
            </a:xfrm>
            <a:prstGeom prst="rect">
              <a:avLst/>
            </a:prstGeom>
            <a:noFill/>
            <a:ln w="9525">
              <a:noFill/>
              <a:miter lim="800000"/>
              <a:headEnd/>
              <a:tailEnd/>
            </a:ln>
          </p:spPr>
          <p:txBody>
            <a:bodyPr wrap="none">
              <a:prstTxWarp prst="textNoShape">
                <a:avLst/>
              </a:prstTxWarp>
              <a:spAutoFit/>
            </a:bodyPr>
            <a:lstStyle/>
            <a:p>
              <a:pPr algn="ctr"/>
              <a:r>
                <a:rPr lang="en-US" altLang="ja-JP" sz="1600" u="sng" dirty="0">
                  <a:ea typeface="Arial" charset="0"/>
                  <a:cs typeface="Arial" charset="0"/>
                </a:rPr>
                <a:t>Post-product Processing</a:t>
              </a:r>
              <a:r>
                <a:rPr lang="ja-JP" altLang="en-US" sz="1600" dirty="0">
                  <a:ea typeface="Arial" charset="0"/>
                  <a:cs typeface="Arial" charset="0"/>
                </a:rPr>
                <a:t/>
              </a:r>
              <a:br>
                <a:rPr lang="ja-JP" altLang="en-US" sz="1600" dirty="0">
                  <a:ea typeface="Arial" charset="0"/>
                  <a:cs typeface="Arial" charset="0"/>
                </a:rPr>
              </a:br>
              <a:r>
                <a:rPr lang="en-US" altLang="ja-JP" sz="1600" dirty="0">
                  <a:ea typeface="Arial" charset="0"/>
                  <a:cs typeface="Arial" charset="0"/>
                </a:rPr>
                <a:t>Data  </a:t>
              </a:r>
              <a:r>
                <a:rPr lang="en-US" altLang="ja-JP" sz="1600" b="1" dirty="0">
                  <a:solidFill>
                    <a:srgbClr val="FF0000"/>
                  </a:solidFill>
                  <a:ea typeface="Arial" charset="0"/>
                  <a:cs typeface="Arial" charset="0"/>
                </a:rPr>
                <a:t>Assimilation</a:t>
              </a:r>
            </a:p>
            <a:p>
              <a:pPr algn="ctr"/>
              <a:r>
                <a:rPr lang="en-US" altLang="ja-JP" sz="1600" dirty="0">
                  <a:ea typeface="Arial" charset="0"/>
                  <a:cs typeface="Arial" charset="0"/>
                </a:rPr>
                <a:t>by Computer Grid</a:t>
              </a:r>
            </a:p>
            <a:p>
              <a:pPr algn="ctr"/>
              <a:r>
                <a:rPr lang="en-US" altLang="ja-JP" sz="1600" dirty="0">
                  <a:ea typeface="Arial" charset="0"/>
                  <a:cs typeface="Arial" charset="0"/>
                </a:rPr>
                <a:t>  + GIS Standards</a:t>
              </a:r>
            </a:p>
            <a:p>
              <a:pPr algn="ctr"/>
              <a:endParaRPr lang="ja-JP" altLang="en-US" sz="1600" dirty="0">
                <a:ea typeface="Arial" charset="0"/>
                <a:cs typeface="Arial" charset="0"/>
              </a:endParaRPr>
            </a:p>
          </p:txBody>
        </p:sp>
        <p:sp>
          <p:nvSpPr>
            <p:cNvPr id="35889" name="Oval 35"/>
            <p:cNvSpPr>
              <a:spLocks noChangeArrowheads="1"/>
            </p:cNvSpPr>
            <p:nvPr/>
          </p:nvSpPr>
          <p:spPr bwMode="auto">
            <a:xfrm>
              <a:off x="5006" y="15762"/>
              <a:ext cx="3253" cy="2034"/>
            </a:xfrm>
            <a:prstGeom prst="ellipse">
              <a:avLst/>
            </a:prstGeom>
            <a:noFill/>
            <a:ln w="28575">
              <a:solidFill>
                <a:srgbClr val="FF0000"/>
              </a:solidFill>
              <a:round/>
              <a:headEnd/>
              <a:tailEnd/>
            </a:ln>
          </p:spPr>
          <p:txBody>
            <a:bodyPr wrap="none" anchor="ctr">
              <a:prstTxWarp prst="textNoShape">
                <a:avLst/>
              </a:prstTxWarp>
            </a:bodyPr>
            <a:lstStyle/>
            <a:p>
              <a:endParaRPr lang="ja-JP" altLang="en-US">
                <a:ea typeface="Arial" charset="0"/>
                <a:cs typeface="Arial" charset="0"/>
              </a:endParaRPr>
            </a:p>
          </p:txBody>
        </p:sp>
      </p:grpSp>
      <p:sp>
        <p:nvSpPr>
          <p:cNvPr id="35858" name="Line 36"/>
          <p:cNvSpPr>
            <a:spLocks noChangeShapeType="1"/>
          </p:cNvSpPr>
          <p:nvPr/>
        </p:nvSpPr>
        <p:spPr bwMode="auto">
          <a:xfrm>
            <a:off x="2693988" y="4589463"/>
            <a:ext cx="0" cy="531812"/>
          </a:xfrm>
          <a:prstGeom prst="line">
            <a:avLst/>
          </a:prstGeom>
          <a:noFill/>
          <a:ln w="76200">
            <a:solidFill>
              <a:srgbClr val="FF0000"/>
            </a:solidFill>
            <a:round/>
            <a:headEnd/>
            <a:tailEnd type="triangle" w="med" len="med"/>
          </a:ln>
        </p:spPr>
        <p:txBody>
          <a:bodyPr>
            <a:prstTxWarp prst="textNoShape">
              <a:avLst/>
            </a:prstTxWarp>
          </a:bodyPr>
          <a:lstStyle/>
          <a:p>
            <a:endParaRPr lang="ja-JP" altLang="en-US"/>
          </a:p>
        </p:txBody>
      </p:sp>
      <p:sp>
        <p:nvSpPr>
          <p:cNvPr id="35859" name="Text Box 18"/>
          <p:cNvSpPr txBox="1">
            <a:spLocks noChangeArrowheads="1"/>
          </p:cNvSpPr>
          <p:nvPr/>
        </p:nvSpPr>
        <p:spPr bwMode="auto">
          <a:xfrm>
            <a:off x="1905000" y="6096000"/>
            <a:ext cx="1519238" cy="503238"/>
          </a:xfrm>
          <a:prstGeom prst="rect">
            <a:avLst/>
          </a:prstGeom>
          <a:noFill/>
          <a:ln w="76200" cmpd="dbl">
            <a:solidFill>
              <a:schemeClr val="tx1"/>
            </a:solidFill>
            <a:miter lim="800000"/>
            <a:headEnd/>
            <a:tailEnd/>
          </a:ln>
        </p:spPr>
        <p:txBody>
          <a:bodyPr lIns="36000" tIns="36000" rIns="36000" bIns="36000" anchor="ctr">
            <a:prstTxWarp prst="textNoShape">
              <a:avLst/>
            </a:prstTxWarp>
            <a:spAutoFit/>
          </a:bodyPr>
          <a:lstStyle/>
          <a:p>
            <a:pPr algn="ctr"/>
            <a:r>
              <a:rPr lang="en-US" altLang="ja-JP" sz="1400">
                <a:solidFill>
                  <a:srgbClr val="FF0000"/>
                </a:solidFill>
                <a:ea typeface="Arial" charset="0"/>
                <a:cs typeface="Arial" charset="0"/>
              </a:rPr>
              <a:t>Standardized Data Archive</a:t>
            </a:r>
            <a:endParaRPr lang="ja-JP" altLang="en-US" sz="1400">
              <a:solidFill>
                <a:srgbClr val="FF0000"/>
              </a:solidFill>
              <a:ea typeface="Arial" charset="0"/>
              <a:cs typeface="Arial" charset="0"/>
            </a:endParaRPr>
          </a:p>
        </p:txBody>
      </p:sp>
      <p:pic>
        <p:nvPicPr>
          <p:cNvPr id="35860" name="Picture 39"/>
          <p:cNvPicPr>
            <a:picLocks noChangeAspect="1" noChangeArrowheads="1"/>
          </p:cNvPicPr>
          <p:nvPr/>
        </p:nvPicPr>
        <p:blipFill>
          <a:blip r:embed="rId9"/>
          <a:srcRect/>
          <a:stretch>
            <a:fillRect/>
          </a:stretch>
        </p:blipFill>
        <p:spPr bwMode="auto">
          <a:xfrm>
            <a:off x="3573463" y="1665288"/>
            <a:ext cx="877887" cy="690562"/>
          </a:xfrm>
          <a:prstGeom prst="rect">
            <a:avLst/>
          </a:prstGeom>
          <a:noFill/>
          <a:ln w="9525">
            <a:noFill/>
            <a:miter lim="800000"/>
            <a:headEnd/>
            <a:tailEnd/>
          </a:ln>
        </p:spPr>
      </p:pic>
      <p:pic>
        <p:nvPicPr>
          <p:cNvPr id="35861" name="Picture 40"/>
          <p:cNvPicPr>
            <a:picLocks noChangeAspect="1" noChangeArrowheads="1"/>
          </p:cNvPicPr>
          <p:nvPr/>
        </p:nvPicPr>
        <p:blipFill>
          <a:blip r:embed="rId10"/>
          <a:srcRect r="23619"/>
          <a:stretch>
            <a:fillRect/>
          </a:stretch>
        </p:blipFill>
        <p:spPr bwMode="auto">
          <a:xfrm>
            <a:off x="4498975" y="1674813"/>
            <a:ext cx="673100" cy="665162"/>
          </a:xfrm>
          <a:prstGeom prst="rect">
            <a:avLst/>
          </a:prstGeom>
          <a:noFill/>
          <a:ln w="9525">
            <a:noFill/>
            <a:miter lim="800000"/>
            <a:headEnd/>
            <a:tailEnd/>
          </a:ln>
        </p:spPr>
      </p:pic>
      <p:sp>
        <p:nvSpPr>
          <p:cNvPr id="35862" name="AutoShape 43"/>
          <p:cNvSpPr>
            <a:spLocks noChangeArrowheads="1"/>
          </p:cNvSpPr>
          <p:nvPr/>
        </p:nvSpPr>
        <p:spPr bwMode="auto">
          <a:xfrm>
            <a:off x="5257800" y="4648200"/>
            <a:ext cx="2895600" cy="533400"/>
          </a:xfrm>
          <a:prstGeom prst="roundRect">
            <a:avLst>
              <a:gd name="adj" fmla="val 49634"/>
            </a:avLst>
          </a:prstGeom>
          <a:noFill/>
          <a:ln w="28575">
            <a:solidFill>
              <a:srgbClr val="FF0000"/>
            </a:solidFill>
            <a:round/>
            <a:headEnd/>
            <a:tailEnd/>
          </a:ln>
        </p:spPr>
        <p:txBody>
          <a:bodyPr wrap="none" anchor="ctr">
            <a:prstTxWarp prst="textNoShape">
              <a:avLst/>
            </a:prstTxWarp>
          </a:bodyPr>
          <a:lstStyle/>
          <a:p>
            <a:endParaRPr lang="ja-JP" altLang="en-US">
              <a:ea typeface="Arial" charset="0"/>
              <a:cs typeface="Arial" charset="0"/>
            </a:endParaRPr>
          </a:p>
        </p:txBody>
      </p:sp>
      <p:sp>
        <p:nvSpPr>
          <p:cNvPr id="35863" name="Text Box 44"/>
          <p:cNvSpPr txBox="1">
            <a:spLocks noChangeArrowheads="1"/>
          </p:cNvSpPr>
          <p:nvPr/>
        </p:nvSpPr>
        <p:spPr bwMode="auto">
          <a:xfrm>
            <a:off x="6172200" y="762000"/>
            <a:ext cx="427038" cy="246063"/>
          </a:xfrm>
          <a:prstGeom prst="rect">
            <a:avLst/>
          </a:prstGeom>
          <a:noFill/>
          <a:ln w="9525">
            <a:noFill/>
            <a:miter lim="800000"/>
            <a:headEnd/>
            <a:tailEnd/>
          </a:ln>
        </p:spPr>
        <p:txBody>
          <a:bodyPr wrap="none">
            <a:prstTxWarp prst="textNoShape">
              <a:avLst/>
            </a:prstTxWarp>
            <a:spAutoFit/>
          </a:bodyPr>
          <a:lstStyle/>
          <a:p>
            <a:r>
              <a:rPr lang="en-US" altLang="ja-JP" sz="1000">
                <a:solidFill>
                  <a:srgbClr val="0000FF"/>
                </a:solidFill>
                <a:ea typeface="Arial" charset="0"/>
                <a:cs typeface="Arial" charset="0"/>
              </a:rPr>
              <a:t>ITRI</a:t>
            </a:r>
          </a:p>
        </p:txBody>
      </p:sp>
      <p:sp>
        <p:nvSpPr>
          <p:cNvPr id="35864" name="Text Box 45"/>
          <p:cNvSpPr txBox="1">
            <a:spLocks noChangeArrowheads="1"/>
          </p:cNvSpPr>
          <p:nvPr/>
        </p:nvSpPr>
        <p:spPr bwMode="auto">
          <a:xfrm>
            <a:off x="1058863" y="838200"/>
            <a:ext cx="660400" cy="246063"/>
          </a:xfrm>
          <a:prstGeom prst="rect">
            <a:avLst/>
          </a:prstGeom>
          <a:noFill/>
          <a:ln w="9525">
            <a:noFill/>
            <a:miter lim="800000"/>
            <a:headEnd/>
            <a:tailEnd/>
          </a:ln>
        </p:spPr>
        <p:txBody>
          <a:bodyPr wrap="none">
            <a:prstTxWarp prst="textNoShape">
              <a:avLst/>
            </a:prstTxWarp>
            <a:spAutoFit/>
          </a:bodyPr>
          <a:lstStyle/>
          <a:p>
            <a:r>
              <a:rPr lang="en-US" altLang="ja-JP" sz="1000">
                <a:solidFill>
                  <a:srgbClr val="00B050"/>
                </a:solidFill>
                <a:ea typeface="Arial" charset="0"/>
                <a:cs typeface="Arial" charset="0"/>
              </a:rPr>
              <a:t>EMTech</a:t>
            </a:r>
          </a:p>
        </p:txBody>
      </p:sp>
      <p:sp>
        <p:nvSpPr>
          <p:cNvPr id="35865" name="正方形/長方形 237"/>
          <p:cNvSpPr>
            <a:spLocks noChangeArrowheads="1"/>
          </p:cNvSpPr>
          <p:nvPr/>
        </p:nvSpPr>
        <p:spPr bwMode="auto">
          <a:xfrm>
            <a:off x="5410200" y="4658380"/>
            <a:ext cx="2667000" cy="523220"/>
          </a:xfrm>
          <a:prstGeom prst="rect">
            <a:avLst/>
          </a:prstGeom>
          <a:noFill/>
          <a:ln w="9525">
            <a:noFill/>
            <a:miter lim="800000"/>
            <a:headEnd/>
            <a:tailEnd/>
          </a:ln>
        </p:spPr>
        <p:txBody>
          <a:bodyPr>
            <a:prstTxWarp prst="textNoShape">
              <a:avLst/>
            </a:prstTxWarp>
            <a:spAutoFit/>
          </a:bodyPr>
          <a:lstStyle/>
          <a:p>
            <a:pPr algn="ctr"/>
            <a:r>
              <a:rPr lang="en-US" altLang="ja-JP" sz="1400" dirty="0">
                <a:ea typeface="Arial" charset="0"/>
                <a:cs typeface="Arial" charset="0"/>
              </a:rPr>
              <a:t>Training of Satellite Observation</a:t>
            </a:r>
            <a:r>
              <a:rPr lang="ja-JP" altLang="en-US" sz="1400" dirty="0">
                <a:ea typeface="Arial" charset="0"/>
                <a:cs typeface="Arial" charset="0"/>
              </a:rPr>
              <a:t/>
            </a:r>
            <a:br>
              <a:rPr lang="ja-JP" altLang="en-US" sz="1400" dirty="0">
                <a:ea typeface="Arial" charset="0"/>
                <a:cs typeface="Arial" charset="0"/>
              </a:rPr>
            </a:br>
            <a:r>
              <a:rPr lang="en-US" altLang="ja-JP" sz="1400" dirty="0">
                <a:ea typeface="Arial" charset="0"/>
                <a:cs typeface="Arial" charset="0"/>
              </a:rPr>
              <a:t>Up-scaling of Surface Observation</a:t>
            </a:r>
            <a:endParaRPr lang="ja-JP" altLang="en-US" sz="1400" dirty="0">
              <a:ea typeface="Arial" charset="0"/>
              <a:cs typeface="Arial" charset="0"/>
            </a:endParaRPr>
          </a:p>
        </p:txBody>
      </p:sp>
      <p:sp>
        <p:nvSpPr>
          <p:cNvPr id="35866" name="AutoShape 43"/>
          <p:cNvSpPr>
            <a:spLocks noChangeArrowheads="1"/>
          </p:cNvSpPr>
          <p:nvPr/>
        </p:nvSpPr>
        <p:spPr bwMode="auto">
          <a:xfrm>
            <a:off x="2244725" y="2489200"/>
            <a:ext cx="2878138" cy="473075"/>
          </a:xfrm>
          <a:prstGeom prst="roundRect">
            <a:avLst>
              <a:gd name="adj" fmla="val 49634"/>
            </a:avLst>
          </a:prstGeom>
          <a:noFill/>
          <a:ln w="28575">
            <a:solidFill>
              <a:srgbClr val="00B050"/>
            </a:solidFill>
            <a:round/>
            <a:headEnd/>
            <a:tailEnd/>
          </a:ln>
        </p:spPr>
        <p:txBody>
          <a:bodyPr wrap="none" anchor="ctr">
            <a:prstTxWarp prst="textNoShape">
              <a:avLst/>
            </a:prstTxWarp>
          </a:bodyPr>
          <a:lstStyle/>
          <a:p>
            <a:endParaRPr lang="ja-JP" altLang="en-US">
              <a:ea typeface="Arial" charset="0"/>
              <a:cs typeface="Arial" charset="0"/>
            </a:endParaRPr>
          </a:p>
        </p:txBody>
      </p:sp>
      <p:sp>
        <p:nvSpPr>
          <p:cNvPr id="35867" name="フローチャート : 磁気ディスク 54"/>
          <p:cNvSpPr>
            <a:spLocks noChangeArrowheads="1"/>
          </p:cNvSpPr>
          <p:nvPr/>
        </p:nvSpPr>
        <p:spPr bwMode="auto">
          <a:xfrm>
            <a:off x="1990725" y="5102225"/>
            <a:ext cx="449263" cy="700088"/>
          </a:xfrm>
          <a:prstGeom prst="flowChartMagneticDisk">
            <a:avLst/>
          </a:prstGeom>
          <a:solidFill>
            <a:schemeClr val="bg1"/>
          </a:solidFill>
          <a:ln w="38100">
            <a:solidFill>
              <a:schemeClr val="tx1"/>
            </a:solidFill>
            <a:round/>
            <a:headEnd/>
            <a:tailEnd/>
          </a:ln>
        </p:spPr>
        <p:txBody>
          <a:bodyPr>
            <a:prstTxWarp prst="textNoShape">
              <a:avLst/>
            </a:prstTxWarp>
          </a:bodyPr>
          <a:lstStyle/>
          <a:p>
            <a:endParaRPr lang="ja-JP" altLang="en-US">
              <a:ea typeface="Arial" charset="0"/>
              <a:cs typeface="Arial" charset="0"/>
            </a:endParaRPr>
          </a:p>
        </p:txBody>
      </p:sp>
      <p:sp>
        <p:nvSpPr>
          <p:cNvPr id="35868" name="フローチャート : 磁気ディスク 56"/>
          <p:cNvSpPr>
            <a:spLocks noChangeArrowheads="1"/>
          </p:cNvSpPr>
          <p:nvPr/>
        </p:nvSpPr>
        <p:spPr bwMode="auto">
          <a:xfrm>
            <a:off x="1739900" y="5214938"/>
            <a:ext cx="447675" cy="700087"/>
          </a:xfrm>
          <a:prstGeom prst="flowChartMagneticDisk">
            <a:avLst/>
          </a:prstGeom>
          <a:solidFill>
            <a:schemeClr val="bg1"/>
          </a:solidFill>
          <a:ln w="38100">
            <a:solidFill>
              <a:schemeClr val="tx1"/>
            </a:solidFill>
            <a:round/>
            <a:headEnd/>
            <a:tailEnd/>
          </a:ln>
        </p:spPr>
        <p:txBody>
          <a:bodyPr>
            <a:prstTxWarp prst="textNoShape">
              <a:avLst/>
            </a:prstTxWarp>
          </a:bodyPr>
          <a:lstStyle/>
          <a:p>
            <a:endParaRPr lang="ja-JP" altLang="en-US">
              <a:ea typeface="Arial" charset="0"/>
              <a:cs typeface="Arial" charset="0"/>
            </a:endParaRPr>
          </a:p>
        </p:txBody>
      </p:sp>
      <p:sp>
        <p:nvSpPr>
          <p:cNvPr id="35869" name="フローチャート : 磁気ディスク 57"/>
          <p:cNvSpPr>
            <a:spLocks noChangeArrowheads="1"/>
          </p:cNvSpPr>
          <p:nvPr/>
        </p:nvSpPr>
        <p:spPr bwMode="auto">
          <a:xfrm>
            <a:off x="1431925" y="5354638"/>
            <a:ext cx="447675" cy="700087"/>
          </a:xfrm>
          <a:prstGeom prst="flowChartMagneticDisk">
            <a:avLst/>
          </a:prstGeom>
          <a:solidFill>
            <a:schemeClr val="bg1"/>
          </a:solidFill>
          <a:ln w="38100">
            <a:solidFill>
              <a:schemeClr val="tx1"/>
            </a:solidFill>
            <a:round/>
            <a:headEnd/>
            <a:tailEnd/>
          </a:ln>
        </p:spPr>
        <p:txBody>
          <a:bodyPr>
            <a:prstTxWarp prst="textNoShape">
              <a:avLst/>
            </a:prstTxWarp>
          </a:bodyPr>
          <a:lstStyle/>
          <a:p>
            <a:endParaRPr lang="ja-JP" altLang="en-US">
              <a:ea typeface="Arial" charset="0"/>
              <a:cs typeface="Arial" charset="0"/>
            </a:endParaRPr>
          </a:p>
        </p:txBody>
      </p:sp>
      <p:grpSp>
        <p:nvGrpSpPr>
          <p:cNvPr id="35870" name="グループ化 65"/>
          <p:cNvGrpSpPr>
            <a:grpSpLocks/>
          </p:cNvGrpSpPr>
          <p:nvPr/>
        </p:nvGrpSpPr>
        <p:grpSpPr bwMode="auto">
          <a:xfrm>
            <a:off x="2974975" y="5229225"/>
            <a:ext cx="587375" cy="719138"/>
            <a:chOff x="5153285" y="30079200"/>
            <a:chExt cx="1500198" cy="1836033"/>
          </a:xfrm>
        </p:grpSpPr>
        <p:sp>
          <p:nvSpPr>
            <p:cNvPr id="35881" name="フローチャート : せん孔テープ 55"/>
            <p:cNvSpPr>
              <a:spLocks noChangeArrowheads="1"/>
            </p:cNvSpPr>
            <p:nvPr/>
          </p:nvSpPr>
          <p:spPr bwMode="auto">
            <a:xfrm rot="6385312">
              <a:off x="4985367" y="30247118"/>
              <a:ext cx="1836033" cy="1500198"/>
            </a:xfrm>
            <a:prstGeom prst="flowChartPunchedTape">
              <a:avLst/>
            </a:prstGeom>
            <a:solidFill>
              <a:schemeClr val="bg1"/>
            </a:solidFill>
            <a:ln w="38100">
              <a:solidFill>
                <a:schemeClr val="tx1"/>
              </a:solidFill>
              <a:round/>
              <a:headEnd/>
              <a:tailEnd/>
            </a:ln>
          </p:spPr>
          <p:txBody>
            <a:bodyPr>
              <a:prstTxWarp prst="textNoShape">
                <a:avLst/>
              </a:prstTxWarp>
            </a:bodyPr>
            <a:lstStyle/>
            <a:p>
              <a:endParaRPr lang="ja-JP" altLang="en-US">
                <a:ea typeface="Arial" charset="0"/>
                <a:cs typeface="Arial" charset="0"/>
              </a:endParaRPr>
            </a:p>
          </p:txBody>
        </p:sp>
        <p:cxnSp>
          <p:nvCxnSpPr>
            <p:cNvPr id="35882" name="直線コネクタ 59"/>
            <p:cNvCxnSpPr>
              <a:cxnSpLocks noChangeShapeType="1"/>
            </p:cNvCxnSpPr>
            <p:nvPr/>
          </p:nvCxnSpPr>
          <p:spPr bwMode="auto">
            <a:xfrm>
              <a:off x="5638733" y="30333219"/>
              <a:ext cx="571504" cy="142876"/>
            </a:xfrm>
            <a:prstGeom prst="line">
              <a:avLst/>
            </a:prstGeom>
            <a:noFill/>
            <a:ln w="9525">
              <a:solidFill>
                <a:schemeClr val="tx1"/>
              </a:solidFill>
              <a:round/>
              <a:headEnd/>
              <a:tailEnd/>
            </a:ln>
          </p:spPr>
        </p:cxnSp>
        <p:cxnSp>
          <p:nvCxnSpPr>
            <p:cNvPr id="35883" name="直線コネクタ 60"/>
            <p:cNvCxnSpPr>
              <a:cxnSpLocks noChangeShapeType="1"/>
            </p:cNvCxnSpPr>
            <p:nvPr/>
          </p:nvCxnSpPr>
          <p:spPr bwMode="auto">
            <a:xfrm>
              <a:off x="5567295" y="30547533"/>
              <a:ext cx="571504" cy="142876"/>
            </a:xfrm>
            <a:prstGeom prst="line">
              <a:avLst/>
            </a:prstGeom>
            <a:noFill/>
            <a:ln w="9525">
              <a:solidFill>
                <a:schemeClr val="tx1"/>
              </a:solidFill>
              <a:round/>
              <a:headEnd/>
              <a:tailEnd/>
            </a:ln>
          </p:spPr>
        </p:cxnSp>
        <p:cxnSp>
          <p:nvCxnSpPr>
            <p:cNvPr id="35884" name="直線コネクタ 61"/>
            <p:cNvCxnSpPr>
              <a:cxnSpLocks noChangeShapeType="1"/>
            </p:cNvCxnSpPr>
            <p:nvPr/>
          </p:nvCxnSpPr>
          <p:spPr bwMode="auto">
            <a:xfrm>
              <a:off x="5516813" y="30772325"/>
              <a:ext cx="571504" cy="142876"/>
            </a:xfrm>
            <a:prstGeom prst="line">
              <a:avLst/>
            </a:prstGeom>
            <a:noFill/>
            <a:ln w="9525">
              <a:solidFill>
                <a:schemeClr val="tx1"/>
              </a:solidFill>
              <a:round/>
              <a:headEnd/>
              <a:tailEnd/>
            </a:ln>
          </p:spPr>
        </p:cxnSp>
        <p:cxnSp>
          <p:nvCxnSpPr>
            <p:cNvPr id="35885" name="直線コネクタ 62"/>
            <p:cNvCxnSpPr>
              <a:cxnSpLocks noChangeShapeType="1"/>
            </p:cNvCxnSpPr>
            <p:nvPr/>
          </p:nvCxnSpPr>
          <p:spPr bwMode="auto">
            <a:xfrm>
              <a:off x="5567295" y="31047599"/>
              <a:ext cx="571504" cy="142876"/>
            </a:xfrm>
            <a:prstGeom prst="line">
              <a:avLst/>
            </a:prstGeom>
            <a:noFill/>
            <a:ln w="9525">
              <a:solidFill>
                <a:schemeClr val="tx1"/>
              </a:solidFill>
              <a:round/>
              <a:headEnd/>
              <a:tailEnd/>
            </a:ln>
          </p:spPr>
        </p:cxnSp>
        <p:cxnSp>
          <p:nvCxnSpPr>
            <p:cNvPr id="35886" name="直線コネクタ 63"/>
            <p:cNvCxnSpPr>
              <a:cxnSpLocks noChangeShapeType="1"/>
            </p:cNvCxnSpPr>
            <p:nvPr/>
          </p:nvCxnSpPr>
          <p:spPr bwMode="auto">
            <a:xfrm>
              <a:off x="5567295" y="31292393"/>
              <a:ext cx="571504" cy="142876"/>
            </a:xfrm>
            <a:prstGeom prst="line">
              <a:avLst/>
            </a:prstGeom>
            <a:noFill/>
            <a:ln w="9525">
              <a:solidFill>
                <a:schemeClr val="tx1"/>
              </a:solidFill>
              <a:round/>
              <a:headEnd/>
              <a:tailEnd/>
            </a:ln>
          </p:spPr>
        </p:cxnSp>
        <p:cxnSp>
          <p:nvCxnSpPr>
            <p:cNvPr id="35887" name="直線コネクタ 64"/>
            <p:cNvCxnSpPr>
              <a:cxnSpLocks noChangeShapeType="1"/>
            </p:cNvCxnSpPr>
            <p:nvPr/>
          </p:nvCxnSpPr>
          <p:spPr bwMode="auto">
            <a:xfrm>
              <a:off x="5495857" y="31476227"/>
              <a:ext cx="571504" cy="142876"/>
            </a:xfrm>
            <a:prstGeom prst="line">
              <a:avLst/>
            </a:prstGeom>
            <a:noFill/>
            <a:ln w="9525">
              <a:solidFill>
                <a:schemeClr val="tx1"/>
              </a:solidFill>
              <a:round/>
              <a:headEnd/>
              <a:tailEnd/>
            </a:ln>
          </p:spPr>
        </p:cxnSp>
      </p:grpSp>
      <p:pic>
        <p:nvPicPr>
          <p:cNvPr id="35871" name="Picture 695"/>
          <p:cNvPicPr>
            <a:picLocks noChangeAspect="1" noChangeArrowheads="1"/>
          </p:cNvPicPr>
          <p:nvPr/>
        </p:nvPicPr>
        <p:blipFill>
          <a:blip r:embed="rId11"/>
          <a:srcRect l="702" r="702"/>
          <a:stretch>
            <a:fillRect/>
          </a:stretch>
        </p:blipFill>
        <p:spPr bwMode="auto">
          <a:xfrm>
            <a:off x="6035675" y="2253574"/>
            <a:ext cx="2651125" cy="2307314"/>
          </a:xfrm>
          <a:prstGeom prst="rect">
            <a:avLst/>
          </a:prstGeom>
          <a:noFill/>
          <a:ln w="9525">
            <a:noFill/>
            <a:miter lim="800000"/>
            <a:headEnd/>
            <a:tailEnd/>
          </a:ln>
        </p:spPr>
      </p:pic>
      <p:sp>
        <p:nvSpPr>
          <p:cNvPr id="35872" name="Text Box 697"/>
          <p:cNvSpPr txBox="1">
            <a:spLocks noChangeArrowheads="1"/>
          </p:cNvSpPr>
          <p:nvPr/>
        </p:nvSpPr>
        <p:spPr bwMode="auto">
          <a:xfrm>
            <a:off x="1604963" y="1004888"/>
            <a:ext cx="431800" cy="246062"/>
          </a:xfrm>
          <a:prstGeom prst="rect">
            <a:avLst/>
          </a:prstGeom>
          <a:noFill/>
          <a:ln w="9525">
            <a:noFill/>
            <a:miter lim="800000"/>
            <a:headEnd/>
            <a:tailEnd/>
          </a:ln>
        </p:spPr>
        <p:txBody>
          <a:bodyPr wrap="none">
            <a:prstTxWarp prst="textNoShape">
              <a:avLst/>
            </a:prstTxWarp>
            <a:spAutoFit/>
          </a:bodyPr>
          <a:lstStyle/>
          <a:p>
            <a:r>
              <a:rPr lang="en-US" altLang="ja-JP" sz="1000">
                <a:ea typeface="Arial" charset="0"/>
                <a:cs typeface="Arial" charset="0"/>
              </a:rPr>
              <a:t>TKY</a:t>
            </a:r>
          </a:p>
        </p:txBody>
      </p:sp>
      <p:sp>
        <p:nvSpPr>
          <p:cNvPr id="35873" name="Text Box 698"/>
          <p:cNvSpPr txBox="1">
            <a:spLocks noChangeArrowheads="1"/>
          </p:cNvSpPr>
          <p:nvPr/>
        </p:nvSpPr>
        <p:spPr bwMode="auto">
          <a:xfrm>
            <a:off x="2289175" y="1001713"/>
            <a:ext cx="447675" cy="246062"/>
          </a:xfrm>
          <a:prstGeom prst="rect">
            <a:avLst/>
          </a:prstGeom>
          <a:noFill/>
          <a:ln w="9525">
            <a:noFill/>
            <a:miter lim="800000"/>
            <a:headEnd/>
            <a:tailEnd/>
          </a:ln>
        </p:spPr>
        <p:txBody>
          <a:bodyPr wrap="none">
            <a:prstTxWarp prst="textNoShape">
              <a:avLst/>
            </a:prstTxWarp>
            <a:spAutoFit/>
          </a:bodyPr>
          <a:lstStyle/>
          <a:p>
            <a:r>
              <a:rPr lang="en-US" altLang="ja-JP" sz="1000">
                <a:ea typeface="Arial" charset="0"/>
                <a:cs typeface="Arial" charset="0"/>
              </a:rPr>
              <a:t>SKR</a:t>
            </a:r>
          </a:p>
        </p:txBody>
      </p:sp>
      <p:sp>
        <p:nvSpPr>
          <p:cNvPr id="35874" name="Text Box 699"/>
          <p:cNvSpPr txBox="1">
            <a:spLocks noChangeArrowheads="1"/>
          </p:cNvSpPr>
          <p:nvPr/>
        </p:nvSpPr>
        <p:spPr bwMode="auto">
          <a:xfrm>
            <a:off x="2930525" y="990600"/>
            <a:ext cx="447675" cy="246063"/>
          </a:xfrm>
          <a:prstGeom prst="rect">
            <a:avLst/>
          </a:prstGeom>
          <a:noFill/>
          <a:ln w="9525">
            <a:noFill/>
            <a:miter lim="800000"/>
            <a:headEnd/>
            <a:tailEnd/>
          </a:ln>
        </p:spPr>
        <p:txBody>
          <a:bodyPr wrap="none">
            <a:prstTxWarp prst="textNoShape">
              <a:avLst/>
            </a:prstTxWarp>
            <a:spAutoFit/>
          </a:bodyPr>
          <a:lstStyle/>
          <a:p>
            <a:r>
              <a:rPr lang="en-US" altLang="ja-JP" sz="1000">
                <a:ea typeface="Arial" charset="0"/>
                <a:cs typeface="Arial" charset="0"/>
              </a:rPr>
              <a:t>MKL</a:t>
            </a:r>
          </a:p>
        </p:txBody>
      </p:sp>
      <p:sp>
        <p:nvSpPr>
          <p:cNvPr id="35875" name="Text Box 700"/>
          <p:cNvSpPr txBox="1">
            <a:spLocks noChangeArrowheads="1"/>
          </p:cNvSpPr>
          <p:nvPr/>
        </p:nvSpPr>
        <p:spPr bwMode="auto">
          <a:xfrm>
            <a:off x="3224213" y="990600"/>
            <a:ext cx="347662" cy="246063"/>
          </a:xfrm>
          <a:prstGeom prst="rect">
            <a:avLst/>
          </a:prstGeom>
          <a:noFill/>
          <a:ln w="9525">
            <a:noFill/>
            <a:miter lim="800000"/>
            <a:headEnd/>
            <a:tailEnd/>
          </a:ln>
        </p:spPr>
        <p:txBody>
          <a:bodyPr wrap="none">
            <a:prstTxWarp prst="textNoShape">
              <a:avLst/>
            </a:prstTxWarp>
            <a:spAutoFit/>
          </a:bodyPr>
          <a:lstStyle/>
          <a:p>
            <a:r>
              <a:rPr lang="en-US" altLang="ja-JP" sz="1000">
                <a:ea typeface="Arial" charset="0"/>
                <a:cs typeface="Arial" charset="0"/>
              </a:rPr>
              <a:t>….</a:t>
            </a:r>
          </a:p>
        </p:txBody>
      </p:sp>
      <p:grpSp>
        <p:nvGrpSpPr>
          <p:cNvPr id="35876" name="グループ化 81"/>
          <p:cNvGrpSpPr>
            <a:grpSpLocks/>
          </p:cNvGrpSpPr>
          <p:nvPr/>
        </p:nvGrpSpPr>
        <p:grpSpPr bwMode="auto">
          <a:xfrm>
            <a:off x="914400" y="3014663"/>
            <a:ext cx="1644650" cy="1203325"/>
            <a:chOff x="450850" y="24748385"/>
            <a:chExt cx="4197305" cy="3067790"/>
          </a:xfrm>
        </p:grpSpPr>
        <p:pic>
          <p:nvPicPr>
            <p:cNvPr id="35879" name="Picture 35"/>
            <p:cNvPicPr>
              <a:picLocks noChangeAspect="1" noChangeArrowheads="1"/>
            </p:cNvPicPr>
            <p:nvPr/>
          </p:nvPicPr>
          <p:blipFill>
            <a:blip r:embed="rId12"/>
            <a:srcRect/>
            <a:stretch>
              <a:fillRect/>
            </a:stretch>
          </p:blipFill>
          <p:spPr bwMode="auto">
            <a:xfrm>
              <a:off x="450850" y="25142825"/>
              <a:ext cx="3875088" cy="2673350"/>
            </a:xfrm>
            <a:prstGeom prst="rect">
              <a:avLst/>
            </a:prstGeom>
            <a:noFill/>
            <a:ln w="9525">
              <a:noFill/>
              <a:miter lim="800000"/>
              <a:headEnd/>
              <a:tailEnd/>
            </a:ln>
          </p:spPr>
        </p:pic>
        <p:sp>
          <p:nvSpPr>
            <p:cNvPr id="35880" name="テキスト ボックス 80"/>
            <p:cNvSpPr txBox="1">
              <a:spLocks noChangeArrowheads="1"/>
            </p:cNvSpPr>
            <p:nvPr/>
          </p:nvSpPr>
          <p:spPr bwMode="auto">
            <a:xfrm>
              <a:off x="766600" y="24748385"/>
              <a:ext cx="3881555" cy="549602"/>
            </a:xfrm>
            <a:prstGeom prst="rect">
              <a:avLst/>
            </a:prstGeom>
            <a:noFill/>
            <a:ln w="9525">
              <a:noFill/>
              <a:miter lim="800000"/>
              <a:headEnd/>
              <a:tailEnd/>
            </a:ln>
          </p:spPr>
          <p:txBody>
            <a:bodyPr wrap="none">
              <a:prstTxWarp prst="textNoShape">
                <a:avLst/>
              </a:prstTxWarp>
              <a:spAutoFit/>
            </a:bodyPr>
            <a:lstStyle/>
            <a:p>
              <a:r>
                <a:rPr lang="en-US" altLang="ja-JP" sz="800">
                  <a:ea typeface="Arial" charset="0"/>
                  <a:cs typeface="Arial" charset="0"/>
                </a:rPr>
                <a:t>GPP    SKR-DEF, 2002-2003</a:t>
              </a:r>
              <a:endParaRPr lang="ja-JP" altLang="en-US" sz="800">
                <a:ea typeface="Arial" charset="0"/>
                <a:cs typeface="Arial" charset="0"/>
              </a:endParaRPr>
            </a:p>
          </p:txBody>
        </p:sp>
      </p:grpSp>
      <p:pic>
        <p:nvPicPr>
          <p:cNvPr id="35877" name="図 64" descr="symbol1_color.gif"/>
          <p:cNvPicPr>
            <a:picLocks noChangeAspect="1"/>
          </p:cNvPicPr>
          <p:nvPr/>
        </p:nvPicPr>
        <p:blipFill>
          <a:blip r:embed="rId13"/>
          <a:srcRect/>
          <a:stretch>
            <a:fillRect/>
          </a:stretch>
        </p:blipFill>
        <p:spPr bwMode="auto">
          <a:xfrm>
            <a:off x="457200" y="381000"/>
            <a:ext cx="565150" cy="639763"/>
          </a:xfrm>
          <a:prstGeom prst="rect">
            <a:avLst/>
          </a:prstGeom>
          <a:noFill/>
          <a:ln w="9525">
            <a:noFill/>
            <a:miter lim="800000"/>
            <a:headEnd/>
            <a:tailEnd/>
          </a:ln>
        </p:spPr>
      </p:pic>
      <p:pic>
        <p:nvPicPr>
          <p:cNvPr id="35878" name="図 66"/>
          <p:cNvPicPr>
            <a:picLocks noChangeAspect="1"/>
          </p:cNvPicPr>
          <p:nvPr/>
        </p:nvPicPr>
        <p:blipFill>
          <a:blip r:embed="rId14"/>
          <a:srcRect/>
          <a:stretch>
            <a:fillRect/>
          </a:stretch>
        </p:blipFill>
        <p:spPr bwMode="auto">
          <a:xfrm>
            <a:off x="5334000" y="457200"/>
            <a:ext cx="695325" cy="390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0" y="914400"/>
            <a:ext cx="3259138" cy="357188"/>
          </a:xfrm>
          <a:prstGeom prst="rect">
            <a:avLst/>
          </a:prstGeom>
          <a:noFill/>
          <a:ln w="9525">
            <a:noFill/>
            <a:miter lim="800000"/>
            <a:headEnd/>
            <a:tailEnd/>
          </a:ln>
          <a:effectLst/>
        </p:spPr>
        <p:txBody>
          <a:bodyPr wrap="none">
            <a:spAutoFit/>
          </a:bodyPr>
          <a:lstStyle/>
          <a:p>
            <a:pPr defTabSz="434975">
              <a:buFont typeface="Arial" charset="0"/>
              <a:buNone/>
              <a:defRPr/>
            </a:pPr>
            <a:r>
              <a:rPr lang="en-US" altLang="ja-JP" sz="2000" b="1" dirty="0">
                <a:effectLst>
                  <a:outerShdw blurRad="38100" dist="38100" dir="2700000" algn="tl">
                    <a:srgbClr val="C0C0C0"/>
                  </a:outerShdw>
                </a:effectLst>
                <a:cs typeface="+mn-cs"/>
              </a:rPr>
              <a:t>The SKR DEF (flux) tower</a:t>
            </a:r>
          </a:p>
        </p:txBody>
      </p:sp>
      <p:pic>
        <p:nvPicPr>
          <p:cNvPr id="37891" name="Picture 11" descr="PB300102"/>
          <p:cNvPicPr>
            <a:picLocks noChangeAspect="1" noChangeArrowheads="1"/>
          </p:cNvPicPr>
          <p:nvPr/>
        </p:nvPicPr>
        <p:blipFill>
          <a:blip r:embed="rId2"/>
          <a:srcRect r="25250"/>
          <a:stretch>
            <a:fillRect/>
          </a:stretch>
        </p:blipFill>
        <p:spPr bwMode="auto">
          <a:xfrm>
            <a:off x="0" y="1341438"/>
            <a:ext cx="2181225" cy="3889375"/>
          </a:xfrm>
          <a:prstGeom prst="rect">
            <a:avLst/>
          </a:prstGeom>
          <a:noFill/>
          <a:ln w="9525">
            <a:noFill/>
            <a:miter lim="800000"/>
            <a:headEnd/>
            <a:tailEnd/>
          </a:ln>
        </p:spPr>
      </p:pic>
      <p:grpSp>
        <p:nvGrpSpPr>
          <p:cNvPr id="37892" name="Group 364"/>
          <p:cNvGrpSpPr>
            <a:grpSpLocks noChangeAspect="1"/>
          </p:cNvGrpSpPr>
          <p:nvPr/>
        </p:nvGrpSpPr>
        <p:grpSpPr bwMode="auto">
          <a:xfrm>
            <a:off x="2268538" y="1341438"/>
            <a:ext cx="1385887" cy="4324350"/>
            <a:chOff x="3310" y="6180"/>
            <a:chExt cx="2182" cy="6801"/>
          </a:xfrm>
        </p:grpSpPr>
        <p:pic>
          <p:nvPicPr>
            <p:cNvPr id="38302" name="Picture 365"/>
            <p:cNvPicPr>
              <a:picLocks noChangeAspect="1" noChangeArrowheads="1"/>
            </p:cNvPicPr>
            <p:nvPr/>
          </p:nvPicPr>
          <p:blipFill>
            <a:blip r:embed="rId3"/>
            <a:srcRect/>
            <a:stretch>
              <a:fillRect/>
            </a:stretch>
          </p:blipFill>
          <p:spPr bwMode="auto">
            <a:xfrm>
              <a:off x="3310" y="6180"/>
              <a:ext cx="1419" cy="6801"/>
            </a:xfrm>
            <a:prstGeom prst="rect">
              <a:avLst/>
            </a:prstGeom>
            <a:noFill/>
            <a:ln w="9525">
              <a:noFill/>
              <a:miter lim="800000"/>
              <a:headEnd/>
              <a:tailEnd/>
            </a:ln>
          </p:spPr>
        </p:pic>
        <p:sp>
          <p:nvSpPr>
            <p:cNvPr id="38303" name="Text Box 366"/>
            <p:cNvSpPr txBox="1">
              <a:spLocks noChangeAspect="1" noChangeArrowheads="1"/>
            </p:cNvSpPr>
            <p:nvPr/>
          </p:nvSpPr>
          <p:spPr bwMode="auto">
            <a:xfrm>
              <a:off x="4774" y="12412"/>
              <a:ext cx="690" cy="394"/>
            </a:xfrm>
            <a:prstGeom prst="rect">
              <a:avLst/>
            </a:prstGeom>
            <a:noFill/>
            <a:ln w="9525">
              <a:noFill/>
              <a:miter lim="800000"/>
              <a:headEnd/>
              <a:tailEnd/>
            </a:ln>
          </p:spPr>
          <p:txBody>
            <a:bodyPr wrap="none">
              <a:prstTxWarp prst="textNoShape">
                <a:avLst/>
              </a:prstTxWarp>
              <a:spAutoFit/>
            </a:bodyPr>
            <a:lstStyle/>
            <a:p>
              <a:pPr defTabSz="434975"/>
              <a:r>
                <a:rPr lang="en-US" altLang="ja-JP" sz="1200"/>
                <a:t> 3m</a:t>
              </a:r>
              <a:endParaRPr lang="en-US" altLang="ja-JP" sz="1200">
                <a:ea typeface="HG創英角ｺﾞｼｯｸUB" pitchFamily="49" charset="0"/>
                <a:cs typeface="HG創英角ｺﾞｼｯｸUB" pitchFamily="49" charset="0"/>
              </a:endParaRPr>
            </a:p>
          </p:txBody>
        </p:sp>
        <p:sp>
          <p:nvSpPr>
            <p:cNvPr id="38304" name="Text Box 367"/>
            <p:cNvSpPr txBox="1">
              <a:spLocks noChangeAspect="1" noChangeArrowheads="1"/>
            </p:cNvSpPr>
            <p:nvPr/>
          </p:nvSpPr>
          <p:spPr bwMode="auto">
            <a:xfrm>
              <a:off x="4729" y="11051"/>
              <a:ext cx="755" cy="395"/>
            </a:xfrm>
            <a:prstGeom prst="rect">
              <a:avLst/>
            </a:prstGeom>
            <a:noFill/>
            <a:ln w="9525">
              <a:noFill/>
              <a:miter lim="800000"/>
              <a:headEnd/>
              <a:tailEnd/>
            </a:ln>
          </p:spPr>
          <p:txBody>
            <a:bodyPr wrap="none">
              <a:prstTxWarp prst="textNoShape">
                <a:avLst/>
              </a:prstTxWarp>
              <a:spAutoFit/>
            </a:bodyPr>
            <a:lstStyle/>
            <a:p>
              <a:pPr defTabSz="434975"/>
              <a:r>
                <a:rPr lang="en-US" altLang="ja-JP" sz="1200"/>
                <a:t>10m</a:t>
              </a:r>
            </a:p>
          </p:txBody>
        </p:sp>
        <p:sp>
          <p:nvSpPr>
            <p:cNvPr id="38305" name="Text Box 368"/>
            <p:cNvSpPr txBox="1">
              <a:spLocks noChangeAspect="1" noChangeArrowheads="1"/>
            </p:cNvSpPr>
            <p:nvPr/>
          </p:nvSpPr>
          <p:spPr bwMode="auto">
            <a:xfrm>
              <a:off x="4729" y="9738"/>
              <a:ext cx="755" cy="394"/>
            </a:xfrm>
            <a:prstGeom prst="rect">
              <a:avLst/>
            </a:prstGeom>
            <a:noFill/>
            <a:ln w="9525">
              <a:noFill/>
              <a:miter lim="800000"/>
              <a:headEnd/>
              <a:tailEnd/>
            </a:ln>
          </p:spPr>
          <p:txBody>
            <a:bodyPr wrap="none">
              <a:prstTxWarp prst="textNoShape">
                <a:avLst/>
              </a:prstTxWarp>
              <a:spAutoFit/>
            </a:bodyPr>
            <a:lstStyle/>
            <a:p>
              <a:pPr defTabSz="434975"/>
              <a:r>
                <a:rPr lang="en-US" altLang="ja-JP" sz="1200"/>
                <a:t>21m</a:t>
              </a:r>
            </a:p>
          </p:txBody>
        </p:sp>
        <p:sp>
          <p:nvSpPr>
            <p:cNvPr id="38306" name="Text Box 369"/>
            <p:cNvSpPr txBox="1">
              <a:spLocks noChangeAspect="1" noChangeArrowheads="1"/>
            </p:cNvSpPr>
            <p:nvPr/>
          </p:nvSpPr>
          <p:spPr bwMode="auto">
            <a:xfrm>
              <a:off x="4729" y="8300"/>
              <a:ext cx="755" cy="394"/>
            </a:xfrm>
            <a:prstGeom prst="rect">
              <a:avLst/>
            </a:prstGeom>
            <a:noFill/>
            <a:ln w="9525">
              <a:noFill/>
              <a:miter lim="800000"/>
              <a:headEnd/>
              <a:tailEnd/>
            </a:ln>
          </p:spPr>
          <p:txBody>
            <a:bodyPr wrap="none">
              <a:prstTxWarp prst="textNoShape">
                <a:avLst/>
              </a:prstTxWarp>
              <a:spAutoFit/>
            </a:bodyPr>
            <a:lstStyle/>
            <a:p>
              <a:pPr defTabSz="434975"/>
              <a:r>
                <a:rPr lang="en-US" altLang="ja-JP" sz="1200"/>
                <a:t>29m</a:t>
              </a:r>
            </a:p>
          </p:txBody>
        </p:sp>
        <p:sp>
          <p:nvSpPr>
            <p:cNvPr id="38307" name="Text Box 370"/>
            <p:cNvSpPr txBox="1">
              <a:spLocks noChangeAspect="1" noChangeArrowheads="1"/>
            </p:cNvSpPr>
            <p:nvPr/>
          </p:nvSpPr>
          <p:spPr bwMode="auto">
            <a:xfrm>
              <a:off x="4737" y="6892"/>
              <a:ext cx="755" cy="394"/>
            </a:xfrm>
            <a:prstGeom prst="rect">
              <a:avLst/>
            </a:prstGeom>
            <a:noFill/>
            <a:ln w="9525">
              <a:noFill/>
              <a:miter lim="800000"/>
              <a:headEnd/>
              <a:tailEnd/>
            </a:ln>
          </p:spPr>
          <p:txBody>
            <a:bodyPr wrap="none">
              <a:prstTxWarp prst="textNoShape">
                <a:avLst/>
              </a:prstTxWarp>
              <a:spAutoFit/>
            </a:bodyPr>
            <a:lstStyle/>
            <a:p>
              <a:pPr defTabSz="434975"/>
              <a:r>
                <a:rPr lang="en-US" altLang="ja-JP" sz="1200"/>
                <a:t>38m</a:t>
              </a:r>
            </a:p>
          </p:txBody>
        </p:sp>
      </p:grpSp>
      <p:sp>
        <p:nvSpPr>
          <p:cNvPr id="37893" name="Text Box 371"/>
          <p:cNvSpPr txBox="1">
            <a:spLocks noChangeArrowheads="1"/>
          </p:cNvSpPr>
          <p:nvPr/>
        </p:nvSpPr>
        <p:spPr bwMode="auto">
          <a:xfrm>
            <a:off x="3132138" y="476250"/>
            <a:ext cx="1585912" cy="304800"/>
          </a:xfrm>
          <a:prstGeom prst="rect">
            <a:avLst/>
          </a:prstGeom>
          <a:noFill/>
          <a:ln w="9525">
            <a:noFill/>
            <a:miter lim="800000"/>
            <a:headEnd/>
            <a:tailEnd/>
          </a:ln>
        </p:spPr>
        <p:txBody>
          <a:bodyPr wrap="none">
            <a:prstTxWarp prst="textNoShape">
              <a:avLst/>
            </a:prstTxWarp>
            <a:spAutoFit/>
          </a:bodyPr>
          <a:lstStyle/>
          <a:p>
            <a:pPr defTabSz="434975"/>
            <a:r>
              <a:rPr lang="en-US" altLang="ja-JP" sz="1600"/>
              <a:t>Instrumentation</a:t>
            </a:r>
          </a:p>
        </p:txBody>
      </p:sp>
      <p:grpSp>
        <p:nvGrpSpPr>
          <p:cNvPr id="37894" name="Group 969"/>
          <p:cNvGrpSpPr>
            <a:grpSpLocks/>
          </p:cNvGrpSpPr>
          <p:nvPr/>
        </p:nvGrpSpPr>
        <p:grpSpPr bwMode="auto">
          <a:xfrm>
            <a:off x="3348038" y="765175"/>
            <a:ext cx="3271837" cy="5689600"/>
            <a:chOff x="2109" y="482"/>
            <a:chExt cx="2061" cy="3584"/>
          </a:xfrm>
        </p:grpSpPr>
        <p:sp>
          <p:nvSpPr>
            <p:cNvPr id="37981" name="Line 21"/>
            <p:cNvSpPr>
              <a:spLocks noChangeAspect="1" noChangeShapeType="1"/>
            </p:cNvSpPr>
            <p:nvPr/>
          </p:nvSpPr>
          <p:spPr bwMode="auto">
            <a:xfrm>
              <a:off x="2336" y="3521"/>
              <a:ext cx="1769" cy="12"/>
            </a:xfrm>
            <a:prstGeom prst="line">
              <a:avLst/>
            </a:prstGeom>
            <a:noFill/>
            <a:ln w="38100">
              <a:solidFill>
                <a:srgbClr val="000000"/>
              </a:solidFill>
              <a:round/>
              <a:headEnd/>
              <a:tailEnd/>
            </a:ln>
          </p:spPr>
          <p:txBody>
            <a:bodyPr>
              <a:prstTxWarp prst="textNoShape">
                <a:avLst/>
              </a:prstTxWarp>
            </a:bodyPr>
            <a:lstStyle/>
            <a:p>
              <a:endParaRPr lang="ja-JP" altLang="en-US"/>
            </a:p>
          </p:txBody>
        </p:sp>
        <p:sp>
          <p:nvSpPr>
            <p:cNvPr id="37982" name="Rectangle 22"/>
            <p:cNvSpPr>
              <a:spLocks noChangeAspect="1" noChangeArrowheads="1"/>
            </p:cNvSpPr>
            <p:nvPr/>
          </p:nvSpPr>
          <p:spPr bwMode="auto">
            <a:xfrm>
              <a:off x="2800" y="659"/>
              <a:ext cx="221" cy="2874"/>
            </a:xfrm>
            <a:prstGeom prst="rect">
              <a:avLst/>
            </a:prstGeom>
            <a:noFill/>
            <a:ln w="28575" cap="rnd">
              <a:solidFill>
                <a:srgbClr val="000000"/>
              </a:solidFill>
              <a:miter lim="800000"/>
              <a:headEnd/>
              <a:tailEnd/>
            </a:ln>
          </p:spPr>
          <p:txBody>
            <a:bodyPr>
              <a:prstTxWarp prst="textNoShape">
                <a:avLst/>
              </a:prstTxWarp>
            </a:bodyPr>
            <a:lstStyle/>
            <a:p>
              <a:endParaRPr lang="ja-JP" altLang="en-US"/>
            </a:p>
          </p:txBody>
        </p:sp>
        <p:sp>
          <p:nvSpPr>
            <p:cNvPr id="37983" name="Freeform 23"/>
            <p:cNvSpPr>
              <a:spLocks noChangeAspect="1"/>
            </p:cNvSpPr>
            <p:nvPr/>
          </p:nvSpPr>
          <p:spPr bwMode="auto">
            <a:xfrm>
              <a:off x="2800" y="3311"/>
              <a:ext cx="221" cy="222"/>
            </a:xfrm>
            <a:custGeom>
              <a:avLst/>
              <a:gdLst>
                <a:gd name="T0" fmla="*/ 0 w 491"/>
                <a:gd name="T1" fmla="*/ 0 h 492"/>
                <a:gd name="T2" fmla="*/ 0 w 491"/>
                <a:gd name="T3" fmla="*/ 2 h 492"/>
                <a:gd name="T4" fmla="*/ 2 w 491"/>
                <a:gd name="T5" fmla="*/ 2 h 492"/>
                <a:gd name="T6" fmla="*/ 0 w 491"/>
                <a:gd name="T7" fmla="*/ 0 h 492"/>
                <a:gd name="T8" fmla="*/ 0 60000 65536"/>
                <a:gd name="T9" fmla="*/ 0 60000 65536"/>
                <a:gd name="T10" fmla="*/ 0 60000 65536"/>
                <a:gd name="T11" fmla="*/ 0 60000 65536"/>
                <a:gd name="T12" fmla="*/ 0 w 491"/>
                <a:gd name="T13" fmla="*/ 0 h 492"/>
                <a:gd name="T14" fmla="*/ 491 w 491"/>
                <a:gd name="T15" fmla="*/ 492 h 492"/>
              </a:gdLst>
              <a:ahLst/>
              <a:cxnLst>
                <a:cxn ang="T8">
                  <a:pos x="T0" y="T1"/>
                </a:cxn>
                <a:cxn ang="T9">
                  <a:pos x="T2" y="T3"/>
                </a:cxn>
                <a:cxn ang="T10">
                  <a:pos x="T4" y="T5"/>
                </a:cxn>
                <a:cxn ang="T11">
                  <a:pos x="T6" y="T7"/>
                </a:cxn>
              </a:cxnLst>
              <a:rect l="T12" t="T13" r="T14" b="T15"/>
              <a:pathLst>
                <a:path w="491" h="492">
                  <a:moveTo>
                    <a:pt x="0" y="0"/>
                  </a:moveTo>
                  <a:lnTo>
                    <a:pt x="0" y="492"/>
                  </a:lnTo>
                  <a:lnTo>
                    <a:pt x="491" y="492"/>
                  </a:lnTo>
                  <a:lnTo>
                    <a:pt x="0" y="0"/>
                  </a:lnTo>
                  <a:close/>
                </a:path>
              </a:pathLst>
            </a:custGeom>
            <a:noFill/>
            <a:ln w="28575" cap="rnd">
              <a:solidFill>
                <a:srgbClr val="000000"/>
              </a:solidFill>
              <a:miter lim="800000"/>
              <a:headEnd/>
              <a:tailEnd/>
            </a:ln>
          </p:spPr>
          <p:txBody>
            <a:bodyPr>
              <a:prstTxWarp prst="textNoShape">
                <a:avLst/>
              </a:prstTxWarp>
            </a:bodyPr>
            <a:lstStyle/>
            <a:p>
              <a:endParaRPr lang="ja-JP" altLang="en-US"/>
            </a:p>
          </p:txBody>
        </p:sp>
        <p:sp>
          <p:nvSpPr>
            <p:cNvPr id="37984" name="Freeform 24"/>
            <p:cNvSpPr>
              <a:spLocks noChangeAspect="1"/>
            </p:cNvSpPr>
            <p:nvPr/>
          </p:nvSpPr>
          <p:spPr bwMode="auto">
            <a:xfrm>
              <a:off x="2800" y="3090"/>
              <a:ext cx="221" cy="221"/>
            </a:xfrm>
            <a:custGeom>
              <a:avLst/>
              <a:gdLst>
                <a:gd name="T0" fmla="*/ 0 w 491"/>
                <a:gd name="T1" fmla="*/ 0 h 492"/>
                <a:gd name="T2" fmla="*/ 0 w 491"/>
                <a:gd name="T3" fmla="*/ 2 h 492"/>
                <a:gd name="T4" fmla="*/ 2 w 491"/>
                <a:gd name="T5" fmla="*/ 2 h 492"/>
                <a:gd name="T6" fmla="*/ 0 w 491"/>
                <a:gd name="T7" fmla="*/ 0 h 492"/>
                <a:gd name="T8" fmla="*/ 0 60000 65536"/>
                <a:gd name="T9" fmla="*/ 0 60000 65536"/>
                <a:gd name="T10" fmla="*/ 0 60000 65536"/>
                <a:gd name="T11" fmla="*/ 0 60000 65536"/>
                <a:gd name="T12" fmla="*/ 0 w 491"/>
                <a:gd name="T13" fmla="*/ 0 h 492"/>
                <a:gd name="T14" fmla="*/ 491 w 491"/>
                <a:gd name="T15" fmla="*/ 492 h 492"/>
              </a:gdLst>
              <a:ahLst/>
              <a:cxnLst>
                <a:cxn ang="T8">
                  <a:pos x="T0" y="T1"/>
                </a:cxn>
                <a:cxn ang="T9">
                  <a:pos x="T2" y="T3"/>
                </a:cxn>
                <a:cxn ang="T10">
                  <a:pos x="T4" y="T5"/>
                </a:cxn>
                <a:cxn ang="T11">
                  <a:pos x="T6" y="T7"/>
                </a:cxn>
              </a:cxnLst>
              <a:rect l="T12" t="T13" r="T14" b="T15"/>
              <a:pathLst>
                <a:path w="491" h="492">
                  <a:moveTo>
                    <a:pt x="0" y="0"/>
                  </a:moveTo>
                  <a:lnTo>
                    <a:pt x="0" y="492"/>
                  </a:lnTo>
                  <a:lnTo>
                    <a:pt x="491" y="492"/>
                  </a:lnTo>
                  <a:lnTo>
                    <a:pt x="0" y="0"/>
                  </a:lnTo>
                  <a:close/>
                </a:path>
              </a:pathLst>
            </a:custGeom>
            <a:noFill/>
            <a:ln w="28575" cap="rnd">
              <a:solidFill>
                <a:srgbClr val="000000"/>
              </a:solidFill>
              <a:miter lim="800000"/>
              <a:headEnd/>
              <a:tailEnd/>
            </a:ln>
          </p:spPr>
          <p:txBody>
            <a:bodyPr>
              <a:prstTxWarp prst="textNoShape">
                <a:avLst/>
              </a:prstTxWarp>
            </a:bodyPr>
            <a:lstStyle/>
            <a:p>
              <a:endParaRPr lang="ja-JP" altLang="en-US"/>
            </a:p>
          </p:txBody>
        </p:sp>
        <p:sp>
          <p:nvSpPr>
            <p:cNvPr id="37985" name="Freeform 25"/>
            <p:cNvSpPr>
              <a:spLocks noChangeAspect="1"/>
            </p:cNvSpPr>
            <p:nvPr/>
          </p:nvSpPr>
          <p:spPr bwMode="auto">
            <a:xfrm>
              <a:off x="2800" y="2869"/>
              <a:ext cx="221" cy="221"/>
            </a:xfrm>
            <a:custGeom>
              <a:avLst/>
              <a:gdLst>
                <a:gd name="T0" fmla="*/ 0 w 491"/>
                <a:gd name="T1" fmla="*/ 0 h 491"/>
                <a:gd name="T2" fmla="*/ 0 w 491"/>
                <a:gd name="T3" fmla="*/ 2 h 491"/>
                <a:gd name="T4" fmla="*/ 2 w 491"/>
                <a:gd name="T5" fmla="*/ 2 h 491"/>
                <a:gd name="T6" fmla="*/ 0 w 491"/>
                <a:gd name="T7" fmla="*/ 0 h 491"/>
                <a:gd name="T8" fmla="*/ 0 60000 65536"/>
                <a:gd name="T9" fmla="*/ 0 60000 65536"/>
                <a:gd name="T10" fmla="*/ 0 60000 65536"/>
                <a:gd name="T11" fmla="*/ 0 60000 65536"/>
                <a:gd name="T12" fmla="*/ 0 w 491"/>
                <a:gd name="T13" fmla="*/ 0 h 491"/>
                <a:gd name="T14" fmla="*/ 491 w 491"/>
                <a:gd name="T15" fmla="*/ 491 h 491"/>
              </a:gdLst>
              <a:ahLst/>
              <a:cxnLst>
                <a:cxn ang="T8">
                  <a:pos x="T0" y="T1"/>
                </a:cxn>
                <a:cxn ang="T9">
                  <a:pos x="T2" y="T3"/>
                </a:cxn>
                <a:cxn ang="T10">
                  <a:pos x="T4" y="T5"/>
                </a:cxn>
                <a:cxn ang="T11">
                  <a:pos x="T6" y="T7"/>
                </a:cxn>
              </a:cxnLst>
              <a:rect l="T12" t="T13" r="T14" b="T15"/>
              <a:pathLst>
                <a:path w="491" h="491">
                  <a:moveTo>
                    <a:pt x="0" y="0"/>
                  </a:moveTo>
                  <a:lnTo>
                    <a:pt x="0" y="491"/>
                  </a:lnTo>
                  <a:lnTo>
                    <a:pt x="491" y="491"/>
                  </a:lnTo>
                  <a:lnTo>
                    <a:pt x="0" y="0"/>
                  </a:lnTo>
                  <a:close/>
                </a:path>
              </a:pathLst>
            </a:custGeom>
            <a:noFill/>
            <a:ln w="28575" cap="rnd">
              <a:solidFill>
                <a:srgbClr val="000000"/>
              </a:solidFill>
              <a:miter lim="800000"/>
              <a:headEnd/>
              <a:tailEnd/>
            </a:ln>
          </p:spPr>
          <p:txBody>
            <a:bodyPr>
              <a:prstTxWarp prst="textNoShape">
                <a:avLst/>
              </a:prstTxWarp>
            </a:bodyPr>
            <a:lstStyle/>
            <a:p>
              <a:endParaRPr lang="ja-JP" altLang="en-US"/>
            </a:p>
          </p:txBody>
        </p:sp>
        <p:sp>
          <p:nvSpPr>
            <p:cNvPr id="37986" name="Freeform 26"/>
            <p:cNvSpPr>
              <a:spLocks noChangeAspect="1"/>
            </p:cNvSpPr>
            <p:nvPr/>
          </p:nvSpPr>
          <p:spPr bwMode="auto">
            <a:xfrm>
              <a:off x="2800" y="2648"/>
              <a:ext cx="221" cy="222"/>
            </a:xfrm>
            <a:custGeom>
              <a:avLst/>
              <a:gdLst>
                <a:gd name="T0" fmla="*/ 0 w 491"/>
                <a:gd name="T1" fmla="*/ 0 h 492"/>
                <a:gd name="T2" fmla="*/ 0 w 491"/>
                <a:gd name="T3" fmla="*/ 2 h 492"/>
                <a:gd name="T4" fmla="*/ 2 w 491"/>
                <a:gd name="T5" fmla="*/ 2 h 492"/>
                <a:gd name="T6" fmla="*/ 0 w 491"/>
                <a:gd name="T7" fmla="*/ 0 h 492"/>
                <a:gd name="T8" fmla="*/ 0 60000 65536"/>
                <a:gd name="T9" fmla="*/ 0 60000 65536"/>
                <a:gd name="T10" fmla="*/ 0 60000 65536"/>
                <a:gd name="T11" fmla="*/ 0 60000 65536"/>
                <a:gd name="T12" fmla="*/ 0 w 491"/>
                <a:gd name="T13" fmla="*/ 0 h 492"/>
                <a:gd name="T14" fmla="*/ 491 w 491"/>
                <a:gd name="T15" fmla="*/ 492 h 492"/>
              </a:gdLst>
              <a:ahLst/>
              <a:cxnLst>
                <a:cxn ang="T8">
                  <a:pos x="T0" y="T1"/>
                </a:cxn>
                <a:cxn ang="T9">
                  <a:pos x="T2" y="T3"/>
                </a:cxn>
                <a:cxn ang="T10">
                  <a:pos x="T4" y="T5"/>
                </a:cxn>
                <a:cxn ang="T11">
                  <a:pos x="T6" y="T7"/>
                </a:cxn>
              </a:cxnLst>
              <a:rect l="T12" t="T13" r="T14" b="T15"/>
              <a:pathLst>
                <a:path w="491" h="492">
                  <a:moveTo>
                    <a:pt x="0" y="0"/>
                  </a:moveTo>
                  <a:lnTo>
                    <a:pt x="0" y="492"/>
                  </a:lnTo>
                  <a:lnTo>
                    <a:pt x="491" y="492"/>
                  </a:lnTo>
                  <a:lnTo>
                    <a:pt x="0" y="0"/>
                  </a:lnTo>
                  <a:close/>
                </a:path>
              </a:pathLst>
            </a:custGeom>
            <a:noFill/>
            <a:ln w="28575" cap="rnd">
              <a:solidFill>
                <a:srgbClr val="000000"/>
              </a:solidFill>
              <a:miter lim="800000"/>
              <a:headEnd/>
              <a:tailEnd/>
            </a:ln>
          </p:spPr>
          <p:txBody>
            <a:bodyPr>
              <a:prstTxWarp prst="textNoShape">
                <a:avLst/>
              </a:prstTxWarp>
            </a:bodyPr>
            <a:lstStyle/>
            <a:p>
              <a:endParaRPr lang="ja-JP" altLang="en-US"/>
            </a:p>
          </p:txBody>
        </p:sp>
        <p:sp>
          <p:nvSpPr>
            <p:cNvPr id="37987" name="Freeform 27"/>
            <p:cNvSpPr>
              <a:spLocks noChangeAspect="1"/>
            </p:cNvSpPr>
            <p:nvPr/>
          </p:nvSpPr>
          <p:spPr bwMode="auto">
            <a:xfrm>
              <a:off x="2800" y="2427"/>
              <a:ext cx="221" cy="221"/>
            </a:xfrm>
            <a:custGeom>
              <a:avLst/>
              <a:gdLst>
                <a:gd name="T0" fmla="*/ 0 w 491"/>
                <a:gd name="T1" fmla="*/ 0 h 491"/>
                <a:gd name="T2" fmla="*/ 0 w 491"/>
                <a:gd name="T3" fmla="*/ 2 h 491"/>
                <a:gd name="T4" fmla="*/ 2 w 491"/>
                <a:gd name="T5" fmla="*/ 2 h 491"/>
                <a:gd name="T6" fmla="*/ 0 w 491"/>
                <a:gd name="T7" fmla="*/ 0 h 491"/>
                <a:gd name="T8" fmla="*/ 0 60000 65536"/>
                <a:gd name="T9" fmla="*/ 0 60000 65536"/>
                <a:gd name="T10" fmla="*/ 0 60000 65536"/>
                <a:gd name="T11" fmla="*/ 0 60000 65536"/>
                <a:gd name="T12" fmla="*/ 0 w 491"/>
                <a:gd name="T13" fmla="*/ 0 h 491"/>
                <a:gd name="T14" fmla="*/ 491 w 491"/>
                <a:gd name="T15" fmla="*/ 491 h 491"/>
              </a:gdLst>
              <a:ahLst/>
              <a:cxnLst>
                <a:cxn ang="T8">
                  <a:pos x="T0" y="T1"/>
                </a:cxn>
                <a:cxn ang="T9">
                  <a:pos x="T2" y="T3"/>
                </a:cxn>
                <a:cxn ang="T10">
                  <a:pos x="T4" y="T5"/>
                </a:cxn>
                <a:cxn ang="T11">
                  <a:pos x="T6" y="T7"/>
                </a:cxn>
              </a:cxnLst>
              <a:rect l="T12" t="T13" r="T14" b="T15"/>
              <a:pathLst>
                <a:path w="491" h="491">
                  <a:moveTo>
                    <a:pt x="0" y="0"/>
                  </a:moveTo>
                  <a:lnTo>
                    <a:pt x="0" y="491"/>
                  </a:lnTo>
                  <a:lnTo>
                    <a:pt x="491" y="491"/>
                  </a:lnTo>
                  <a:lnTo>
                    <a:pt x="0" y="0"/>
                  </a:lnTo>
                  <a:close/>
                </a:path>
              </a:pathLst>
            </a:custGeom>
            <a:noFill/>
            <a:ln w="28575" cap="rnd">
              <a:solidFill>
                <a:srgbClr val="000000"/>
              </a:solidFill>
              <a:miter lim="800000"/>
              <a:headEnd/>
              <a:tailEnd/>
            </a:ln>
          </p:spPr>
          <p:txBody>
            <a:bodyPr>
              <a:prstTxWarp prst="textNoShape">
                <a:avLst/>
              </a:prstTxWarp>
            </a:bodyPr>
            <a:lstStyle/>
            <a:p>
              <a:endParaRPr lang="ja-JP" altLang="en-US"/>
            </a:p>
          </p:txBody>
        </p:sp>
        <p:sp>
          <p:nvSpPr>
            <p:cNvPr id="37988" name="Freeform 28"/>
            <p:cNvSpPr>
              <a:spLocks noChangeAspect="1"/>
            </p:cNvSpPr>
            <p:nvPr/>
          </p:nvSpPr>
          <p:spPr bwMode="auto">
            <a:xfrm>
              <a:off x="2800" y="2206"/>
              <a:ext cx="221" cy="221"/>
            </a:xfrm>
            <a:custGeom>
              <a:avLst/>
              <a:gdLst>
                <a:gd name="T0" fmla="*/ 0 w 491"/>
                <a:gd name="T1" fmla="*/ 0 h 492"/>
                <a:gd name="T2" fmla="*/ 0 w 491"/>
                <a:gd name="T3" fmla="*/ 2 h 492"/>
                <a:gd name="T4" fmla="*/ 2 w 491"/>
                <a:gd name="T5" fmla="*/ 2 h 492"/>
                <a:gd name="T6" fmla="*/ 0 w 491"/>
                <a:gd name="T7" fmla="*/ 0 h 492"/>
                <a:gd name="T8" fmla="*/ 0 60000 65536"/>
                <a:gd name="T9" fmla="*/ 0 60000 65536"/>
                <a:gd name="T10" fmla="*/ 0 60000 65536"/>
                <a:gd name="T11" fmla="*/ 0 60000 65536"/>
                <a:gd name="T12" fmla="*/ 0 w 491"/>
                <a:gd name="T13" fmla="*/ 0 h 492"/>
                <a:gd name="T14" fmla="*/ 491 w 491"/>
                <a:gd name="T15" fmla="*/ 492 h 492"/>
              </a:gdLst>
              <a:ahLst/>
              <a:cxnLst>
                <a:cxn ang="T8">
                  <a:pos x="T0" y="T1"/>
                </a:cxn>
                <a:cxn ang="T9">
                  <a:pos x="T2" y="T3"/>
                </a:cxn>
                <a:cxn ang="T10">
                  <a:pos x="T4" y="T5"/>
                </a:cxn>
                <a:cxn ang="T11">
                  <a:pos x="T6" y="T7"/>
                </a:cxn>
              </a:cxnLst>
              <a:rect l="T12" t="T13" r="T14" b="T15"/>
              <a:pathLst>
                <a:path w="491" h="492">
                  <a:moveTo>
                    <a:pt x="0" y="0"/>
                  </a:moveTo>
                  <a:lnTo>
                    <a:pt x="0" y="492"/>
                  </a:lnTo>
                  <a:lnTo>
                    <a:pt x="491" y="492"/>
                  </a:lnTo>
                  <a:lnTo>
                    <a:pt x="0" y="0"/>
                  </a:lnTo>
                  <a:close/>
                </a:path>
              </a:pathLst>
            </a:custGeom>
            <a:noFill/>
            <a:ln w="28575" cap="rnd">
              <a:solidFill>
                <a:srgbClr val="000000"/>
              </a:solidFill>
              <a:miter lim="800000"/>
              <a:headEnd/>
              <a:tailEnd/>
            </a:ln>
          </p:spPr>
          <p:txBody>
            <a:bodyPr>
              <a:prstTxWarp prst="textNoShape">
                <a:avLst/>
              </a:prstTxWarp>
            </a:bodyPr>
            <a:lstStyle/>
            <a:p>
              <a:endParaRPr lang="ja-JP" altLang="en-US"/>
            </a:p>
          </p:txBody>
        </p:sp>
        <p:sp>
          <p:nvSpPr>
            <p:cNvPr id="37989" name="Freeform 29"/>
            <p:cNvSpPr>
              <a:spLocks noChangeAspect="1"/>
            </p:cNvSpPr>
            <p:nvPr/>
          </p:nvSpPr>
          <p:spPr bwMode="auto">
            <a:xfrm>
              <a:off x="2800" y="1985"/>
              <a:ext cx="221" cy="221"/>
            </a:xfrm>
            <a:custGeom>
              <a:avLst/>
              <a:gdLst>
                <a:gd name="T0" fmla="*/ 0 w 491"/>
                <a:gd name="T1" fmla="*/ 0 h 491"/>
                <a:gd name="T2" fmla="*/ 0 w 491"/>
                <a:gd name="T3" fmla="*/ 2 h 491"/>
                <a:gd name="T4" fmla="*/ 2 w 491"/>
                <a:gd name="T5" fmla="*/ 2 h 491"/>
                <a:gd name="T6" fmla="*/ 0 w 491"/>
                <a:gd name="T7" fmla="*/ 0 h 491"/>
                <a:gd name="T8" fmla="*/ 0 60000 65536"/>
                <a:gd name="T9" fmla="*/ 0 60000 65536"/>
                <a:gd name="T10" fmla="*/ 0 60000 65536"/>
                <a:gd name="T11" fmla="*/ 0 60000 65536"/>
                <a:gd name="T12" fmla="*/ 0 w 491"/>
                <a:gd name="T13" fmla="*/ 0 h 491"/>
                <a:gd name="T14" fmla="*/ 491 w 491"/>
                <a:gd name="T15" fmla="*/ 491 h 491"/>
              </a:gdLst>
              <a:ahLst/>
              <a:cxnLst>
                <a:cxn ang="T8">
                  <a:pos x="T0" y="T1"/>
                </a:cxn>
                <a:cxn ang="T9">
                  <a:pos x="T2" y="T3"/>
                </a:cxn>
                <a:cxn ang="T10">
                  <a:pos x="T4" y="T5"/>
                </a:cxn>
                <a:cxn ang="T11">
                  <a:pos x="T6" y="T7"/>
                </a:cxn>
              </a:cxnLst>
              <a:rect l="T12" t="T13" r="T14" b="T15"/>
              <a:pathLst>
                <a:path w="491" h="491">
                  <a:moveTo>
                    <a:pt x="0" y="0"/>
                  </a:moveTo>
                  <a:lnTo>
                    <a:pt x="0" y="491"/>
                  </a:lnTo>
                  <a:lnTo>
                    <a:pt x="491" y="491"/>
                  </a:lnTo>
                  <a:lnTo>
                    <a:pt x="0" y="0"/>
                  </a:lnTo>
                  <a:close/>
                </a:path>
              </a:pathLst>
            </a:custGeom>
            <a:noFill/>
            <a:ln w="28575" cap="rnd">
              <a:solidFill>
                <a:srgbClr val="000000"/>
              </a:solidFill>
              <a:miter lim="800000"/>
              <a:headEnd/>
              <a:tailEnd/>
            </a:ln>
          </p:spPr>
          <p:txBody>
            <a:bodyPr>
              <a:prstTxWarp prst="textNoShape">
                <a:avLst/>
              </a:prstTxWarp>
            </a:bodyPr>
            <a:lstStyle/>
            <a:p>
              <a:endParaRPr lang="ja-JP" altLang="en-US"/>
            </a:p>
          </p:txBody>
        </p:sp>
        <p:sp>
          <p:nvSpPr>
            <p:cNvPr id="37990" name="Freeform 30"/>
            <p:cNvSpPr>
              <a:spLocks noChangeAspect="1"/>
            </p:cNvSpPr>
            <p:nvPr/>
          </p:nvSpPr>
          <p:spPr bwMode="auto">
            <a:xfrm>
              <a:off x="2800" y="1764"/>
              <a:ext cx="221" cy="222"/>
            </a:xfrm>
            <a:custGeom>
              <a:avLst/>
              <a:gdLst>
                <a:gd name="T0" fmla="*/ 0 w 491"/>
                <a:gd name="T1" fmla="*/ 0 h 492"/>
                <a:gd name="T2" fmla="*/ 0 w 491"/>
                <a:gd name="T3" fmla="*/ 2 h 492"/>
                <a:gd name="T4" fmla="*/ 2 w 491"/>
                <a:gd name="T5" fmla="*/ 2 h 492"/>
                <a:gd name="T6" fmla="*/ 0 w 491"/>
                <a:gd name="T7" fmla="*/ 0 h 492"/>
                <a:gd name="T8" fmla="*/ 0 60000 65536"/>
                <a:gd name="T9" fmla="*/ 0 60000 65536"/>
                <a:gd name="T10" fmla="*/ 0 60000 65536"/>
                <a:gd name="T11" fmla="*/ 0 60000 65536"/>
                <a:gd name="T12" fmla="*/ 0 w 491"/>
                <a:gd name="T13" fmla="*/ 0 h 492"/>
                <a:gd name="T14" fmla="*/ 491 w 491"/>
                <a:gd name="T15" fmla="*/ 492 h 492"/>
              </a:gdLst>
              <a:ahLst/>
              <a:cxnLst>
                <a:cxn ang="T8">
                  <a:pos x="T0" y="T1"/>
                </a:cxn>
                <a:cxn ang="T9">
                  <a:pos x="T2" y="T3"/>
                </a:cxn>
                <a:cxn ang="T10">
                  <a:pos x="T4" y="T5"/>
                </a:cxn>
                <a:cxn ang="T11">
                  <a:pos x="T6" y="T7"/>
                </a:cxn>
              </a:cxnLst>
              <a:rect l="T12" t="T13" r="T14" b="T15"/>
              <a:pathLst>
                <a:path w="491" h="492">
                  <a:moveTo>
                    <a:pt x="0" y="0"/>
                  </a:moveTo>
                  <a:lnTo>
                    <a:pt x="0" y="492"/>
                  </a:lnTo>
                  <a:lnTo>
                    <a:pt x="491" y="492"/>
                  </a:lnTo>
                  <a:lnTo>
                    <a:pt x="0" y="0"/>
                  </a:lnTo>
                  <a:close/>
                </a:path>
              </a:pathLst>
            </a:custGeom>
            <a:noFill/>
            <a:ln w="28575" cap="rnd">
              <a:solidFill>
                <a:srgbClr val="000000"/>
              </a:solidFill>
              <a:miter lim="800000"/>
              <a:headEnd/>
              <a:tailEnd/>
            </a:ln>
          </p:spPr>
          <p:txBody>
            <a:bodyPr>
              <a:prstTxWarp prst="textNoShape">
                <a:avLst/>
              </a:prstTxWarp>
            </a:bodyPr>
            <a:lstStyle/>
            <a:p>
              <a:endParaRPr lang="ja-JP" altLang="en-US"/>
            </a:p>
          </p:txBody>
        </p:sp>
        <p:sp>
          <p:nvSpPr>
            <p:cNvPr id="37991" name="Freeform 31"/>
            <p:cNvSpPr>
              <a:spLocks noChangeAspect="1"/>
            </p:cNvSpPr>
            <p:nvPr/>
          </p:nvSpPr>
          <p:spPr bwMode="auto">
            <a:xfrm>
              <a:off x="2800" y="1543"/>
              <a:ext cx="221" cy="221"/>
            </a:xfrm>
            <a:custGeom>
              <a:avLst/>
              <a:gdLst>
                <a:gd name="T0" fmla="*/ 0 w 491"/>
                <a:gd name="T1" fmla="*/ 0 h 491"/>
                <a:gd name="T2" fmla="*/ 0 w 491"/>
                <a:gd name="T3" fmla="*/ 2 h 491"/>
                <a:gd name="T4" fmla="*/ 2 w 491"/>
                <a:gd name="T5" fmla="*/ 2 h 491"/>
                <a:gd name="T6" fmla="*/ 0 w 491"/>
                <a:gd name="T7" fmla="*/ 0 h 491"/>
                <a:gd name="T8" fmla="*/ 0 60000 65536"/>
                <a:gd name="T9" fmla="*/ 0 60000 65536"/>
                <a:gd name="T10" fmla="*/ 0 60000 65536"/>
                <a:gd name="T11" fmla="*/ 0 60000 65536"/>
                <a:gd name="T12" fmla="*/ 0 w 491"/>
                <a:gd name="T13" fmla="*/ 0 h 491"/>
                <a:gd name="T14" fmla="*/ 491 w 491"/>
                <a:gd name="T15" fmla="*/ 491 h 491"/>
              </a:gdLst>
              <a:ahLst/>
              <a:cxnLst>
                <a:cxn ang="T8">
                  <a:pos x="T0" y="T1"/>
                </a:cxn>
                <a:cxn ang="T9">
                  <a:pos x="T2" y="T3"/>
                </a:cxn>
                <a:cxn ang="T10">
                  <a:pos x="T4" y="T5"/>
                </a:cxn>
                <a:cxn ang="T11">
                  <a:pos x="T6" y="T7"/>
                </a:cxn>
              </a:cxnLst>
              <a:rect l="T12" t="T13" r="T14" b="T15"/>
              <a:pathLst>
                <a:path w="491" h="491">
                  <a:moveTo>
                    <a:pt x="0" y="0"/>
                  </a:moveTo>
                  <a:lnTo>
                    <a:pt x="0" y="491"/>
                  </a:lnTo>
                  <a:lnTo>
                    <a:pt x="491" y="491"/>
                  </a:lnTo>
                  <a:lnTo>
                    <a:pt x="0" y="0"/>
                  </a:lnTo>
                  <a:close/>
                </a:path>
              </a:pathLst>
            </a:custGeom>
            <a:noFill/>
            <a:ln w="28575" cap="rnd">
              <a:solidFill>
                <a:srgbClr val="000000"/>
              </a:solidFill>
              <a:miter lim="800000"/>
              <a:headEnd/>
              <a:tailEnd/>
            </a:ln>
          </p:spPr>
          <p:txBody>
            <a:bodyPr>
              <a:prstTxWarp prst="textNoShape">
                <a:avLst/>
              </a:prstTxWarp>
            </a:bodyPr>
            <a:lstStyle/>
            <a:p>
              <a:endParaRPr lang="ja-JP" altLang="en-US"/>
            </a:p>
          </p:txBody>
        </p:sp>
        <p:sp>
          <p:nvSpPr>
            <p:cNvPr id="37992" name="Freeform 32"/>
            <p:cNvSpPr>
              <a:spLocks noChangeAspect="1"/>
            </p:cNvSpPr>
            <p:nvPr/>
          </p:nvSpPr>
          <p:spPr bwMode="auto">
            <a:xfrm>
              <a:off x="2800" y="1322"/>
              <a:ext cx="221" cy="221"/>
            </a:xfrm>
            <a:custGeom>
              <a:avLst/>
              <a:gdLst>
                <a:gd name="T0" fmla="*/ 0 w 491"/>
                <a:gd name="T1" fmla="*/ 0 h 492"/>
                <a:gd name="T2" fmla="*/ 0 w 491"/>
                <a:gd name="T3" fmla="*/ 2 h 492"/>
                <a:gd name="T4" fmla="*/ 2 w 491"/>
                <a:gd name="T5" fmla="*/ 2 h 492"/>
                <a:gd name="T6" fmla="*/ 0 w 491"/>
                <a:gd name="T7" fmla="*/ 0 h 492"/>
                <a:gd name="T8" fmla="*/ 0 60000 65536"/>
                <a:gd name="T9" fmla="*/ 0 60000 65536"/>
                <a:gd name="T10" fmla="*/ 0 60000 65536"/>
                <a:gd name="T11" fmla="*/ 0 60000 65536"/>
                <a:gd name="T12" fmla="*/ 0 w 491"/>
                <a:gd name="T13" fmla="*/ 0 h 492"/>
                <a:gd name="T14" fmla="*/ 491 w 491"/>
                <a:gd name="T15" fmla="*/ 492 h 492"/>
              </a:gdLst>
              <a:ahLst/>
              <a:cxnLst>
                <a:cxn ang="T8">
                  <a:pos x="T0" y="T1"/>
                </a:cxn>
                <a:cxn ang="T9">
                  <a:pos x="T2" y="T3"/>
                </a:cxn>
                <a:cxn ang="T10">
                  <a:pos x="T4" y="T5"/>
                </a:cxn>
                <a:cxn ang="T11">
                  <a:pos x="T6" y="T7"/>
                </a:cxn>
              </a:cxnLst>
              <a:rect l="T12" t="T13" r="T14" b="T15"/>
              <a:pathLst>
                <a:path w="491" h="492">
                  <a:moveTo>
                    <a:pt x="0" y="0"/>
                  </a:moveTo>
                  <a:lnTo>
                    <a:pt x="0" y="492"/>
                  </a:lnTo>
                  <a:lnTo>
                    <a:pt x="491" y="492"/>
                  </a:lnTo>
                  <a:lnTo>
                    <a:pt x="0" y="0"/>
                  </a:lnTo>
                  <a:close/>
                </a:path>
              </a:pathLst>
            </a:custGeom>
            <a:noFill/>
            <a:ln w="28575" cap="rnd">
              <a:solidFill>
                <a:srgbClr val="000000"/>
              </a:solidFill>
              <a:miter lim="800000"/>
              <a:headEnd/>
              <a:tailEnd/>
            </a:ln>
          </p:spPr>
          <p:txBody>
            <a:bodyPr>
              <a:prstTxWarp prst="textNoShape">
                <a:avLst/>
              </a:prstTxWarp>
            </a:bodyPr>
            <a:lstStyle/>
            <a:p>
              <a:endParaRPr lang="ja-JP" altLang="en-US"/>
            </a:p>
          </p:txBody>
        </p:sp>
        <p:sp>
          <p:nvSpPr>
            <p:cNvPr id="37993" name="Freeform 33"/>
            <p:cNvSpPr>
              <a:spLocks noChangeAspect="1"/>
            </p:cNvSpPr>
            <p:nvPr/>
          </p:nvSpPr>
          <p:spPr bwMode="auto">
            <a:xfrm>
              <a:off x="2800" y="1101"/>
              <a:ext cx="221" cy="221"/>
            </a:xfrm>
            <a:custGeom>
              <a:avLst/>
              <a:gdLst>
                <a:gd name="T0" fmla="*/ 0 w 491"/>
                <a:gd name="T1" fmla="*/ 0 h 491"/>
                <a:gd name="T2" fmla="*/ 0 w 491"/>
                <a:gd name="T3" fmla="*/ 2 h 491"/>
                <a:gd name="T4" fmla="*/ 2 w 491"/>
                <a:gd name="T5" fmla="*/ 2 h 491"/>
                <a:gd name="T6" fmla="*/ 0 w 491"/>
                <a:gd name="T7" fmla="*/ 0 h 491"/>
                <a:gd name="T8" fmla="*/ 0 60000 65536"/>
                <a:gd name="T9" fmla="*/ 0 60000 65536"/>
                <a:gd name="T10" fmla="*/ 0 60000 65536"/>
                <a:gd name="T11" fmla="*/ 0 60000 65536"/>
                <a:gd name="T12" fmla="*/ 0 w 491"/>
                <a:gd name="T13" fmla="*/ 0 h 491"/>
                <a:gd name="T14" fmla="*/ 491 w 491"/>
                <a:gd name="T15" fmla="*/ 491 h 491"/>
              </a:gdLst>
              <a:ahLst/>
              <a:cxnLst>
                <a:cxn ang="T8">
                  <a:pos x="T0" y="T1"/>
                </a:cxn>
                <a:cxn ang="T9">
                  <a:pos x="T2" y="T3"/>
                </a:cxn>
                <a:cxn ang="T10">
                  <a:pos x="T4" y="T5"/>
                </a:cxn>
                <a:cxn ang="T11">
                  <a:pos x="T6" y="T7"/>
                </a:cxn>
              </a:cxnLst>
              <a:rect l="T12" t="T13" r="T14" b="T15"/>
              <a:pathLst>
                <a:path w="491" h="491">
                  <a:moveTo>
                    <a:pt x="0" y="0"/>
                  </a:moveTo>
                  <a:lnTo>
                    <a:pt x="0" y="491"/>
                  </a:lnTo>
                  <a:lnTo>
                    <a:pt x="491" y="491"/>
                  </a:lnTo>
                  <a:lnTo>
                    <a:pt x="0" y="0"/>
                  </a:lnTo>
                  <a:close/>
                </a:path>
              </a:pathLst>
            </a:custGeom>
            <a:noFill/>
            <a:ln w="28575" cap="rnd">
              <a:solidFill>
                <a:srgbClr val="000000"/>
              </a:solidFill>
              <a:miter lim="800000"/>
              <a:headEnd/>
              <a:tailEnd/>
            </a:ln>
          </p:spPr>
          <p:txBody>
            <a:bodyPr>
              <a:prstTxWarp prst="textNoShape">
                <a:avLst/>
              </a:prstTxWarp>
            </a:bodyPr>
            <a:lstStyle/>
            <a:p>
              <a:endParaRPr lang="ja-JP" altLang="en-US"/>
            </a:p>
          </p:txBody>
        </p:sp>
        <p:sp>
          <p:nvSpPr>
            <p:cNvPr id="37994" name="Freeform 34"/>
            <p:cNvSpPr>
              <a:spLocks noChangeAspect="1"/>
            </p:cNvSpPr>
            <p:nvPr/>
          </p:nvSpPr>
          <p:spPr bwMode="auto">
            <a:xfrm>
              <a:off x="2800" y="881"/>
              <a:ext cx="221" cy="221"/>
            </a:xfrm>
            <a:custGeom>
              <a:avLst/>
              <a:gdLst>
                <a:gd name="T0" fmla="*/ 0 w 491"/>
                <a:gd name="T1" fmla="*/ 0 h 491"/>
                <a:gd name="T2" fmla="*/ 0 w 491"/>
                <a:gd name="T3" fmla="*/ 2 h 491"/>
                <a:gd name="T4" fmla="*/ 2 w 491"/>
                <a:gd name="T5" fmla="*/ 2 h 491"/>
                <a:gd name="T6" fmla="*/ 0 w 491"/>
                <a:gd name="T7" fmla="*/ 0 h 491"/>
                <a:gd name="T8" fmla="*/ 0 60000 65536"/>
                <a:gd name="T9" fmla="*/ 0 60000 65536"/>
                <a:gd name="T10" fmla="*/ 0 60000 65536"/>
                <a:gd name="T11" fmla="*/ 0 60000 65536"/>
                <a:gd name="T12" fmla="*/ 0 w 491"/>
                <a:gd name="T13" fmla="*/ 0 h 491"/>
                <a:gd name="T14" fmla="*/ 491 w 491"/>
                <a:gd name="T15" fmla="*/ 491 h 491"/>
              </a:gdLst>
              <a:ahLst/>
              <a:cxnLst>
                <a:cxn ang="T8">
                  <a:pos x="T0" y="T1"/>
                </a:cxn>
                <a:cxn ang="T9">
                  <a:pos x="T2" y="T3"/>
                </a:cxn>
                <a:cxn ang="T10">
                  <a:pos x="T4" y="T5"/>
                </a:cxn>
                <a:cxn ang="T11">
                  <a:pos x="T6" y="T7"/>
                </a:cxn>
              </a:cxnLst>
              <a:rect l="T12" t="T13" r="T14" b="T15"/>
              <a:pathLst>
                <a:path w="491" h="491">
                  <a:moveTo>
                    <a:pt x="0" y="0"/>
                  </a:moveTo>
                  <a:lnTo>
                    <a:pt x="0" y="491"/>
                  </a:lnTo>
                  <a:lnTo>
                    <a:pt x="491" y="491"/>
                  </a:lnTo>
                  <a:lnTo>
                    <a:pt x="0" y="0"/>
                  </a:lnTo>
                  <a:close/>
                </a:path>
              </a:pathLst>
            </a:custGeom>
            <a:noFill/>
            <a:ln w="28575" cap="rnd">
              <a:solidFill>
                <a:srgbClr val="000000"/>
              </a:solidFill>
              <a:miter lim="800000"/>
              <a:headEnd/>
              <a:tailEnd/>
            </a:ln>
          </p:spPr>
          <p:txBody>
            <a:bodyPr>
              <a:prstTxWarp prst="textNoShape">
                <a:avLst/>
              </a:prstTxWarp>
            </a:bodyPr>
            <a:lstStyle/>
            <a:p>
              <a:endParaRPr lang="ja-JP" altLang="en-US"/>
            </a:p>
          </p:txBody>
        </p:sp>
        <p:sp>
          <p:nvSpPr>
            <p:cNvPr id="37995" name="Freeform 35"/>
            <p:cNvSpPr>
              <a:spLocks noChangeAspect="1"/>
            </p:cNvSpPr>
            <p:nvPr/>
          </p:nvSpPr>
          <p:spPr bwMode="auto">
            <a:xfrm>
              <a:off x="2800" y="659"/>
              <a:ext cx="221" cy="222"/>
            </a:xfrm>
            <a:custGeom>
              <a:avLst/>
              <a:gdLst>
                <a:gd name="T0" fmla="*/ 0 w 491"/>
                <a:gd name="T1" fmla="*/ 0 h 492"/>
                <a:gd name="T2" fmla="*/ 0 w 491"/>
                <a:gd name="T3" fmla="*/ 2 h 492"/>
                <a:gd name="T4" fmla="*/ 2 w 491"/>
                <a:gd name="T5" fmla="*/ 2 h 492"/>
                <a:gd name="T6" fmla="*/ 0 w 491"/>
                <a:gd name="T7" fmla="*/ 0 h 492"/>
                <a:gd name="T8" fmla="*/ 0 60000 65536"/>
                <a:gd name="T9" fmla="*/ 0 60000 65536"/>
                <a:gd name="T10" fmla="*/ 0 60000 65536"/>
                <a:gd name="T11" fmla="*/ 0 60000 65536"/>
                <a:gd name="T12" fmla="*/ 0 w 491"/>
                <a:gd name="T13" fmla="*/ 0 h 492"/>
                <a:gd name="T14" fmla="*/ 491 w 491"/>
                <a:gd name="T15" fmla="*/ 492 h 492"/>
              </a:gdLst>
              <a:ahLst/>
              <a:cxnLst>
                <a:cxn ang="T8">
                  <a:pos x="T0" y="T1"/>
                </a:cxn>
                <a:cxn ang="T9">
                  <a:pos x="T2" y="T3"/>
                </a:cxn>
                <a:cxn ang="T10">
                  <a:pos x="T4" y="T5"/>
                </a:cxn>
                <a:cxn ang="T11">
                  <a:pos x="T6" y="T7"/>
                </a:cxn>
              </a:cxnLst>
              <a:rect l="T12" t="T13" r="T14" b="T15"/>
              <a:pathLst>
                <a:path w="491" h="492">
                  <a:moveTo>
                    <a:pt x="0" y="0"/>
                  </a:moveTo>
                  <a:lnTo>
                    <a:pt x="0" y="492"/>
                  </a:lnTo>
                  <a:lnTo>
                    <a:pt x="491" y="492"/>
                  </a:lnTo>
                  <a:lnTo>
                    <a:pt x="0" y="0"/>
                  </a:lnTo>
                  <a:close/>
                </a:path>
              </a:pathLst>
            </a:custGeom>
            <a:noFill/>
            <a:ln w="28575" cap="rnd">
              <a:solidFill>
                <a:srgbClr val="000000"/>
              </a:solidFill>
              <a:miter lim="800000"/>
              <a:headEnd/>
              <a:tailEnd/>
            </a:ln>
          </p:spPr>
          <p:txBody>
            <a:bodyPr>
              <a:prstTxWarp prst="textNoShape">
                <a:avLst/>
              </a:prstTxWarp>
            </a:bodyPr>
            <a:lstStyle/>
            <a:p>
              <a:endParaRPr lang="ja-JP" altLang="en-US"/>
            </a:p>
          </p:txBody>
        </p:sp>
        <p:sp>
          <p:nvSpPr>
            <p:cNvPr id="37996" name="Rectangle 36"/>
            <p:cNvSpPr>
              <a:spLocks noChangeAspect="1" noChangeArrowheads="1"/>
            </p:cNvSpPr>
            <p:nvPr/>
          </p:nvSpPr>
          <p:spPr bwMode="auto">
            <a:xfrm>
              <a:off x="2800" y="659"/>
              <a:ext cx="221" cy="2874"/>
            </a:xfrm>
            <a:prstGeom prst="rect">
              <a:avLst/>
            </a:prstGeom>
            <a:noFill/>
            <a:ln w="28575" cap="rnd">
              <a:solidFill>
                <a:srgbClr val="000000"/>
              </a:solidFill>
              <a:miter lim="800000"/>
              <a:headEnd/>
              <a:tailEnd/>
            </a:ln>
          </p:spPr>
          <p:txBody>
            <a:bodyPr>
              <a:prstTxWarp prst="textNoShape">
                <a:avLst/>
              </a:prstTxWarp>
            </a:bodyPr>
            <a:lstStyle/>
            <a:p>
              <a:endParaRPr lang="ja-JP" altLang="en-US"/>
            </a:p>
          </p:txBody>
        </p:sp>
        <p:sp>
          <p:nvSpPr>
            <p:cNvPr id="37997" name="Freeform 37"/>
            <p:cNvSpPr>
              <a:spLocks noChangeAspect="1"/>
            </p:cNvSpPr>
            <p:nvPr/>
          </p:nvSpPr>
          <p:spPr bwMode="auto">
            <a:xfrm>
              <a:off x="2800" y="3311"/>
              <a:ext cx="221" cy="222"/>
            </a:xfrm>
            <a:custGeom>
              <a:avLst/>
              <a:gdLst>
                <a:gd name="T0" fmla="*/ 0 w 491"/>
                <a:gd name="T1" fmla="*/ 0 h 492"/>
                <a:gd name="T2" fmla="*/ 0 w 491"/>
                <a:gd name="T3" fmla="*/ 2 h 492"/>
                <a:gd name="T4" fmla="*/ 2 w 491"/>
                <a:gd name="T5" fmla="*/ 2 h 492"/>
                <a:gd name="T6" fmla="*/ 0 w 491"/>
                <a:gd name="T7" fmla="*/ 0 h 492"/>
                <a:gd name="T8" fmla="*/ 0 60000 65536"/>
                <a:gd name="T9" fmla="*/ 0 60000 65536"/>
                <a:gd name="T10" fmla="*/ 0 60000 65536"/>
                <a:gd name="T11" fmla="*/ 0 60000 65536"/>
                <a:gd name="T12" fmla="*/ 0 w 491"/>
                <a:gd name="T13" fmla="*/ 0 h 492"/>
                <a:gd name="T14" fmla="*/ 491 w 491"/>
                <a:gd name="T15" fmla="*/ 492 h 492"/>
              </a:gdLst>
              <a:ahLst/>
              <a:cxnLst>
                <a:cxn ang="T8">
                  <a:pos x="T0" y="T1"/>
                </a:cxn>
                <a:cxn ang="T9">
                  <a:pos x="T2" y="T3"/>
                </a:cxn>
                <a:cxn ang="T10">
                  <a:pos x="T4" y="T5"/>
                </a:cxn>
                <a:cxn ang="T11">
                  <a:pos x="T6" y="T7"/>
                </a:cxn>
              </a:cxnLst>
              <a:rect l="T12" t="T13" r="T14" b="T15"/>
              <a:pathLst>
                <a:path w="491" h="492">
                  <a:moveTo>
                    <a:pt x="0" y="0"/>
                  </a:moveTo>
                  <a:lnTo>
                    <a:pt x="0" y="492"/>
                  </a:lnTo>
                  <a:lnTo>
                    <a:pt x="491" y="492"/>
                  </a:lnTo>
                  <a:lnTo>
                    <a:pt x="0" y="0"/>
                  </a:lnTo>
                  <a:close/>
                </a:path>
              </a:pathLst>
            </a:custGeom>
            <a:noFill/>
            <a:ln w="28575" cap="rnd">
              <a:solidFill>
                <a:srgbClr val="000000"/>
              </a:solidFill>
              <a:miter lim="800000"/>
              <a:headEnd/>
              <a:tailEnd/>
            </a:ln>
          </p:spPr>
          <p:txBody>
            <a:bodyPr>
              <a:prstTxWarp prst="textNoShape">
                <a:avLst/>
              </a:prstTxWarp>
            </a:bodyPr>
            <a:lstStyle/>
            <a:p>
              <a:endParaRPr lang="ja-JP" altLang="en-US"/>
            </a:p>
          </p:txBody>
        </p:sp>
        <p:sp>
          <p:nvSpPr>
            <p:cNvPr id="37998" name="Freeform 38"/>
            <p:cNvSpPr>
              <a:spLocks noChangeAspect="1"/>
            </p:cNvSpPr>
            <p:nvPr/>
          </p:nvSpPr>
          <p:spPr bwMode="auto">
            <a:xfrm>
              <a:off x="2800" y="3090"/>
              <a:ext cx="221" cy="221"/>
            </a:xfrm>
            <a:custGeom>
              <a:avLst/>
              <a:gdLst>
                <a:gd name="T0" fmla="*/ 0 w 491"/>
                <a:gd name="T1" fmla="*/ 0 h 492"/>
                <a:gd name="T2" fmla="*/ 0 w 491"/>
                <a:gd name="T3" fmla="*/ 2 h 492"/>
                <a:gd name="T4" fmla="*/ 2 w 491"/>
                <a:gd name="T5" fmla="*/ 2 h 492"/>
                <a:gd name="T6" fmla="*/ 0 w 491"/>
                <a:gd name="T7" fmla="*/ 0 h 492"/>
                <a:gd name="T8" fmla="*/ 0 60000 65536"/>
                <a:gd name="T9" fmla="*/ 0 60000 65536"/>
                <a:gd name="T10" fmla="*/ 0 60000 65536"/>
                <a:gd name="T11" fmla="*/ 0 60000 65536"/>
                <a:gd name="T12" fmla="*/ 0 w 491"/>
                <a:gd name="T13" fmla="*/ 0 h 492"/>
                <a:gd name="T14" fmla="*/ 491 w 491"/>
                <a:gd name="T15" fmla="*/ 492 h 492"/>
              </a:gdLst>
              <a:ahLst/>
              <a:cxnLst>
                <a:cxn ang="T8">
                  <a:pos x="T0" y="T1"/>
                </a:cxn>
                <a:cxn ang="T9">
                  <a:pos x="T2" y="T3"/>
                </a:cxn>
                <a:cxn ang="T10">
                  <a:pos x="T4" y="T5"/>
                </a:cxn>
                <a:cxn ang="T11">
                  <a:pos x="T6" y="T7"/>
                </a:cxn>
              </a:cxnLst>
              <a:rect l="T12" t="T13" r="T14" b="T15"/>
              <a:pathLst>
                <a:path w="491" h="492">
                  <a:moveTo>
                    <a:pt x="0" y="0"/>
                  </a:moveTo>
                  <a:lnTo>
                    <a:pt x="0" y="492"/>
                  </a:lnTo>
                  <a:lnTo>
                    <a:pt x="491" y="492"/>
                  </a:lnTo>
                  <a:lnTo>
                    <a:pt x="0" y="0"/>
                  </a:lnTo>
                  <a:close/>
                </a:path>
              </a:pathLst>
            </a:custGeom>
            <a:noFill/>
            <a:ln w="28575" cap="rnd">
              <a:solidFill>
                <a:srgbClr val="000000"/>
              </a:solidFill>
              <a:miter lim="800000"/>
              <a:headEnd/>
              <a:tailEnd/>
            </a:ln>
          </p:spPr>
          <p:txBody>
            <a:bodyPr>
              <a:prstTxWarp prst="textNoShape">
                <a:avLst/>
              </a:prstTxWarp>
            </a:bodyPr>
            <a:lstStyle/>
            <a:p>
              <a:endParaRPr lang="ja-JP" altLang="en-US"/>
            </a:p>
          </p:txBody>
        </p:sp>
        <p:sp>
          <p:nvSpPr>
            <p:cNvPr id="37999" name="Freeform 39"/>
            <p:cNvSpPr>
              <a:spLocks noChangeAspect="1"/>
            </p:cNvSpPr>
            <p:nvPr/>
          </p:nvSpPr>
          <p:spPr bwMode="auto">
            <a:xfrm>
              <a:off x="2800" y="2869"/>
              <a:ext cx="221" cy="221"/>
            </a:xfrm>
            <a:custGeom>
              <a:avLst/>
              <a:gdLst>
                <a:gd name="T0" fmla="*/ 0 w 491"/>
                <a:gd name="T1" fmla="*/ 0 h 491"/>
                <a:gd name="T2" fmla="*/ 0 w 491"/>
                <a:gd name="T3" fmla="*/ 2 h 491"/>
                <a:gd name="T4" fmla="*/ 2 w 491"/>
                <a:gd name="T5" fmla="*/ 2 h 491"/>
                <a:gd name="T6" fmla="*/ 0 w 491"/>
                <a:gd name="T7" fmla="*/ 0 h 491"/>
                <a:gd name="T8" fmla="*/ 0 60000 65536"/>
                <a:gd name="T9" fmla="*/ 0 60000 65536"/>
                <a:gd name="T10" fmla="*/ 0 60000 65536"/>
                <a:gd name="T11" fmla="*/ 0 60000 65536"/>
                <a:gd name="T12" fmla="*/ 0 w 491"/>
                <a:gd name="T13" fmla="*/ 0 h 491"/>
                <a:gd name="T14" fmla="*/ 491 w 491"/>
                <a:gd name="T15" fmla="*/ 491 h 491"/>
              </a:gdLst>
              <a:ahLst/>
              <a:cxnLst>
                <a:cxn ang="T8">
                  <a:pos x="T0" y="T1"/>
                </a:cxn>
                <a:cxn ang="T9">
                  <a:pos x="T2" y="T3"/>
                </a:cxn>
                <a:cxn ang="T10">
                  <a:pos x="T4" y="T5"/>
                </a:cxn>
                <a:cxn ang="T11">
                  <a:pos x="T6" y="T7"/>
                </a:cxn>
              </a:cxnLst>
              <a:rect l="T12" t="T13" r="T14" b="T15"/>
              <a:pathLst>
                <a:path w="491" h="491">
                  <a:moveTo>
                    <a:pt x="0" y="0"/>
                  </a:moveTo>
                  <a:lnTo>
                    <a:pt x="0" y="491"/>
                  </a:lnTo>
                  <a:lnTo>
                    <a:pt x="491" y="491"/>
                  </a:lnTo>
                  <a:lnTo>
                    <a:pt x="0" y="0"/>
                  </a:lnTo>
                  <a:close/>
                </a:path>
              </a:pathLst>
            </a:custGeom>
            <a:noFill/>
            <a:ln w="28575" cap="rnd">
              <a:solidFill>
                <a:srgbClr val="000000"/>
              </a:solidFill>
              <a:miter lim="800000"/>
              <a:headEnd/>
              <a:tailEnd/>
            </a:ln>
          </p:spPr>
          <p:txBody>
            <a:bodyPr>
              <a:prstTxWarp prst="textNoShape">
                <a:avLst/>
              </a:prstTxWarp>
            </a:bodyPr>
            <a:lstStyle/>
            <a:p>
              <a:endParaRPr lang="ja-JP" altLang="en-US"/>
            </a:p>
          </p:txBody>
        </p:sp>
        <p:sp>
          <p:nvSpPr>
            <p:cNvPr id="38000" name="Freeform 40"/>
            <p:cNvSpPr>
              <a:spLocks noChangeAspect="1"/>
            </p:cNvSpPr>
            <p:nvPr/>
          </p:nvSpPr>
          <p:spPr bwMode="auto">
            <a:xfrm>
              <a:off x="2800" y="2648"/>
              <a:ext cx="221" cy="222"/>
            </a:xfrm>
            <a:custGeom>
              <a:avLst/>
              <a:gdLst>
                <a:gd name="T0" fmla="*/ 0 w 491"/>
                <a:gd name="T1" fmla="*/ 0 h 492"/>
                <a:gd name="T2" fmla="*/ 0 w 491"/>
                <a:gd name="T3" fmla="*/ 2 h 492"/>
                <a:gd name="T4" fmla="*/ 2 w 491"/>
                <a:gd name="T5" fmla="*/ 2 h 492"/>
                <a:gd name="T6" fmla="*/ 0 w 491"/>
                <a:gd name="T7" fmla="*/ 0 h 492"/>
                <a:gd name="T8" fmla="*/ 0 60000 65536"/>
                <a:gd name="T9" fmla="*/ 0 60000 65536"/>
                <a:gd name="T10" fmla="*/ 0 60000 65536"/>
                <a:gd name="T11" fmla="*/ 0 60000 65536"/>
                <a:gd name="T12" fmla="*/ 0 w 491"/>
                <a:gd name="T13" fmla="*/ 0 h 492"/>
                <a:gd name="T14" fmla="*/ 491 w 491"/>
                <a:gd name="T15" fmla="*/ 492 h 492"/>
              </a:gdLst>
              <a:ahLst/>
              <a:cxnLst>
                <a:cxn ang="T8">
                  <a:pos x="T0" y="T1"/>
                </a:cxn>
                <a:cxn ang="T9">
                  <a:pos x="T2" y="T3"/>
                </a:cxn>
                <a:cxn ang="T10">
                  <a:pos x="T4" y="T5"/>
                </a:cxn>
                <a:cxn ang="T11">
                  <a:pos x="T6" y="T7"/>
                </a:cxn>
              </a:cxnLst>
              <a:rect l="T12" t="T13" r="T14" b="T15"/>
              <a:pathLst>
                <a:path w="491" h="492">
                  <a:moveTo>
                    <a:pt x="0" y="0"/>
                  </a:moveTo>
                  <a:lnTo>
                    <a:pt x="0" y="492"/>
                  </a:lnTo>
                  <a:lnTo>
                    <a:pt x="491" y="492"/>
                  </a:lnTo>
                  <a:lnTo>
                    <a:pt x="0" y="0"/>
                  </a:lnTo>
                  <a:close/>
                </a:path>
              </a:pathLst>
            </a:custGeom>
            <a:noFill/>
            <a:ln w="28575" cap="rnd">
              <a:solidFill>
                <a:srgbClr val="000000"/>
              </a:solidFill>
              <a:miter lim="800000"/>
              <a:headEnd/>
              <a:tailEnd/>
            </a:ln>
          </p:spPr>
          <p:txBody>
            <a:bodyPr>
              <a:prstTxWarp prst="textNoShape">
                <a:avLst/>
              </a:prstTxWarp>
            </a:bodyPr>
            <a:lstStyle/>
            <a:p>
              <a:endParaRPr lang="ja-JP" altLang="en-US"/>
            </a:p>
          </p:txBody>
        </p:sp>
        <p:sp>
          <p:nvSpPr>
            <p:cNvPr id="38001" name="Freeform 41"/>
            <p:cNvSpPr>
              <a:spLocks noChangeAspect="1"/>
            </p:cNvSpPr>
            <p:nvPr/>
          </p:nvSpPr>
          <p:spPr bwMode="auto">
            <a:xfrm>
              <a:off x="2800" y="2427"/>
              <a:ext cx="221" cy="221"/>
            </a:xfrm>
            <a:custGeom>
              <a:avLst/>
              <a:gdLst>
                <a:gd name="T0" fmla="*/ 0 w 491"/>
                <a:gd name="T1" fmla="*/ 0 h 491"/>
                <a:gd name="T2" fmla="*/ 0 w 491"/>
                <a:gd name="T3" fmla="*/ 2 h 491"/>
                <a:gd name="T4" fmla="*/ 2 w 491"/>
                <a:gd name="T5" fmla="*/ 2 h 491"/>
                <a:gd name="T6" fmla="*/ 0 w 491"/>
                <a:gd name="T7" fmla="*/ 0 h 491"/>
                <a:gd name="T8" fmla="*/ 0 60000 65536"/>
                <a:gd name="T9" fmla="*/ 0 60000 65536"/>
                <a:gd name="T10" fmla="*/ 0 60000 65536"/>
                <a:gd name="T11" fmla="*/ 0 60000 65536"/>
                <a:gd name="T12" fmla="*/ 0 w 491"/>
                <a:gd name="T13" fmla="*/ 0 h 491"/>
                <a:gd name="T14" fmla="*/ 491 w 491"/>
                <a:gd name="T15" fmla="*/ 491 h 491"/>
              </a:gdLst>
              <a:ahLst/>
              <a:cxnLst>
                <a:cxn ang="T8">
                  <a:pos x="T0" y="T1"/>
                </a:cxn>
                <a:cxn ang="T9">
                  <a:pos x="T2" y="T3"/>
                </a:cxn>
                <a:cxn ang="T10">
                  <a:pos x="T4" y="T5"/>
                </a:cxn>
                <a:cxn ang="T11">
                  <a:pos x="T6" y="T7"/>
                </a:cxn>
              </a:cxnLst>
              <a:rect l="T12" t="T13" r="T14" b="T15"/>
              <a:pathLst>
                <a:path w="491" h="491">
                  <a:moveTo>
                    <a:pt x="0" y="0"/>
                  </a:moveTo>
                  <a:lnTo>
                    <a:pt x="0" y="491"/>
                  </a:lnTo>
                  <a:lnTo>
                    <a:pt x="491" y="491"/>
                  </a:lnTo>
                  <a:lnTo>
                    <a:pt x="0" y="0"/>
                  </a:lnTo>
                  <a:close/>
                </a:path>
              </a:pathLst>
            </a:custGeom>
            <a:noFill/>
            <a:ln w="28575" cap="rnd">
              <a:solidFill>
                <a:srgbClr val="000000"/>
              </a:solidFill>
              <a:miter lim="800000"/>
              <a:headEnd/>
              <a:tailEnd/>
            </a:ln>
          </p:spPr>
          <p:txBody>
            <a:bodyPr>
              <a:prstTxWarp prst="textNoShape">
                <a:avLst/>
              </a:prstTxWarp>
            </a:bodyPr>
            <a:lstStyle/>
            <a:p>
              <a:endParaRPr lang="ja-JP" altLang="en-US"/>
            </a:p>
          </p:txBody>
        </p:sp>
        <p:sp>
          <p:nvSpPr>
            <p:cNvPr id="38002" name="Freeform 42"/>
            <p:cNvSpPr>
              <a:spLocks noChangeAspect="1"/>
            </p:cNvSpPr>
            <p:nvPr/>
          </p:nvSpPr>
          <p:spPr bwMode="auto">
            <a:xfrm>
              <a:off x="2800" y="2206"/>
              <a:ext cx="221" cy="221"/>
            </a:xfrm>
            <a:custGeom>
              <a:avLst/>
              <a:gdLst>
                <a:gd name="T0" fmla="*/ 0 w 491"/>
                <a:gd name="T1" fmla="*/ 0 h 492"/>
                <a:gd name="T2" fmla="*/ 0 w 491"/>
                <a:gd name="T3" fmla="*/ 2 h 492"/>
                <a:gd name="T4" fmla="*/ 2 w 491"/>
                <a:gd name="T5" fmla="*/ 2 h 492"/>
                <a:gd name="T6" fmla="*/ 0 w 491"/>
                <a:gd name="T7" fmla="*/ 0 h 492"/>
                <a:gd name="T8" fmla="*/ 0 60000 65536"/>
                <a:gd name="T9" fmla="*/ 0 60000 65536"/>
                <a:gd name="T10" fmla="*/ 0 60000 65536"/>
                <a:gd name="T11" fmla="*/ 0 60000 65536"/>
                <a:gd name="T12" fmla="*/ 0 w 491"/>
                <a:gd name="T13" fmla="*/ 0 h 492"/>
                <a:gd name="T14" fmla="*/ 491 w 491"/>
                <a:gd name="T15" fmla="*/ 492 h 492"/>
              </a:gdLst>
              <a:ahLst/>
              <a:cxnLst>
                <a:cxn ang="T8">
                  <a:pos x="T0" y="T1"/>
                </a:cxn>
                <a:cxn ang="T9">
                  <a:pos x="T2" y="T3"/>
                </a:cxn>
                <a:cxn ang="T10">
                  <a:pos x="T4" y="T5"/>
                </a:cxn>
                <a:cxn ang="T11">
                  <a:pos x="T6" y="T7"/>
                </a:cxn>
              </a:cxnLst>
              <a:rect l="T12" t="T13" r="T14" b="T15"/>
              <a:pathLst>
                <a:path w="491" h="492">
                  <a:moveTo>
                    <a:pt x="0" y="0"/>
                  </a:moveTo>
                  <a:lnTo>
                    <a:pt x="0" y="492"/>
                  </a:lnTo>
                  <a:lnTo>
                    <a:pt x="491" y="492"/>
                  </a:lnTo>
                  <a:lnTo>
                    <a:pt x="0" y="0"/>
                  </a:lnTo>
                  <a:close/>
                </a:path>
              </a:pathLst>
            </a:custGeom>
            <a:noFill/>
            <a:ln w="28575" cap="rnd">
              <a:solidFill>
                <a:srgbClr val="000000"/>
              </a:solidFill>
              <a:miter lim="800000"/>
              <a:headEnd/>
              <a:tailEnd/>
            </a:ln>
          </p:spPr>
          <p:txBody>
            <a:bodyPr>
              <a:prstTxWarp prst="textNoShape">
                <a:avLst/>
              </a:prstTxWarp>
            </a:bodyPr>
            <a:lstStyle/>
            <a:p>
              <a:endParaRPr lang="ja-JP" altLang="en-US"/>
            </a:p>
          </p:txBody>
        </p:sp>
        <p:sp>
          <p:nvSpPr>
            <p:cNvPr id="38003" name="Freeform 43"/>
            <p:cNvSpPr>
              <a:spLocks noChangeAspect="1"/>
            </p:cNvSpPr>
            <p:nvPr/>
          </p:nvSpPr>
          <p:spPr bwMode="auto">
            <a:xfrm>
              <a:off x="2800" y="1985"/>
              <a:ext cx="221" cy="221"/>
            </a:xfrm>
            <a:custGeom>
              <a:avLst/>
              <a:gdLst>
                <a:gd name="T0" fmla="*/ 0 w 491"/>
                <a:gd name="T1" fmla="*/ 0 h 491"/>
                <a:gd name="T2" fmla="*/ 0 w 491"/>
                <a:gd name="T3" fmla="*/ 2 h 491"/>
                <a:gd name="T4" fmla="*/ 2 w 491"/>
                <a:gd name="T5" fmla="*/ 2 h 491"/>
                <a:gd name="T6" fmla="*/ 0 w 491"/>
                <a:gd name="T7" fmla="*/ 0 h 491"/>
                <a:gd name="T8" fmla="*/ 0 60000 65536"/>
                <a:gd name="T9" fmla="*/ 0 60000 65536"/>
                <a:gd name="T10" fmla="*/ 0 60000 65536"/>
                <a:gd name="T11" fmla="*/ 0 60000 65536"/>
                <a:gd name="T12" fmla="*/ 0 w 491"/>
                <a:gd name="T13" fmla="*/ 0 h 491"/>
                <a:gd name="T14" fmla="*/ 491 w 491"/>
                <a:gd name="T15" fmla="*/ 491 h 491"/>
              </a:gdLst>
              <a:ahLst/>
              <a:cxnLst>
                <a:cxn ang="T8">
                  <a:pos x="T0" y="T1"/>
                </a:cxn>
                <a:cxn ang="T9">
                  <a:pos x="T2" y="T3"/>
                </a:cxn>
                <a:cxn ang="T10">
                  <a:pos x="T4" y="T5"/>
                </a:cxn>
                <a:cxn ang="T11">
                  <a:pos x="T6" y="T7"/>
                </a:cxn>
              </a:cxnLst>
              <a:rect l="T12" t="T13" r="T14" b="T15"/>
              <a:pathLst>
                <a:path w="491" h="491">
                  <a:moveTo>
                    <a:pt x="0" y="0"/>
                  </a:moveTo>
                  <a:lnTo>
                    <a:pt x="0" y="491"/>
                  </a:lnTo>
                  <a:lnTo>
                    <a:pt x="491" y="491"/>
                  </a:lnTo>
                  <a:lnTo>
                    <a:pt x="0" y="0"/>
                  </a:lnTo>
                  <a:close/>
                </a:path>
              </a:pathLst>
            </a:custGeom>
            <a:noFill/>
            <a:ln w="28575" cap="rnd">
              <a:solidFill>
                <a:srgbClr val="000000"/>
              </a:solidFill>
              <a:miter lim="800000"/>
              <a:headEnd/>
              <a:tailEnd/>
            </a:ln>
          </p:spPr>
          <p:txBody>
            <a:bodyPr>
              <a:prstTxWarp prst="textNoShape">
                <a:avLst/>
              </a:prstTxWarp>
            </a:bodyPr>
            <a:lstStyle/>
            <a:p>
              <a:endParaRPr lang="ja-JP" altLang="en-US"/>
            </a:p>
          </p:txBody>
        </p:sp>
        <p:sp>
          <p:nvSpPr>
            <p:cNvPr id="38004" name="Freeform 44"/>
            <p:cNvSpPr>
              <a:spLocks noChangeAspect="1"/>
            </p:cNvSpPr>
            <p:nvPr/>
          </p:nvSpPr>
          <p:spPr bwMode="auto">
            <a:xfrm>
              <a:off x="2800" y="1764"/>
              <a:ext cx="221" cy="222"/>
            </a:xfrm>
            <a:custGeom>
              <a:avLst/>
              <a:gdLst>
                <a:gd name="T0" fmla="*/ 0 w 491"/>
                <a:gd name="T1" fmla="*/ 0 h 492"/>
                <a:gd name="T2" fmla="*/ 0 w 491"/>
                <a:gd name="T3" fmla="*/ 2 h 492"/>
                <a:gd name="T4" fmla="*/ 2 w 491"/>
                <a:gd name="T5" fmla="*/ 2 h 492"/>
                <a:gd name="T6" fmla="*/ 0 w 491"/>
                <a:gd name="T7" fmla="*/ 0 h 492"/>
                <a:gd name="T8" fmla="*/ 0 60000 65536"/>
                <a:gd name="T9" fmla="*/ 0 60000 65536"/>
                <a:gd name="T10" fmla="*/ 0 60000 65536"/>
                <a:gd name="T11" fmla="*/ 0 60000 65536"/>
                <a:gd name="T12" fmla="*/ 0 w 491"/>
                <a:gd name="T13" fmla="*/ 0 h 492"/>
                <a:gd name="T14" fmla="*/ 491 w 491"/>
                <a:gd name="T15" fmla="*/ 492 h 492"/>
              </a:gdLst>
              <a:ahLst/>
              <a:cxnLst>
                <a:cxn ang="T8">
                  <a:pos x="T0" y="T1"/>
                </a:cxn>
                <a:cxn ang="T9">
                  <a:pos x="T2" y="T3"/>
                </a:cxn>
                <a:cxn ang="T10">
                  <a:pos x="T4" y="T5"/>
                </a:cxn>
                <a:cxn ang="T11">
                  <a:pos x="T6" y="T7"/>
                </a:cxn>
              </a:cxnLst>
              <a:rect l="T12" t="T13" r="T14" b="T15"/>
              <a:pathLst>
                <a:path w="491" h="492">
                  <a:moveTo>
                    <a:pt x="0" y="0"/>
                  </a:moveTo>
                  <a:lnTo>
                    <a:pt x="0" y="492"/>
                  </a:lnTo>
                  <a:lnTo>
                    <a:pt x="491" y="492"/>
                  </a:lnTo>
                  <a:lnTo>
                    <a:pt x="0" y="0"/>
                  </a:lnTo>
                  <a:close/>
                </a:path>
              </a:pathLst>
            </a:custGeom>
            <a:noFill/>
            <a:ln w="28575" cap="rnd">
              <a:solidFill>
                <a:srgbClr val="000000"/>
              </a:solidFill>
              <a:miter lim="800000"/>
              <a:headEnd/>
              <a:tailEnd/>
            </a:ln>
          </p:spPr>
          <p:txBody>
            <a:bodyPr>
              <a:prstTxWarp prst="textNoShape">
                <a:avLst/>
              </a:prstTxWarp>
            </a:bodyPr>
            <a:lstStyle/>
            <a:p>
              <a:endParaRPr lang="ja-JP" altLang="en-US"/>
            </a:p>
          </p:txBody>
        </p:sp>
        <p:sp>
          <p:nvSpPr>
            <p:cNvPr id="38005" name="Freeform 45"/>
            <p:cNvSpPr>
              <a:spLocks noChangeAspect="1"/>
            </p:cNvSpPr>
            <p:nvPr/>
          </p:nvSpPr>
          <p:spPr bwMode="auto">
            <a:xfrm>
              <a:off x="2800" y="1543"/>
              <a:ext cx="221" cy="221"/>
            </a:xfrm>
            <a:custGeom>
              <a:avLst/>
              <a:gdLst>
                <a:gd name="T0" fmla="*/ 0 w 491"/>
                <a:gd name="T1" fmla="*/ 0 h 491"/>
                <a:gd name="T2" fmla="*/ 0 w 491"/>
                <a:gd name="T3" fmla="*/ 2 h 491"/>
                <a:gd name="T4" fmla="*/ 2 w 491"/>
                <a:gd name="T5" fmla="*/ 2 h 491"/>
                <a:gd name="T6" fmla="*/ 0 w 491"/>
                <a:gd name="T7" fmla="*/ 0 h 491"/>
                <a:gd name="T8" fmla="*/ 0 60000 65536"/>
                <a:gd name="T9" fmla="*/ 0 60000 65536"/>
                <a:gd name="T10" fmla="*/ 0 60000 65536"/>
                <a:gd name="T11" fmla="*/ 0 60000 65536"/>
                <a:gd name="T12" fmla="*/ 0 w 491"/>
                <a:gd name="T13" fmla="*/ 0 h 491"/>
                <a:gd name="T14" fmla="*/ 491 w 491"/>
                <a:gd name="T15" fmla="*/ 491 h 491"/>
              </a:gdLst>
              <a:ahLst/>
              <a:cxnLst>
                <a:cxn ang="T8">
                  <a:pos x="T0" y="T1"/>
                </a:cxn>
                <a:cxn ang="T9">
                  <a:pos x="T2" y="T3"/>
                </a:cxn>
                <a:cxn ang="T10">
                  <a:pos x="T4" y="T5"/>
                </a:cxn>
                <a:cxn ang="T11">
                  <a:pos x="T6" y="T7"/>
                </a:cxn>
              </a:cxnLst>
              <a:rect l="T12" t="T13" r="T14" b="T15"/>
              <a:pathLst>
                <a:path w="491" h="491">
                  <a:moveTo>
                    <a:pt x="0" y="0"/>
                  </a:moveTo>
                  <a:lnTo>
                    <a:pt x="0" y="491"/>
                  </a:lnTo>
                  <a:lnTo>
                    <a:pt x="491" y="491"/>
                  </a:lnTo>
                  <a:lnTo>
                    <a:pt x="0" y="0"/>
                  </a:lnTo>
                  <a:close/>
                </a:path>
              </a:pathLst>
            </a:custGeom>
            <a:noFill/>
            <a:ln w="28575" cap="rnd">
              <a:solidFill>
                <a:srgbClr val="000000"/>
              </a:solidFill>
              <a:miter lim="800000"/>
              <a:headEnd/>
              <a:tailEnd/>
            </a:ln>
          </p:spPr>
          <p:txBody>
            <a:bodyPr>
              <a:prstTxWarp prst="textNoShape">
                <a:avLst/>
              </a:prstTxWarp>
            </a:bodyPr>
            <a:lstStyle/>
            <a:p>
              <a:endParaRPr lang="ja-JP" altLang="en-US"/>
            </a:p>
          </p:txBody>
        </p:sp>
        <p:sp>
          <p:nvSpPr>
            <p:cNvPr id="38006" name="Freeform 46"/>
            <p:cNvSpPr>
              <a:spLocks noChangeAspect="1"/>
            </p:cNvSpPr>
            <p:nvPr/>
          </p:nvSpPr>
          <p:spPr bwMode="auto">
            <a:xfrm>
              <a:off x="2800" y="1322"/>
              <a:ext cx="221" cy="221"/>
            </a:xfrm>
            <a:custGeom>
              <a:avLst/>
              <a:gdLst>
                <a:gd name="T0" fmla="*/ 0 w 491"/>
                <a:gd name="T1" fmla="*/ 0 h 492"/>
                <a:gd name="T2" fmla="*/ 0 w 491"/>
                <a:gd name="T3" fmla="*/ 2 h 492"/>
                <a:gd name="T4" fmla="*/ 2 w 491"/>
                <a:gd name="T5" fmla="*/ 2 h 492"/>
                <a:gd name="T6" fmla="*/ 0 w 491"/>
                <a:gd name="T7" fmla="*/ 0 h 492"/>
                <a:gd name="T8" fmla="*/ 0 60000 65536"/>
                <a:gd name="T9" fmla="*/ 0 60000 65536"/>
                <a:gd name="T10" fmla="*/ 0 60000 65536"/>
                <a:gd name="T11" fmla="*/ 0 60000 65536"/>
                <a:gd name="T12" fmla="*/ 0 w 491"/>
                <a:gd name="T13" fmla="*/ 0 h 492"/>
                <a:gd name="T14" fmla="*/ 491 w 491"/>
                <a:gd name="T15" fmla="*/ 492 h 492"/>
              </a:gdLst>
              <a:ahLst/>
              <a:cxnLst>
                <a:cxn ang="T8">
                  <a:pos x="T0" y="T1"/>
                </a:cxn>
                <a:cxn ang="T9">
                  <a:pos x="T2" y="T3"/>
                </a:cxn>
                <a:cxn ang="T10">
                  <a:pos x="T4" y="T5"/>
                </a:cxn>
                <a:cxn ang="T11">
                  <a:pos x="T6" y="T7"/>
                </a:cxn>
              </a:cxnLst>
              <a:rect l="T12" t="T13" r="T14" b="T15"/>
              <a:pathLst>
                <a:path w="491" h="492">
                  <a:moveTo>
                    <a:pt x="0" y="0"/>
                  </a:moveTo>
                  <a:lnTo>
                    <a:pt x="0" y="492"/>
                  </a:lnTo>
                  <a:lnTo>
                    <a:pt x="491" y="492"/>
                  </a:lnTo>
                  <a:lnTo>
                    <a:pt x="0" y="0"/>
                  </a:lnTo>
                  <a:close/>
                </a:path>
              </a:pathLst>
            </a:custGeom>
            <a:noFill/>
            <a:ln w="28575" cap="rnd">
              <a:solidFill>
                <a:srgbClr val="000000"/>
              </a:solidFill>
              <a:miter lim="800000"/>
              <a:headEnd/>
              <a:tailEnd/>
            </a:ln>
          </p:spPr>
          <p:txBody>
            <a:bodyPr>
              <a:prstTxWarp prst="textNoShape">
                <a:avLst/>
              </a:prstTxWarp>
            </a:bodyPr>
            <a:lstStyle/>
            <a:p>
              <a:endParaRPr lang="ja-JP" altLang="en-US"/>
            </a:p>
          </p:txBody>
        </p:sp>
        <p:sp>
          <p:nvSpPr>
            <p:cNvPr id="38007" name="Freeform 47"/>
            <p:cNvSpPr>
              <a:spLocks noChangeAspect="1"/>
            </p:cNvSpPr>
            <p:nvPr/>
          </p:nvSpPr>
          <p:spPr bwMode="auto">
            <a:xfrm>
              <a:off x="2800" y="1101"/>
              <a:ext cx="221" cy="221"/>
            </a:xfrm>
            <a:custGeom>
              <a:avLst/>
              <a:gdLst>
                <a:gd name="T0" fmla="*/ 0 w 491"/>
                <a:gd name="T1" fmla="*/ 0 h 491"/>
                <a:gd name="T2" fmla="*/ 0 w 491"/>
                <a:gd name="T3" fmla="*/ 2 h 491"/>
                <a:gd name="T4" fmla="*/ 2 w 491"/>
                <a:gd name="T5" fmla="*/ 2 h 491"/>
                <a:gd name="T6" fmla="*/ 0 w 491"/>
                <a:gd name="T7" fmla="*/ 0 h 491"/>
                <a:gd name="T8" fmla="*/ 0 60000 65536"/>
                <a:gd name="T9" fmla="*/ 0 60000 65536"/>
                <a:gd name="T10" fmla="*/ 0 60000 65536"/>
                <a:gd name="T11" fmla="*/ 0 60000 65536"/>
                <a:gd name="T12" fmla="*/ 0 w 491"/>
                <a:gd name="T13" fmla="*/ 0 h 491"/>
                <a:gd name="T14" fmla="*/ 491 w 491"/>
                <a:gd name="T15" fmla="*/ 491 h 491"/>
              </a:gdLst>
              <a:ahLst/>
              <a:cxnLst>
                <a:cxn ang="T8">
                  <a:pos x="T0" y="T1"/>
                </a:cxn>
                <a:cxn ang="T9">
                  <a:pos x="T2" y="T3"/>
                </a:cxn>
                <a:cxn ang="T10">
                  <a:pos x="T4" y="T5"/>
                </a:cxn>
                <a:cxn ang="T11">
                  <a:pos x="T6" y="T7"/>
                </a:cxn>
              </a:cxnLst>
              <a:rect l="T12" t="T13" r="T14" b="T15"/>
              <a:pathLst>
                <a:path w="491" h="491">
                  <a:moveTo>
                    <a:pt x="0" y="0"/>
                  </a:moveTo>
                  <a:lnTo>
                    <a:pt x="0" y="491"/>
                  </a:lnTo>
                  <a:lnTo>
                    <a:pt x="491" y="491"/>
                  </a:lnTo>
                  <a:lnTo>
                    <a:pt x="0" y="0"/>
                  </a:lnTo>
                  <a:close/>
                </a:path>
              </a:pathLst>
            </a:custGeom>
            <a:noFill/>
            <a:ln w="28575" cap="rnd">
              <a:solidFill>
                <a:srgbClr val="000000"/>
              </a:solidFill>
              <a:miter lim="800000"/>
              <a:headEnd/>
              <a:tailEnd/>
            </a:ln>
          </p:spPr>
          <p:txBody>
            <a:bodyPr>
              <a:prstTxWarp prst="textNoShape">
                <a:avLst/>
              </a:prstTxWarp>
            </a:bodyPr>
            <a:lstStyle/>
            <a:p>
              <a:endParaRPr lang="ja-JP" altLang="en-US"/>
            </a:p>
          </p:txBody>
        </p:sp>
        <p:sp>
          <p:nvSpPr>
            <p:cNvPr id="38008" name="Freeform 48"/>
            <p:cNvSpPr>
              <a:spLocks noChangeAspect="1"/>
            </p:cNvSpPr>
            <p:nvPr/>
          </p:nvSpPr>
          <p:spPr bwMode="auto">
            <a:xfrm>
              <a:off x="2800" y="881"/>
              <a:ext cx="221" cy="221"/>
            </a:xfrm>
            <a:custGeom>
              <a:avLst/>
              <a:gdLst>
                <a:gd name="T0" fmla="*/ 0 w 491"/>
                <a:gd name="T1" fmla="*/ 0 h 491"/>
                <a:gd name="T2" fmla="*/ 0 w 491"/>
                <a:gd name="T3" fmla="*/ 2 h 491"/>
                <a:gd name="T4" fmla="*/ 2 w 491"/>
                <a:gd name="T5" fmla="*/ 2 h 491"/>
                <a:gd name="T6" fmla="*/ 0 w 491"/>
                <a:gd name="T7" fmla="*/ 0 h 491"/>
                <a:gd name="T8" fmla="*/ 0 60000 65536"/>
                <a:gd name="T9" fmla="*/ 0 60000 65536"/>
                <a:gd name="T10" fmla="*/ 0 60000 65536"/>
                <a:gd name="T11" fmla="*/ 0 60000 65536"/>
                <a:gd name="T12" fmla="*/ 0 w 491"/>
                <a:gd name="T13" fmla="*/ 0 h 491"/>
                <a:gd name="T14" fmla="*/ 491 w 491"/>
                <a:gd name="T15" fmla="*/ 491 h 491"/>
              </a:gdLst>
              <a:ahLst/>
              <a:cxnLst>
                <a:cxn ang="T8">
                  <a:pos x="T0" y="T1"/>
                </a:cxn>
                <a:cxn ang="T9">
                  <a:pos x="T2" y="T3"/>
                </a:cxn>
                <a:cxn ang="T10">
                  <a:pos x="T4" y="T5"/>
                </a:cxn>
                <a:cxn ang="T11">
                  <a:pos x="T6" y="T7"/>
                </a:cxn>
              </a:cxnLst>
              <a:rect l="T12" t="T13" r="T14" b="T15"/>
              <a:pathLst>
                <a:path w="491" h="491">
                  <a:moveTo>
                    <a:pt x="0" y="0"/>
                  </a:moveTo>
                  <a:lnTo>
                    <a:pt x="0" y="491"/>
                  </a:lnTo>
                  <a:lnTo>
                    <a:pt x="491" y="491"/>
                  </a:lnTo>
                  <a:lnTo>
                    <a:pt x="0" y="0"/>
                  </a:lnTo>
                  <a:close/>
                </a:path>
              </a:pathLst>
            </a:custGeom>
            <a:noFill/>
            <a:ln w="28575" cap="rnd">
              <a:solidFill>
                <a:srgbClr val="000000"/>
              </a:solidFill>
              <a:miter lim="800000"/>
              <a:headEnd/>
              <a:tailEnd/>
            </a:ln>
          </p:spPr>
          <p:txBody>
            <a:bodyPr>
              <a:prstTxWarp prst="textNoShape">
                <a:avLst/>
              </a:prstTxWarp>
            </a:bodyPr>
            <a:lstStyle/>
            <a:p>
              <a:endParaRPr lang="ja-JP" altLang="en-US"/>
            </a:p>
          </p:txBody>
        </p:sp>
        <p:sp>
          <p:nvSpPr>
            <p:cNvPr id="38009" name="Freeform 49"/>
            <p:cNvSpPr>
              <a:spLocks noChangeAspect="1"/>
            </p:cNvSpPr>
            <p:nvPr/>
          </p:nvSpPr>
          <p:spPr bwMode="auto">
            <a:xfrm>
              <a:off x="2800" y="659"/>
              <a:ext cx="221" cy="222"/>
            </a:xfrm>
            <a:custGeom>
              <a:avLst/>
              <a:gdLst>
                <a:gd name="T0" fmla="*/ 0 w 491"/>
                <a:gd name="T1" fmla="*/ 0 h 492"/>
                <a:gd name="T2" fmla="*/ 0 w 491"/>
                <a:gd name="T3" fmla="*/ 2 h 492"/>
                <a:gd name="T4" fmla="*/ 2 w 491"/>
                <a:gd name="T5" fmla="*/ 2 h 492"/>
                <a:gd name="T6" fmla="*/ 0 w 491"/>
                <a:gd name="T7" fmla="*/ 0 h 492"/>
                <a:gd name="T8" fmla="*/ 0 60000 65536"/>
                <a:gd name="T9" fmla="*/ 0 60000 65536"/>
                <a:gd name="T10" fmla="*/ 0 60000 65536"/>
                <a:gd name="T11" fmla="*/ 0 60000 65536"/>
                <a:gd name="T12" fmla="*/ 0 w 491"/>
                <a:gd name="T13" fmla="*/ 0 h 492"/>
                <a:gd name="T14" fmla="*/ 491 w 491"/>
                <a:gd name="T15" fmla="*/ 492 h 492"/>
              </a:gdLst>
              <a:ahLst/>
              <a:cxnLst>
                <a:cxn ang="T8">
                  <a:pos x="T0" y="T1"/>
                </a:cxn>
                <a:cxn ang="T9">
                  <a:pos x="T2" y="T3"/>
                </a:cxn>
                <a:cxn ang="T10">
                  <a:pos x="T4" y="T5"/>
                </a:cxn>
                <a:cxn ang="T11">
                  <a:pos x="T6" y="T7"/>
                </a:cxn>
              </a:cxnLst>
              <a:rect l="T12" t="T13" r="T14" b="T15"/>
              <a:pathLst>
                <a:path w="491" h="492">
                  <a:moveTo>
                    <a:pt x="0" y="0"/>
                  </a:moveTo>
                  <a:lnTo>
                    <a:pt x="0" y="492"/>
                  </a:lnTo>
                  <a:lnTo>
                    <a:pt x="491" y="492"/>
                  </a:lnTo>
                  <a:lnTo>
                    <a:pt x="0" y="0"/>
                  </a:lnTo>
                  <a:close/>
                </a:path>
              </a:pathLst>
            </a:custGeom>
            <a:noFill/>
            <a:ln w="28575" cap="rnd">
              <a:solidFill>
                <a:srgbClr val="000000"/>
              </a:solidFill>
              <a:miter lim="800000"/>
              <a:headEnd/>
              <a:tailEnd/>
            </a:ln>
          </p:spPr>
          <p:txBody>
            <a:bodyPr>
              <a:prstTxWarp prst="textNoShape">
                <a:avLst/>
              </a:prstTxWarp>
            </a:bodyPr>
            <a:lstStyle/>
            <a:p>
              <a:endParaRPr lang="ja-JP" altLang="en-US"/>
            </a:p>
          </p:txBody>
        </p:sp>
        <p:sp>
          <p:nvSpPr>
            <p:cNvPr id="38010" name="Rectangle 50"/>
            <p:cNvSpPr>
              <a:spLocks noChangeAspect="1" noChangeArrowheads="1"/>
            </p:cNvSpPr>
            <p:nvPr/>
          </p:nvSpPr>
          <p:spPr bwMode="auto">
            <a:xfrm>
              <a:off x="2545" y="824"/>
              <a:ext cx="186" cy="100"/>
            </a:xfrm>
            <a:prstGeom prst="rect">
              <a:avLst/>
            </a:prstGeom>
            <a:noFill/>
            <a:ln w="28575">
              <a:noFill/>
              <a:miter lim="800000"/>
              <a:headEnd/>
              <a:tailEnd/>
            </a:ln>
          </p:spPr>
          <p:txBody>
            <a:bodyPr wrap="none" lIns="0" tIns="0" rIns="0" bIns="0">
              <a:prstTxWarp prst="textNoShape">
                <a:avLst/>
              </a:prstTxWarp>
              <a:spAutoFit/>
            </a:bodyPr>
            <a:lstStyle/>
            <a:p>
              <a:pPr defTabSz="434975"/>
              <a:r>
                <a:rPr lang="en-US" altLang="ja-JP" sz="1200">
                  <a:solidFill>
                    <a:srgbClr val="000000"/>
                  </a:solidFill>
                </a:rPr>
                <a:t>40m</a:t>
              </a:r>
              <a:endParaRPr lang="en-US" altLang="ja-JP" sz="1200">
                <a:solidFill>
                  <a:schemeClr val="bg1"/>
                </a:solidFill>
              </a:endParaRPr>
            </a:p>
          </p:txBody>
        </p:sp>
        <p:sp>
          <p:nvSpPr>
            <p:cNvPr id="38011" name="Rectangle 51"/>
            <p:cNvSpPr>
              <a:spLocks noChangeAspect="1" noChangeArrowheads="1"/>
            </p:cNvSpPr>
            <p:nvPr/>
          </p:nvSpPr>
          <p:spPr bwMode="auto">
            <a:xfrm>
              <a:off x="2547" y="2114"/>
              <a:ext cx="186" cy="100"/>
            </a:xfrm>
            <a:prstGeom prst="rect">
              <a:avLst/>
            </a:prstGeom>
            <a:noFill/>
            <a:ln w="28575">
              <a:noFill/>
              <a:miter lim="800000"/>
              <a:headEnd/>
              <a:tailEnd/>
            </a:ln>
          </p:spPr>
          <p:txBody>
            <a:bodyPr wrap="none" lIns="0" tIns="0" rIns="0" bIns="0">
              <a:prstTxWarp prst="textNoShape">
                <a:avLst/>
              </a:prstTxWarp>
              <a:spAutoFit/>
            </a:bodyPr>
            <a:lstStyle/>
            <a:p>
              <a:pPr defTabSz="434975"/>
              <a:r>
                <a:rPr lang="en-US" altLang="ja-JP" sz="1200">
                  <a:solidFill>
                    <a:srgbClr val="000000"/>
                  </a:solidFill>
                </a:rPr>
                <a:t>20m</a:t>
              </a:r>
              <a:endParaRPr lang="en-US" altLang="ja-JP" sz="1200">
                <a:solidFill>
                  <a:schemeClr val="bg1"/>
                </a:solidFill>
              </a:endParaRPr>
            </a:p>
          </p:txBody>
        </p:sp>
        <p:sp>
          <p:nvSpPr>
            <p:cNvPr id="38012" name="Rectangle 52"/>
            <p:cNvSpPr>
              <a:spLocks noChangeAspect="1" noChangeArrowheads="1"/>
            </p:cNvSpPr>
            <p:nvPr/>
          </p:nvSpPr>
          <p:spPr bwMode="auto">
            <a:xfrm>
              <a:off x="2545" y="2812"/>
              <a:ext cx="186" cy="100"/>
            </a:xfrm>
            <a:prstGeom prst="rect">
              <a:avLst/>
            </a:prstGeom>
            <a:noFill/>
            <a:ln w="28575">
              <a:noFill/>
              <a:miter lim="800000"/>
              <a:headEnd/>
              <a:tailEnd/>
            </a:ln>
          </p:spPr>
          <p:txBody>
            <a:bodyPr wrap="none" lIns="0" tIns="0" rIns="0" bIns="0">
              <a:prstTxWarp prst="textNoShape">
                <a:avLst/>
              </a:prstTxWarp>
              <a:spAutoFit/>
            </a:bodyPr>
            <a:lstStyle/>
            <a:p>
              <a:pPr defTabSz="434975"/>
              <a:r>
                <a:rPr lang="en-US" altLang="ja-JP" sz="1200">
                  <a:solidFill>
                    <a:srgbClr val="000000"/>
                  </a:solidFill>
                </a:rPr>
                <a:t>10m</a:t>
              </a:r>
              <a:endParaRPr lang="en-US" altLang="ja-JP" sz="1200">
                <a:solidFill>
                  <a:schemeClr val="bg1"/>
                </a:solidFill>
              </a:endParaRPr>
            </a:p>
          </p:txBody>
        </p:sp>
        <p:sp>
          <p:nvSpPr>
            <p:cNvPr id="38013" name="Rectangle 53"/>
            <p:cNvSpPr>
              <a:spLocks noChangeAspect="1" noChangeArrowheads="1"/>
            </p:cNvSpPr>
            <p:nvPr/>
          </p:nvSpPr>
          <p:spPr bwMode="auto">
            <a:xfrm>
              <a:off x="2547" y="1447"/>
              <a:ext cx="186" cy="100"/>
            </a:xfrm>
            <a:prstGeom prst="rect">
              <a:avLst/>
            </a:prstGeom>
            <a:noFill/>
            <a:ln w="28575">
              <a:noFill/>
              <a:miter lim="800000"/>
              <a:headEnd/>
              <a:tailEnd/>
            </a:ln>
          </p:spPr>
          <p:txBody>
            <a:bodyPr wrap="none" lIns="0" tIns="0" rIns="0" bIns="0">
              <a:prstTxWarp prst="textNoShape">
                <a:avLst/>
              </a:prstTxWarp>
              <a:spAutoFit/>
            </a:bodyPr>
            <a:lstStyle/>
            <a:p>
              <a:pPr defTabSz="434975"/>
              <a:r>
                <a:rPr lang="en-US" altLang="ja-JP" sz="1200">
                  <a:solidFill>
                    <a:srgbClr val="000000"/>
                  </a:solidFill>
                </a:rPr>
                <a:t>30m</a:t>
              </a:r>
              <a:endParaRPr lang="en-US" altLang="ja-JP" sz="1200">
                <a:solidFill>
                  <a:schemeClr val="bg1"/>
                </a:solidFill>
              </a:endParaRPr>
            </a:p>
          </p:txBody>
        </p:sp>
        <p:grpSp>
          <p:nvGrpSpPr>
            <p:cNvPr id="38014" name="Group 926"/>
            <p:cNvGrpSpPr>
              <a:grpSpLocks/>
            </p:cNvGrpSpPr>
            <p:nvPr/>
          </p:nvGrpSpPr>
          <p:grpSpPr bwMode="auto">
            <a:xfrm>
              <a:off x="3021" y="2308"/>
              <a:ext cx="203" cy="50"/>
              <a:chOff x="3883" y="2262"/>
              <a:chExt cx="203" cy="50"/>
            </a:xfrm>
          </p:grpSpPr>
          <p:sp>
            <p:nvSpPr>
              <p:cNvPr id="38298" name="Line 58"/>
              <p:cNvSpPr>
                <a:spLocks noChangeAspect="1" noChangeShapeType="1"/>
              </p:cNvSpPr>
              <p:nvPr/>
            </p:nvSpPr>
            <p:spPr bwMode="auto">
              <a:xfrm>
                <a:off x="3883" y="2262"/>
                <a:ext cx="177" cy="0"/>
              </a:xfrm>
              <a:prstGeom prst="line">
                <a:avLst/>
              </a:prstGeom>
              <a:noFill/>
              <a:ln w="19050">
                <a:solidFill>
                  <a:srgbClr val="000000"/>
                </a:solidFill>
                <a:round/>
                <a:headEnd/>
                <a:tailEnd/>
              </a:ln>
            </p:spPr>
            <p:txBody>
              <a:bodyPr>
                <a:prstTxWarp prst="textNoShape">
                  <a:avLst/>
                </a:prstTxWarp>
              </a:bodyPr>
              <a:lstStyle/>
              <a:p>
                <a:endParaRPr lang="ja-JP" altLang="en-US"/>
              </a:p>
            </p:txBody>
          </p:sp>
          <p:sp>
            <p:nvSpPr>
              <p:cNvPr id="38299" name="Freeform 59"/>
              <p:cNvSpPr>
                <a:spLocks noChangeAspect="1"/>
              </p:cNvSpPr>
              <p:nvPr/>
            </p:nvSpPr>
            <p:spPr bwMode="auto">
              <a:xfrm>
                <a:off x="4042" y="2268"/>
                <a:ext cx="44" cy="44"/>
              </a:xfrm>
              <a:custGeom>
                <a:avLst/>
                <a:gdLst>
                  <a:gd name="T0" fmla="*/ 0 w 98"/>
                  <a:gd name="T1" fmla="*/ 0 h 97"/>
                  <a:gd name="T2" fmla="*/ 0 w 98"/>
                  <a:gd name="T3" fmla="*/ 0 h 97"/>
                  <a:gd name="T4" fmla="*/ 0 w 98"/>
                  <a:gd name="T5" fmla="*/ 0 h 97"/>
                  <a:gd name="T6" fmla="*/ 0 w 98"/>
                  <a:gd name="T7" fmla="*/ 0 h 97"/>
                  <a:gd name="T8" fmla="*/ 0 60000 65536"/>
                  <a:gd name="T9" fmla="*/ 0 60000 65536"/>
                  <a:gd name="T10" fmla="*/ 0 60000 65536"/>
                  <a:gd name="T11" fmla="*/ 0 60000 65536"/>
                  <a:gd name="T12" fmla="*/ 0 w 98"/>
                  <a:gd name="T13" fmla="*/ 0 h 97"/>
                  <a:gd name="T14" fmla="*/ 98 w 98"/>
                  <a:gd name="T15" fmla="*/ 97 h 97"/>
                </a:gdLst>
                <a:ahLst/>
                <a:cxnLst>
                  <a:cxn ang="T8">
                    <a:pos x="T0" y="T1"/>
                  </a:cxn>
                  <a:cxn ang="T9">
                    <a:pos x="T2" y="T3"/>
                  </a:cxn>
                  <a:cxn ang="T10">
                    <a:pos x="T4" y="T5"/>
                  </a:cxn>
                  <a:cxn ang="T11">
                    <a:pos x="T6" y="T7"/>
                  </a:cxn>
                </a:cxnLst>
                <a:rect l="T12" t="T13" r="T14" b="T15"/>
                <a:pathLst>
                  <a:path w="98" h="97">
                    <a:moveTo>
                      <a:pt x="49" y="0"/>
                    </a:moveTo>
                    <a:lnTo>
                      <a:pt x="0" y="97"/>
                    </a:lnTo>
                    <a:lnTo>
                      <a:pt x="98" y="97"/>
                    </a:lnTo>
                    <a:lnTo>
                      <a:pt x="49" y="0"/>
                    </a:lnTo>
                    <a:close/>
                  </a:path>
                </a:pathLst>
              </a:custGeom>
              <a:noFill/>
              <a:ln w="19050" cap="rnd">
                <a:solidFill>
                  <a:srgbClr val="000000"/>
                </a:solidFill>
                <a:miter lim="800000"/>
                <a:headEnd/>
                <a:tailEnd/>
              </a:ln>
            </p:spPr>
            <p:txBody>
              <a:bodyPr>
                <a:prstTxWarp prst="textNoShape">
                  <a:avLst/>
                </a:prstTxWarp>
              </a:bodyPr>
              <a:lstStyle/>
              <a:p>
                <a:endParaRPr lang="ja-JP" altLang="en-US"/>
              </a:p>
            </p:txBody>
          </p:sp>
          <p:sp>
            <p:nvSpPr>
              <p:cNvPr id="38300" name="Line 60"/>
              <p:cNvSpPr>
                <a:spLocks noChangeAspect="1" noChangeShapeType="1"/>
              </p:cNvSpPr>
              <p:nvPr/>
            </p:nvSpPr>
            <p:spPr bwMode="auto">
              <a:xfrm>
                <a:off x="3883" y="2262"/>
                <a:ext cx="177" cy="0"/>
              </a:xfrm>
              <a:prstGeom prst="line">
                <a:avLst/>
              </a:prstGeom>
              <a:noFill/>
              <a:ln w="19050">
                <a:solidFill>
                  <a:srgbClr val="000000"/>
                </a:solidFill>
                <a:round/>
                <a:headEnd/>
                <a:tailEnd/>
              </a:ln>
            </p:spPr>
            <p:txBody>
              <a:bodyPr>
                <a:prstTxWarp prst="textNoShape">
                  <a:avLst/>
                </a:prstTxWarp>
              </a:bodyPr>
              <a:lstStyle/>
              <a:p>
                <a:endParaRPr lang="ja-JP" altLang="en-US"/>
              </a:p>
            </p:txBody>
          </p:sp>
          <p:sp>
            <p:nvSpPr>
              <p:cNvPr id="38301" name="Freeform 61"/>
              <p:cNvSpPr>
                <a:spLocks noChangeAspect="1"/>
              </p:cNvSpPr>
              <p:nvPr/>
            </p:nvSpPr>
            <p:spPr bwMode="auto">
              <a:xfrm>
                <a:off x="4042" y="2268"/>
                <a:ext cx="44" cy="44"/>
              </a:xfrm>
              <a:custGeom>
                <a:avLst/>
                <a:gdLst>
                  <a:gd name="T0" fmla="*/ 0 w 98"/>
                  <a:gd name="T1" fmla="*/ 0 h 97"/>
                  <a:gd name="T2" fmla="*/ 0 w 98"/>
                  <a:gd name="T3" fmla="*/ 0 h 97"/>
                  <a:gd name="T4" fmla="*/ 0 w 98"/>
                  <a:gd name="T5" fmla="*/ 0 h 97"/>
                  <a:gd name="T6" fmla="*/ 0 w 98"/>
                  <a:gd name="T7" fmla="*/ 0 h 97"/>
                  <a:gd name="T8" fmla="*/ 0 60000 65536"/>
                  <a:gd name="T9" fmla="*/ 0 60000 65536"/>
                  <a:gd name="T10" fmla="*/ 0 60000 65536"/>
                  <a:gd name="T11" fmla="*/ 0 60000 65536"/>
                  <a:gd name="T12" fmla="*/ 0 w 98"/>
                  <a:gd name="T13" fmla="*/ 0 h 97"/>
                  <a:gd name="T14" fmla="*/ 98 w 98"/>
                  <a:gd name="T15" fmla="*/ 97 h 97"/>
                </a:gdLst>
                <a:ahLst/>
                <a:cxnLst>
                  <a:cxn ang="T8">
                    <a:pos x="T0" y="T1"/>
                  </a:cxn>
                  <a:cxn ang="T9">
                    <a:pos x="T2" y="T3"/>
                  </a:cxn>
                  <a:cxn ang="T10">
                    <a:pos x="T4" y="T5"/>
                  </a:cxn>
                  <a:cxn ang="T11">
                    <a:pos x="T6" y="T7"/>
                  </a:cxn>
                </a:cxnLst>
                <a:rect l="T12" t="T13" r="T14" b="T15"/>
                <a:pathLst>
                  <a:path w="98" h="97">
                    <a:moveTo>
                      <a:pt x="49" y="0"/>
                    </a:moveTo>
                    <a:lnTo>
                      <a:pt x="0" y="97"/>
                    </a:lnTo>
                    <a:lnTo>
                      <a:pt x="98" y="97"/>
                    </a:lnTo>
                    <a:lnTo>
                      <a:pt x="49" y="0"/>
                    </a:lnTo>
                    <a:close/>
                  </a:path>
                </a:pathLst>
              </a:custGeom>
              <a:noFill/>
              <a:ln w="19050" cap="rnd">
                <a:solidFill>
                  <a:srgbClr val="000000"/>
                </a:solidFill>
                <a:miter lim="800000"/>
                <a:headEnd/>
                <a:tailEnd/>
              </a:ln>
            </p:spPr>
            <p:txBody>
              <a:bodyPr>
                <a:prstTxWarp prst="textNoShape">
                  <a:avLst/>
                </a:prstTxWarp>
              </a:bodyPr>
              <a:lstStyle/>
              <a:p>
                <a:endParaRPr lang="ja-JP" altLang="en-US"/>
              </a:p>
            </p:txBody>
          </p:sp>
        </p:grpSp>
        <p:grpSp>
          <p:nvGrpSpPr>
            <p:cNvPr id="38015" name="Group 925"/>
            <p:cNvGrpSpPr>
              <a:grpSpLocks/>
            </p:cNvGrpSpPr>
            <p:nvPr/>
          </p:nvGrpSpPr>
          <p:grpSpPr bwMode="auto">
            <a:xfrm>
              <a:off x="3021" y="2938"/>
              <a:ext cx="203" cy="51"/>
              <a:chOff x="3883" y="2892"/>
              <a:chExt cx="203" cy="51"/>
            </a:xfrm>
          </p:grpSpPr>
          <p:sp>
            <p:nvSpPr>
              <p:cNvPr id="38294" name="Line 62"/>
              <p:cNvSpPr>
                <a:spLocks noChangeAspect="1" noChangeShapeType="1"/>
              </p:cNvSpPr>
              <p:nvPr/>
            </p:nvSpPr>
            <p:spPr bwMode="auto">
              <a:xfrm>
                <a:off x="3883" y="2892"/>
                <a:ext cx="177" cy="0"/>
              </a:xfrm>
              <a:prstGeom prst="line">
                <a:avLst/>
              </a:prstGeom>
              <a:noFill/>
              <a:ln w="19050">
                <a:solidFill>
                  <a:srgbClr val="000000"/>
                </a:solidFill>
                <a:round/>
                <a:headEnd/>
                <a:tailEnd/>
              </a:ln>
            </p:spPr>
            <p:txBody>
              <a:bodyPr>
                <a:prstTxWarp prst="textNoShape">
                  <a:avLst/>
                </a:prstTxWarp>
              </a:bodyPr>
              <a:lstStyle/>
              <a:p>
                <a:endParaRPr lang="ja-JP" altLang="en-US"/>
              </a:p>
            </p:txBody>
          </p:sp>
          <p:sp>
            <p:nvSpPr>
              <p:cNvPr id="38295" name="Freeform 63"/>
              <p:cNvSpPr>
                <a:spLocks noChangeAspect="1"/>
              </p:cNvSpPr>
              <p:nvPr/>
            </p:nvSpPr>
            <p:spPr bwMode="auto">
              <a:xfrm>
                <a:off x="4042" y="2899"/>
                <a:ext cx="44" cy="44"/>
              </a:xfrm>
              <a:custGeom>
                <a:avLst/>
                <a:gdLst>
                  <a:gd name="T0" fmla="*/ 0 w 98"/>
                  <a:gd name="T1" fmla="*/ 0 h 97"/>
                  <a:gd name="T2" fmla="*/ 0 w 98"/>
                  <a:gd name="T3" fmla="*/ 0 h 97"/>
                  <a:gd name="T4" fmla="*/ 0 w 98"/>
                  <a:gd name="T5" fmla="*/ 0 h 97"/>
                  <a:gd name="T6" fmla="*/ 0 w 98"/>
                  <a:gd name="T7" fmla="*/ 0 h 97"/>
                  <a:gd name="T8" fmla="*/ 0 60000 65536"/>
                  <a:gd name="T9" fmla="*/ 0 60000 65536"/>
                  <a:gd name="T10" fmla="*/ 0 60000 65536"/>
                  <a:gd name="T11" fmla="*/ 0 60000 65536"/>
                  <a:gd name="T12" fmla="*/ 0 w 98"/>
                  <a:gd name="T13" fmla="*/ 0 h 97"/>
                  <a:gd name="T14" fmla="*/ 98 w 98"/>
                  <a:gd name="T15" fmla="*/ 97 h 97"/>
                </a:gdLst>
                <a:ahLst/>
                <a:cxnLst>
                  <a:cxn ang="T8">
                    <a:pos x="T0" y="T1"/>
                  </a:cxn>
                  <a:cxn ang="T9">
                    <a:pos x="T2" y="T3"/>
                  </a:cxn>
                  <a:cxn ang="T10">
                    <a:pos x="T4" y="T5"/>
                  </a:cxn>
                  <a:cxn ang="T11">
                    <a:pos x="T6" y="T7"/>
                  </a:cxn>
                </a:cxnLst>
                <a:rect l="T12" t="T13" r="T14" b="T15"/>
                <a:pathLst>
                  <a:path w="98" h="97">
                    <a:moveTo>
                      <a:pt x="49" y="0"/>
                    </a:moveTo>
                    <a:lnTo>
                      <a:pt x="0" y="97"/>
                    </a:lnTo>
                    <a:lnTo>
                      <a:pt x="98" y="97"/>
                    </a:lnTo>
                    <a:lnTo>
                      <a:pt x="49" y="0"/>
                    </a:lnTo>
                    <a:close/>
                  </a:path>
                </a:pathLst>
              </a:custGeom>
              <a:noFill/>
              <a:ln w="19050" cap="rnd">
                <a:solidFill>
                  <a:srgbClr val="000000"/>
                </a:solidFill>
                <a:miter lim="800000"/>
                <a:headEnd/>
                <a:tailEnd/>
              </a:ln>
            </p:spPr>
            <p:txBody>
              <a:bodyPr>
                <a:prstTxWarp prst="textNoShape">
                  <a:avLst/>
                </a:prstTxWarp>
              </a:bodyPr>
              <a:lstStyle/>
              <a:p>
                <a:endParaRPr lang="ja-JP" altLang="en-US"/>
              </a:p>
            </p:txBody>
          </p:sp>
          <p:sp>
            <p:nvSpPr>
              <p:cNvPr id="38296" name="Line 64"/>
              <p:cNvSpPr>
                <a:spLocks noChangeAspect="1" noChangeShapeType="1"/>
              </p:cNvSpPr>
              <p:nvPr/>
            </p:nvSpPr>
            <p:spPr bwMode="auto">
              <a:xfrm>
                <a:off x="3883" y="2892"/>
                <a:ext cx="177" cy="0"/>
              </a:xfrm>
              <a:prstGeom prst="line">
                <a:avLst/>
              </a:prstGeom>
              <a:noFill/>
              <a:ln w="19050">
                <a:solidFill>
                  <a:srgbClr val="000000"/>
                </a:solidFill>
                <a:round/>
                <a:headEnd/>
                <a:tailEnd/>
              </a:ln>
            </p:spPr>
            <p:txBody>
              <a:bodyPr>
                <a:prstTxWarp prst="textNoShape">
                  <a:avLst/>
                </a:prstTxWarp>
              </a:bodyPr>
              <a:lstStyle/>
              <a:p>
                <a:endParaRPr lang="ja-JP" altLang="en-US"/>
              </a:p>
            </p:txBody>
          </p:sp>
          <p:sp>
            <p:nvSpPr>
              <p:cNvPr id="38297" name="Freeform 65"/>
              <p:cNvSpPr>
                <a:spLocks noChangeAspect="1"/>
              </p:cNvSpPr>
              <p:nvPr/>
            </p:nvSpPr>
            <p:spPr bwMode="auto">
              <a:xfrm>
                <a:off x="4042" y="2899"/>
                <a:ext cx="44" cy="44"/>
              </a:xfrm>
              <a:custGeom>
                <a:avLst/>
                <a:gdLst>
                  <a:gd name="T0" fmla="*/ 0 w 98"/>
                  <a:gd name="T1" fmla="*/ 0 h 97"/>
                  <a:gd name="T2" fmla="*/ 0 w 98"/>
                  <a:gd name="T3" fmla="*/ 0 h 97"/>
                  <a:gd name="T4" fmla="*/ 0 w 98"/>
                  <a:gd name="T5" fmla="*/ 0 h 97"/>
                  <a:gd name="T6" fmla="*/ 0 w 98"/>
                  <a:gd name="T7" fmla="*/ 0 h 97"/>
                  <a:gd name="T8" fmla="*/ 0 60000 65536"/>
                  <a:gd name="T9" fmla="*/ 0 60000 65536"/>
                  <a:gd name="T10" fmla="*/ 0 60000 65536"/>
                  <a:gd name="T11" fmla="*/ 0 60000 65536"/>
                  <a:gd name="T12" fmla="*/ 0 w 98"/>
                  <a:gd name="T13" fmla="*/ 0 h 97"/>
                  <a:gd name="T14" fmla="*/ 98 w 98"/>
                  <a:gd name="T15" fmla="*/ 97 h 97"/>
                </a:gdLst>
                <a:ahLst/>
                <a:cxnLst>
                  <a:cxn ang="T8">
                    <a:pos x="T0" y="T1"/>
                  </a:cxn>
                  <a:cxn ang="T9">
                    <a:pos x="T2" y="T3"/>
                  </a:cxn>
                  <a:cxn ang="T10">
                    <a:pos x="T4" y="T5"/>
                  </a:cxn>
                  <a:cxn ang="T11">
                    <a:pos x="T6" y="T7"/>
                  </a:cxn>
                </a:cxnLst>
                <a:rect l="T12" t="T13" r="T14" b="T15"/>
                <a:pathLst>
                  <a:path w="98" h="97">
                    <a:moveTo>
                      <a:pt x="49" y="0"/>
                    </a:moveTo>
                    <a:lnTo>
                      <a:pt x="0" y="97"/>
                    </a:lnTo>
                    <a:lnTo>
                      <a:pt x="98" y="97"/>
                    </a:lnTo>
                    <a:lnTo>
                      <a:pt x="49" y="0"/>
                    </a:lnTo>
                    <a:close/>
                  </a:path>
                </a:pathLst>
              </a:custGeom>
              <a:noFill/>
              <a:ln w="19050" cap="rnd">
                <a:solidFill>
                  <a:srgbClr val="000000"/>
                </a:solidFill>
                <a:miter lim="800000"/>
                <a:headEnd/>
                <a:tailEnd/>
              </a:ln>
            </p:spPr>
            <p:txBody>
              <a:bodyPr>
                <a:prstTxWarp prst="textNoShape">
                  <a:avLst/>
                </a:prstTxWarp>
              </a:bodyPr>
              <a:lstStyle/>
              <a:p>
                <a:endParaRPr lang="ja-JP" altLang="en-US"/>
              </a:p>
            </p:txBody>
          </p:sp>
        </p:grpSp>
        <p:grpSp>
          <p:nvGrpSpPr>
            <p:cNvPr id="38016" name="Group 930"/>
            <p:cNvGrpSpPr>
              <a:grpSpLocks/>
            </p:cNvGrpSpPr>
            <p:nvPr/>
          </p:nvGrpSpPr>
          <p:grpSpPr bwMode="auto">
            <a:xfrm>
              <a:off x="2768" y="482"/>
              <a:ext cx="165" cy="182"/>
              <a:chOff x="3630" y="436"/>
              <a:chExt cx="165" cy="182"/>
            </a:xfrm>
          </p:grpSpPr>
          <p:grpSp>
            <p:nvGrpSpPr>
              <p:cNvPr id="38274" name="Group 95"/>
              <p:cNvGrpSpPr>
                <a:grpSpLocks noChangeAspect="1"/>
              </p:cNvGrpSpPr>
              <p:nvPr/>
            </p:nvGrpSpPr>
            <p:grpSpPr bwMode="auto">
              <a:xfrm>
                <a:off x="3661" y="481"/>
                <a:ext cx="133" cy="44"/>
                <a:chOff x="4705" y="5983"/>
                <a:chExt cx="294" cy="98"/>
              </a:xfrm>
            </p:grpSpPr>
            <p:sp>
              <p:nvSpPr>
                <p:cNvPr id="38290" name="Freeform 96"/>
                <p:cNvSpPr>
                  <a:spLocks noChangeAspect="1"/>
                </p:cNvSpPr>
                <p:nvPr/>
              </p:nvSpPr>
              <p:spPr bwMode="auto">
                <a:xfrm>
                  <a:off x="4705" y="5983"/>
                  <a:ext cx="294" cy="98"/>
                </a:xfrm>
                <a:custGeom>
                  <a:avLst/>
                  <a:gdLst>
                    <a:gd name="T0" fmla="*/ 0 w 1133"/>
                    <a:gd name="T1" fmla="*/ 0 h 375"/>
                    <a:gd name="T2" fmla="*/ 0 w 1133"/>
                    <a:gd name="T3" fmla="*/ 0 h 375"/>
                    <a:gd name="T4" fmla="*/ 0 w 1133"/>
                    <a:gd name="T5" fmla="*/ 0 h 375"/>
                    <a:gd name="T6" fmla="*/ 0 w 1133"/>
                    <a:gd name="T7" fmla="*/ 0 h 375"/>
                    <a:gd name="T8" fmla="*/ 0 w 1133"/>
                    <a:gd name="T9" fmla="*/ 0 h 375"/>
                    <a:gd name="T10" fmla="*/ 0 w 1133"/>
                    <a:gd name="T11" fmla="*/ 0 h 375"/>
                    <a:gd name="T12" fmla="*/ 0 w 1133"/>
                    <a:gd name="T13" fmla="*/ 0 h 375"/>
                    <a:gd name="T14" fmla="*/ 0 60000 65536"/>
                    <a:gd name="T15" fmla="*/ 0 60000 65536"/>
                    <a:gd name="T16" fmla="*/ 0 60000 65536"/>
                    <a:gd name="T17" fmla="*/ 0 60000 65536"/>
                    <a:gd name="T18" fmla="*/ 0 60000 65536"/>
                    <a:gd name="T19" fmla="*/ 0 60000 65536"/>
                    <a:gd name="T20" fmla="*/ 0 60000 65536"/>
                    <a:gd name="T21" fmla="*/ 0 w 1133"/>
                    <a:gd name="T22" fmla="*/ 0 h 375"/>
                    <a:gd name="T23" fmla="*/ 1133 w 1133"/>
                    <a:gd name="T24" fmla="*/ 375 h 3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3" h="375">
                      <a:moveTo>
                        <a:pt x="0" y="187"/>
                      </a:moveTo>
                      <a:cubicBezTo>
                        <a:pt x="0" y="291"/>
                        <a:pt x="64" y="375"/>
                        <a:pt x="142" y="375"/>
                      </a:cubicBezTo>
                      <a:lnTo>
                        <a:pt x="992" y="375"/>
                      </a:lnTo>
                      <a:cubicBezTo>
                        <a:pt x="1070" y="375"/>
                        <a:pt x="1133" y="291"/>
                        <a:pt x="1133" y="187"/>
                      </a:cubicBezTo>
                      <a:cubicBezTo>
                        <a:pt x="1133" y="84"/>
                        <a:pt x="1070" y="0"/>
                        <a:pt x="992" y="0"/>
                      </a:cubicBezTo>
                      <a:lnTo>
                        <a:pt x="142" y="0"/>
                      </a:lnTo>
                      <a:cubicBezTo>
                        <a:pt x="64" y="0"/>
                        <a:pt x="0" y="84"/>
                        <a:pt x="0" y="187"/>
                      </a:cubicBezTo>
                      <a:close/>
                    </a:path>
                  </a:pathLst>
                </a:cu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291" name="Oval 97"/>
                <p:cNvSpPr>
                  <a:spLocks noChangeAspect="1" noChangeArrowheads="1"/>
                </p:cNvSpPr>
                <p:nvPr/>
              </p:nvSpPr>
              <p:spPr bwMode="auto">
                <a:xfrm>
                  <a:off x="4705" y="5983"/>
                  <a:ext cx="73" cy="98"/>
                </a:xfrm>
                <a:prstGeom prst="ellipse">
                  <a:avLst/>
                </a:pr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292" name="Freeform 98"/>
                <p:cNvSpPr>
                  <a:spLocks noChangeAspect="1"/>
                </p:cNvSpPr>
                <p:nvPr/>
              </p:nvSpPr>
              <p:spPr bwMode="auto">
                <a:xfrm>
                  <a:off x="4705" y="5983"/>
                  <a:ext cx="294" cy="98"/>
                </a:xfrm>
                <a:custGeom>
                  <a:avLst/>
                  <a:gdLst>
                    <a:gd name="T0" fmla="*/ 0 w 1133"/>
                    <a:gd name="T1" fmla="*/ 0 h 375"/>
                    <a:gd name="T2" fmla="*/ 0 w 1133"/>
                    <a:gd name="T3" fmla="*/ 0 h 375"/>
                    <a:gd name="T4" fmla="*/ 0 w 1133"/>
                    <a:gd name="T5" fmla="*/ 0 h 375"/>
                    <a:gd name="T6" fmla="*/ 0 w 1133"/>
                    <a:gd name="T7" fmla="*/ 0 h 375"/>
                    <a:gd name="T8" fmla="*/ 0 w 1133"/>
                    <a:gd name="T9" fmla="*/ 0 h 375"/>
                    <a:gd name="T10" fmla="*/ 0 w 1133"/>
                    <a:gd name="T11" fmla="*/ 0 h 375"/>
                    <a:gd name="T12" fmla="*/ 0 w 1133"/>
                    <a:gd name="T13" fmla="*/ 0 h 375"/>
                    <a:gd name="T14" fmla="*/ 0 60000 65536"/>
                    <a:gd name="T15" fmla="*/ 0 60000 65536"/>
                    <a:gd name="T16" fmla="*/ 0 60000 65536"/>
                    <a:gd name="T17" fmla="*/ 0 60000 65536"/>
                    <a:gd name="T18" fmla="*/ 0 60000 65536"/>
                    <a:gd name="T19" fmla="*/ 0 60000 65536"/>
                    <a:gd name="T20" fmla="*/ 0 60000 65536"/>
                    <a:gd name="T21" fmla="*/ 0 w 1133"/>
                    <a:gd name="T22" fmla="*/ 0 h 375"/>
                    <a:gd name="T23" fmla="*/ 1133 w 1133"/>
                    <a:gd name="T24" fmla="*/ 375 h 3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3" h="375">
                      <a:moveTo>
                        <a:pt x="0" y="187"/>
                      </a:moveTo>
                      <a:cubicBezTo>
                        <a:pt x="0" y="291"/>
                        <a:pt x="64" y="375"/>
                        <a:pt x="142" y="375"/>
                      </a:cubicBezTo>
                      <a:lnTo>
                        <a:pt x="992" y="375"/>
                      </a:lnTo>
                      <a:cubicBezTo>
                        <a:pt x="1070" y="375"/>
                        <a:pt x="1133" y="291"/>
                        <a:pt x="1133" y="187"/>
                      </a:cubicBezTo>
                      <a:cubicBezTo>
                        <a:pt x="1133" y="84"/>
                        <a:pt x="1070" y="0"/>
                        <a:pt x="992" y="0"/>
                      </a:cubicBezTo>
                      <a:lnTo>
                        <a:pt x="142" y="0"/>
                      </a:lnTo>
                      <a:cubicBezTo>
                        <a:pt x="64" y="0"/>
                        <a:pt x="0" y="84"/>
                        <a:pt x="0" y="187"/>
                      </a:cubicBezTo>
                      <a:close/>
                    </a:path>
                  </a:pathLst>
                </a:custGeom>
                <a:noFill/>
                <a:ln w="19050">
                  <a:solidFill>
                    <a:srgbClr val="000000"/>
                  </a:solidFill>
                  <a:round/>
                  <a:headEnd/>
                  <a:tailEnd/>
                </a:ln>
              </p:spPr>
              <p:txBody>
                <a:bodyPr>
                  <a:prstTxWarp prst="textNoShape">
                    <a:avLst/>
                  </a:prstTxWarp>
                </a:bodyPr>
                <a:lstStyle/>
                <a:p>
                  <a:endParaRPr lang="ja-JP" altLang="en-US"/>
                </a:p>
              </p:txBody>
            </p:sp>
            <p:sp>
              <p:nvSpPr>
                <p:cNvPr id="38293" name="Freeform 99"/>
                <p:cNvSpPr>
                  <a:spLocks noChangeAspect="1"/>
                </p:cNvSpPr>
                <p:nvPr/>
              </p:nvSpPr>
              <p:spPr bwMode="auto">
                <a:xfrm>
                  <a:off x="4742" y="5983"/>
                  <a:ext cx="36" cy="98"/>
                </a:xfrm>
                <a:custGeom>
                  <a:avLst/>
                  <a:gdLst>
                    <a:gd name="T0" fmla="*/ 0 w 36"/>
                    <a:gd name="T1" fmla="*/ 98 h 98"/>
                    <a:gd name="T2" fmla="*/ 36 w 36"/>
                    <a:gd name="T3" fmla="*/ 49 h 98"/>
                    <a:gd name="T4" fmla="*/ 0 w 36"/>
                    <a:gd name="T5" fmla="*/ 0 h 98"/>
                    <a:gd name="T6" fmla="*/ 0 60000 65536"/>
                    <a:gd name="T7" fmla="*/ 0 60000 65536"/>
                    <a:gd name="T8" fmla="*/ 0 60000 65536"/>
                    <a:gd name="T9" fmla="*/ 0 w 36"/>
                    <a:gd name="T10" fmla="*/ 0 h 98"/>
                    <a:gd name="T11" fmla="*/ 36 w 36"/>
                    <a:gd name="T12" fmla="*/ 98 h 98"/>
                  </a:gdLst>
                  <a:ahLst/>
                  <a:cxnLst>
                    <a:cxn ang="T6">
                      <a:pos x="T0" y="T1"/>
                    </a:cxn>
                    <a:cxn ang="T7">
                      <a:pos x="T2" y="T3"/>
                    </a:cxn>
                    <a:cxn ang="T8">
                      <a:pos x="T4" y="T5"/>
                    </a:cxn>
                  </a:cxnLst>
                  <a:rect l="T9" t="T10" r="T11" b="T12"/>
                  <a:pathLst>
                    <a:path w="36" h="98">
                      <a:moveTo>
                        <a:pt x="0" y="98"/>
                      </a:moveTo>
                      <a:cubicBezTo>
                        <a:pt x="20" y="98"/>
                        <a:pt x="36" y="76"/>
                        <a:pt x="36" y="49"/>
                      </a:cubicBezTo>
                      <a:cubicBezTo>
                        <a:pt x="36" y="22"/>
                        <a:pt x="20" y="0"/>
                        <a:pt x="0" y="0"/>
                      </a:cubicBezTo>
                    </a:path>
                  </a:pathLst>
                </a:custGeom>
                <a:noFill/>
                <a:ln w="19050">
                  <a:solidFill>
                    <a:srgbClr val="000000"/>
                  </a:solidFill>
                  <a:round/>
                  <a:headEnd/>
                  <a:tailEnd/>
                </a:ln>
              </p:spPr>
              <p:txBody>
                <a:bodyPr>
                  <a:prstTxWarp prst="textNoShape">
                    <a:avLst/>
                  </a:prstTxWarp>
                </a:bodyPr>
                <a:lstStyle/>
                <a:p>
                  <a:endParaRPr lang="ja-JP" altLang="en-US"/>
                </a:p>
              </p:txBody>
            </p:sp>
          </p:grpSp>
          <p:sp>
            <p:nvSpPr>
              <p:cNvPr id="38275" name="Line 100"/>
              <p:cNvSpPr>
                <a:spLocks noChangeAspect="1" noChangeShapeType="1"/>
              </p:cNvSpPr>
              <p:nvPr/>
            </p:nvSpPr>
            <p:spPr bwMode="auto">
              <a:xfrm flipH="1" flipV="1">
                <a:off x="3750" y="525"/>
                <a:ext cx="1" cy="93"/>
              </a:xfrm>
              <a:prstGeom prst="line">
                <a:avLst/>
              </a:prstGeom>
              <a:noFill/>
              <a:ln w="19050">
                <a:solidFill>
                  <a:srgbClr val="000000"/>
                </a:solidFill>
                <a:round/>
                <a:headEnd/>
                <a:tailEnd/>
              </a:ln>
            </p:spPr>
            <p:txBody>
              <a:bodyPr>
                <a:prstTxWarp prst="textNoShape">
                  <a:avLst/>
                </a:prstTxWarp>
              </a:bodyPr>
              <a:lstStyle/>
              <a:p>
                <a:endParaRPr lang="ja-JP" altLang="en-US"/>
              </a:p>
            </p:txBody>
          </p:sp>
          <p:grpSp>
            <p:nvGrpSpPr>
              <p:cNvPr id="38276" name="Group 101"/>
              <p:cNvGrpSpPr>
                <a:grpSpLocks noChangeAspect="1"/>
              </p:cNvGrpSpPr>
              <p:nvPr/>
            </p:nvGrpSpPr>
            <p:grpSpPr bwMode="auto">
              <a:xfrm>
                <a:off x="3750" y="436"/>
                <a:ext cx="45" cy="44"/>
                <a:chOff x="4902" y="5884"/>
                <a:chExt cx="100" cy="97"/>
              </a:xfrm>
            </p:grpSpPr>
            <p:sp>
              <p:nvSpPr>
                <p:cNvPr id="38288" name="Freeform 102"/>
                <p:cNvSpPr>
                  <a:spLocks noChangeAspect="1"/>
                </p:cNvSpPr>
                <p:nvPr/>
              </p:nvSpPr>
              <p:spPr bwMode="auto">
                <a:xfrm>
                  <a:off x="4902" y="5884"/>
                  <a:ext cx="100" cy="97"/>
                </a:xfrm>
                <a:custGeom>
                  <a:avLst/>
                  <a:gdLst>
                    <a:gd name="T0" fmla="*/ 100 w 100"/>
                    <a:gd name="T1" fmla="*/ 0 h 97"/>
                    <a:gd name="T2" fmla="*/ 100 w 100"/>
                    <a:gd name="T3" fmla="*/ 97 h 97"/>
                    <a:gd name="T4" fmla="*/ 0 w 100"/>
                    <a:gd name="T5" fmla="*/ 97 h 97"/>
                    <a:gd name="T6" fmla="*/ 100 w 100"/>
                    <a:gd name="T7" fmla="*/ 0 h 97"/>
                    <a:gd name="T8" fmla="*/ 0 60000 65536"/>
                    <a:gd name="T9" fmla="*/ 0 60000 65536"/>
                    <a:gd name="T10" fmla="*/ 0 60000 65536"/>
                    <a:gd name="T11" fmla="*/ 0 60000 65536"/>
                    <a:gd name="T12" fmla="*/ 0 w 100"/>
                    <a:gd name="T13" fmla="*/ 0 h 97"/>
                    <a:gd name="T14" fmla="*/ 100 w 100"/>
                    <a:gd name="T15" fmla="*/ 97 h 97"/>
                  </a:gdLst>
                  <a:ahLst/>
                  <a:cxnLst>
                    <a:cxn ang="T8">
                      <a:pos x="T0" y="T1"/>
                    </a:cxn>
                    <a:cxn ang="T9">
                      <a:pos x="T2" y="T3"/>
                    </a:cxn>
                    <a:cxn ang="T10">
                      <a:pos x="T4" y="T5"/>
                    </a:cxn>
                    <a:cxn ang="T11">
                      <a:pos x="T6" y="T7"/>
                    </a:cxn>
                  </a:cxnLst>
                  <a:rect l="T12" t="T13" r="T14" b="T15"/>
                  <a:pathLst>
                    <a:path w="100" h="97">
                      <a:moveTo>
                        <a:pt x="100" y="0"/>
                      </a:moveTo>
                      <a:lnTo>
                        <a:pt x="100" y="97"/>
                      </a:lnTo>
                      <a:lnTo>
                        <a:pt x="0" y="97"/>
                      </a:lnTo>
                      <a:lnTo>
                        <a:pt x="100" y="0"/>
                      </a:lnTo>
                      <a:close/>
                    </a:path>
                  </a:pathLst>
                </a:cu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289" name="Freeform 103"/>
                <p:cNvSpPr>
                  <a:spLocks noChangeAspect="1"/>
                </p:cNvSpPr>
                <p:nvPr/>
              </p:nvSpPr>
              <p:spPr bwMode="auto">
                <a:xfrm>
                  <a:off x="4902" y="5884"/>
                  <a:ext cx="100" cy="97"/>
                </a:xfrm>
                <a:custGeom>
                  <a:avLst/>
                  <a:gdLst>
                    <a:gd name="T0" fmla="*/ 100 w 100"/>
                    <a:gd name="T1" fmla="*/ 0 h 97"/>
                    <a:gd name="T2" fmla="*/ 100 w 100"/>
                    <a:gd name="T3" fmla="*/ 97 h 97"/>
                    <a:gd name="T4" fmla="*/ 0 w 100"/>
                    <a:gd name="T5" fmla="*/ 97 h 97"/>
                    <a:gd name="T6" fmla="*/ 100 w 100"/>
                    <a:gd name="T7" fmla="*/ 0 h 97"/>
                    <a:gd name="T8" fmla="*/ 0 60000 65536"/>
                    <a:gd name="T9" fmla="*/ 0 60000 65536"/>
                    <a:gd name="T10" fmla="*/ 0 60000 65536"/>
                    <a:gd name="T11" fmla="*/ 0 60000 65536"/>
                    <a:gd name="T12" fmla="*/ 0 w 100"/>
                    <a:gd name="T13" fmla="*/ 0 h 97"/>
                    <a:gd name="T14" fmla="*/ 100 w 100"/>
                    <a:gd name="T15" fmla="*/ 97 h 97"/>
                  </a:gdLst>
                  <a:ahLst/>
                  <a:cxnLst>
                    <a:cxn ang="T8">
                      <a:pos x="T0" y="T1"/>
                    </a:cxn>
                    <a:cxn ang="T9">
                      <a:pos x="T2" y="T3"/>
                    </a:cxn>
                    <a:cxn ang="T10">
                      <a:pos x="T4" y="T5"/>
                    </a:cxn>
                    <a:cxn ang="T11">
                      <a:pos x="T6" y="T7"/>
                    </a:cxn>
                  </a:cxnLst>
                  <a:rect l="T12" t="T13" r="T14" b="T15"/>
                  <a:pathLst>
                    <a:path w="100" h="97">
                      <a:moveTo>
                        <a:pt x="100" y="0"/>
                      </a:moveTo>
                      <a:lnTo>
                        <a:pt x="100" y="97"/>
                      </a:lnTo>
                      <a:lnTo>
                        <a:pt x="0" y="97"/>
                      </a:lnTo>
                      <a:lnTo>
                        <a:pt x="100" y="0"/>
                      </a:lnTo>
                      <a:close/>
                    </a:path>
                  </a:pathLst>
                </a:custGeom>
                <a:noFill/>
                <a:ln w="19050" cap="rnd">
                  <a:solidFill>
                    <a:srgbClr val="000000"/>
                  </a:solidFill>
                  <a:miter lim="800000"/>
                  <a:headEnd/>
                  <a:tailEnd/>
                </a:ln>
              </p:spPr>
              <p:txBody>
                <a:bodyPr>
                  <a:prstTxWarp prst="textNoShape">
                    <a:avLst/>
                  </a:prstTxWarp>
                </a:bodyPr>
                <a:lstStyle/>
                <a:p>
                  <a:endParaRPr lang="ja-JP" altLang="en-US"/>
                </a:p>
              </p:txBody>
            </p:sp>
          </p:grpSp>
          <p:sp>
            <p:nvSpPr>
              <p:cNvPr id="38277" name="Oval 104"/>
              <p:cNvSpPr>
                <a:spLocks noChangeAspect="1" noChangeArrowheads="1"/>
              </p:cNvSpPr>
              <p:nvPr/>
            </p:nvSpPr>
            <p:spPr bwMode="auto">
              <a:xfrm>
                <a:off x="3630" y="461"/>
                <a:ext cx="88" cy="89"/>
              </a:xfrm>
              <a:prstGeom prst="ellipse">
                <a:avLst/>
              </a:prstGeom>
              <a:noFill/>
              <a:ln w="19050" cap="rnd">
                <a:solidFill>
                  <a:srgbClr val="000000"/>
                </a:solidFill>
                <a:round/>
                <a:headEnd/>
                <a:tailEnd/>
              </a:ln>
            </p:spPr>
            <p:txBody>
              <a:bodyPr>
                <a:prstTxWarp prst="textNoShape">
                  <a:avLst/>
                </a:prstTxWarp>
              </a:bodyPr>
              <a:lstStyle/>
              <a:p>
                <a:endParaRPr lang="ja-JP" altLang="en-US"/>
              </a:p>
            </p:txBody>
          </p:sp>
          <p:grpSp>
            <p:nvGrpSpPr>
              <p:cNvPr id="38278" name="Group 105"/>
              <p:cNvGrpSpPr>
                <a:grpSpLocks noChangeAspect="1"/>
              </p:cNvGrpSpPr>
              <p:nvPr/>
            </p:nvGrpSpPr>
            <p:grpSpPr bwMode="auto">
              <a:xfrm>
                <a:off x="3661" y="481"/>
                <a:ext cx="133" cy="44"/>
                <a:chOff x="4705" y="5983"/>
                <a:chExt cx="294" cy="98"/>
              </a:xfrm>
            </p:grpSpPr>
            <p:sp>
              <p:nvSpPr>
                <p:cNvPr id="38284" name="Freeform 106"/>
                <p:cNvSpPr>
                  <a:spLocks noChangeAspect="1"/>
                </p:cNvSpPr>
                <p:nvPr/>
              </p:nvSpPr>
              <p:spPr bwMode="auto">
                <a:xfrm>
                  <a:off x="4705" y="5983"/>
                  <a:ext cx="294" cy="98"/>
                </a:xfrm>
                <a:custGeom>
                  <a:avLst/>
                  <a:gdLst>
                    <a:gd name="T0" fmla="*/ 0 w 1133"/>
                    <a:gd name="T1" fmla="*/ 0 h 375"/>
                    <a:gd name="T2" fmla="*/ 0 w 1133"/>
                    <a:gd name="T3" fmla="*/ 0 h 375"/>
                    <a:gd name="T4" fmla="*/ 0 w 1133"/>
                    <a:gd name="T5" fmla="*/ 0 h 375"/>
                    <a:gd name="T6" fmla="*/ 0 w 1133"/>
                    <a:gd name="T7" fmla="*/ 0 h 375"/>
                    <a:gd name="T8" fmla="*/ 0 w 1133"/>
                    <a:gd name="T9" fmla="*/ 0 h 375"/>
                    <a:gd name="T10" fmla="*/ 0 w 1133"/>
                    <a:gd name="T11" fmla="*/ 0 h 375"/>
                    <a:gd name="T12" fmla="*/ 0 w 1133"/>
                    <a:gd name="T13" fmla="*/ 0 h 375"/>
                    <a:gd name="T14" fmla="*/ 0 60000 65536"/>
                    <a:gd name="T15" fmla="*/ 0 60000 65536"/>
                    <a:gd name="T16" fmla="*/ 0 60000 65536"/>
                    <a:gd name="T17" fmla="*/ 0 60000 65536"/>
                    <a:gd name="T18" fmla="*/ 0 60000 65536"/>
                    <a:gd name="T19" fmla="*/ 0 60000 65536"/>
                    <a:gd name="T20" fmla="*/ 0 60000 65536"/>
                    <a:gd name="T21" fmla="*/ 0 w 1133"/>
                    <a:gd name="T22" fmla="*/ 0 h 375"/>
                    <a:gd name="T23" fmla="*/ 1133 w 1133"/>
                    <a:gd name="T24" fmla="*/ 375 h 3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3" h="375">
                      <a:moveTo>
                        <a:pt x="0" y="187"/>
                      </a:moveTo>
                      <a:cubicBezTo>
                        <a:pt x="0" y="291"/>
                        <a:pt x="64" y="375"/>
                        <a:pt x="142" y="375"/>
                      </a:cubicBezTo>
                      <a:lnTo>
                        <a:pt x="992" y="375"/>
                      </a:lnTo>
                      <a:cubicBezTo>
                        <a:pt x="1070" y="375"/>
                        <a:pt x="1133" y="291"/>
                        <a:pt x="1133" y="187"/>
                      </a:cubicBezTo>
                      <a:cubicBezTo>
                        <a:pt x="1133" y="84"/>
                        <a:pt x="1070" y="0"/>
                        <a:pt x="992" y="0"/>
                      </a:cubicBezTo>
                      <a:lnTo>
                        <a:pt x="142" y="0"/>
                      </a:lnTo>
                      <a:cubicBezTo>
                        <a:pt x="64" y="0"/>
                        <a:pt x="0" y="84"/>
                        <a:pt x="0" y="187"/>
                      </a:cubicBezTo>
                      <a:close/>
                    </a:path>
                  </a:pathLst>
                </a:cu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285" name="Oval 107"/>
                <p:cNvSpPr>
                  <a:spLocks noChangeAspect="1" noChangeArrowheads="1"/>
                </p:cNvSpPr>
                <p:nvPr/>
              </p:nvSpPr>
              <p:spPr bwMode="auto">
                <a:xfrm>
                  <a:off x="4705" y="5983"/>
                  <a:ext cx="73" cy="98"/>
                </a:xfrm>
                <a:prstGeom prst="ellipse">
                  <a:avLst/>
                </a:pr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286" name="Freeform 108"/>
                <p:cNvSpPr>
                  <a:spLocks noChangeAspect="1"/>
                </p:cNvSpPr>
                <p:nvPr/>
              </p:nvSpPr>
              <p:spPr bwMode="auto">
                <a:xfrm>
                  <a:off x="4705" y="5983"/>
                  <a:ext cx="294" cy="98"/>
                </a:xfrm>
                <a:custGeom>
                  <a:avLst/>
                  <a:gdLst>
                    <a:gd name="T0" fmla="*/ 0 w 1133"/>
                    <a:gd name="T1" fmla="*/ 0 h 375"/>
                    <a:gd name="T2" fmla="*/ 0 w 1133"/>
                    <a:gd name="T3" fmla="*/ 0 h 375"/>
                    <a:gd name="T4" fmla="*/ 0 w 1133"/>
                    <a:gd name="T5" fmla="*/ 0 h 375"/>
                    <a:gd name="T6" fmla="*/ 0 w 1133"/>
                    <a:gd name="T7" fmla="*/ 0 h 375"/>
                    <a:gd name="T8" fmla="*/ 0 w 1133"/>
                    <a:gd name="T9" fmla="*/ 0 h 375"/>
                    <a:gd name="T10" fmla="*/ 0 w 1133"/>
                    <a:gd name="T11" fmla="*/ 0 h 375"/>
                    <a:gd name="T12" fmla="*/ 0 w 1133"/>
                    <a:gd name="T13" fmla="*/ 0 h 375"/>
                    <a:gd name="T14" fmla="*/ 0 60000 65536"/>
                    <a:gd name="T15" fmla="*/ 0 60000 65536"/>
                    <a:gd name="T16" fmla="*/ 0 60000 65536"/>
                    <a:gd name="T17" fmla="*/ 0 60000 65536"/>
                    <a:gd name="T18" fmla="*/ 0 60000 65536"/>
                    <a:gd name="T19" fmla="*/ 0 60000 65536"/>
                    <a:gd name="T20" fmla="*/ 0 60000 65536"/>
                    <a:gd name="T21" fmla="*/ 0 w 1133"/>
                    <a:gd name="T22" fmla="*/ 0 h 375"/>
                    <a:gd name="T23" fmla="*/ 1133 w 1133"/>
                    <a:gd name="T24" fmla="*/ 375 h 3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3" h="375">
                      <a:moveTo>
                        <a:pt x="0" y="187"/>
                      </a:moveTo>
                      <a:cubicBezTo>
                        <a:pt x="0" y="291"/>
                        <a:pt x="64" y="375"/>
                        <a:pt x="142" y="375"/>
                      </a:cubicBezTo>
                      <a:lnTo>
                        <a:pt x="992" y="375"/>
                      </a:lnTo>
                      <a:cubicBezTo>
                        <a:pt x="1070" y="375"/>
                        <a:pt x="1133" y="291"/>
                        <a:pt x="1133" y="187"/>
                      </a:cubicBezTo>
                      <a:cubicBezTo>
                        <a:pt x="1133" y="84"/>
                        <a:pt x="1070" y="0"/>
                        <a:pt x="992" y="0"/>
                      </a:cubicBezTo>
                      <a:lnTo>
                        <a:pt x="142" y="0"/>
                      </a:lnTo>
                      <a:cubicBezTo>
                        <a:pt x="64" y="0"/>
                        <a:pt x="0" y="84"/>
                        <a:pt x="0" y="187"/>
                      </a:cubicBezTo>
                      <a:close/>
                    </a:path>
                  </a:pathLst>
                </a:custGeom>
                <a:noFill/>
                <a:ln w="19050">
                  <a:solidFill>
                    <a:srgbClr val="000000"/>
                  </a:solidFill>
                  <a:round/>
                  <a:headEnd/>
                  <a:tailEnd/>
                </a:ln>
              </p:spPr>
              <p:txBody>
                <a:bodyPr>
                  <a:prstTxWarp prst="textNoShape">
                    <a:avLst/>
                  </a:prstTxWarp>
                </a:bodyPr>
                <a:lstStyle/>
                <a:p>
                  <a:endParaRPr lang="ja-JP" altLang="en-US"/>
                </a:p>
              </p:txBody>
            </p:sp>
            <p:sp>
              <p:nvSpPr>
                <p:cNvPr id="38287" name="Freeform 109"/>
                <p:cNvSpPr>
                  <a:spLocks noChangeAspect="1"/>
                </p:cNvSpPr>
                <p:nvPr/>
              </p:nvSpPr>
              <p:spPr bwMode="auto">
                <a:xfrm>
                  <a:off x="4742" y="5983"/>
                  <a:ext cx="36" cy="98"/>
                </a:xfrm>
                <a:custGeom>
                  <a:avLst/>
                  <a:gdLst>
                    <a:gd name="T0" fmla="*/ 0 w 36"/>
                    <a:gd name="T1" fmla="*/ 98 h 98"/>
                    <a:gd name="T2" fmla="*/ 36 w 36"/>
                    <a:gd name="T3" fmla="*/ 49 h 98"/>
                    <a:gd name="T4" fmla="*/ 0 w 36"/>
                    <a:gd name="T5" fmla="*/ 0 h 98"/>
                    <a:gd name="T6" fmla="*/ 0 60000 65536"/>
                    <a:gd name="T7" fmla="*/ 0 60000 65536"/>
                    <a:gd name="T8" fmla="*/ 0 60000 65536"/>
                    <a:gd name="T9" fmla="*/ 0 w 36"/>
                    <a:gd name="T10" fmla="*/ 0 h 98"/>
                    <a:gd name="T11" fmla="*/ 36 w 36"/>
                    <a:gd name="T12" fmla="*/ 98 h 98"/>
                  </a:gdLst>
                  <a:ahLst/>
                  <a:cxnLst>
                    <a:cxn ang="T6">
                      <a:pos x="T0" y="T1"/>
                    </a:cxn>
                    <a:cxn ang="T7">
                      <a:pos x="T2" y="T3"/>
                    </a:cxn>
                    <a:cxn ang="T8">
                      <a:pos x="T4" y="T5"/>
                    </a:cxn>
                  </a:cxnLst>
                  <a:rect l="T9" t="T10" r="T11" b="T12"/>
                  <a:pathLst>
                    <a:path w="36" h="98">
                      <a:moveTo>
                        <a:pt x="0" y="98"/>
                      </a:moveTo>
                      <a:cubicBezTo>
                        <a:pt x="20" y="98"/>
                        <a:pt x="36" y="76"/>
                        <a:pt x="36" y="49"/>
                      </a:cubicBezTo>
                      <a:cubicBezTo>
                        <a:pt x="36" y="22"/>
                        <a:pt x="20" y="0"/>
                        <a:pt x="0" y="0"/>
                      </a:cubicBezTo>
                    </a:path>
                  </a:pathLst>
                </a:custGeom>
                <a:noFill/>
                <a:ln w="19050">
                  <a:solidFill>
                    <a:srgbClr val="000000"/>
                  </a:solidFill>
                  <a:round/>
                  <a:headEnd/>
                  <a:tailEnd/>
                </a:ln>
              </p:spPr>
              <p:txBody>
                <a:bodyPr>
                  <a:prstTxWarp prst="textNoShape">
                    <a:avLst/>
                  </a:prstTxWarp>
                </a:bodyPr>
                <a:lstStyle/>
                <a:p>
                  <a:endParaRPr lang="ja-JP" altLang="en-US"/>
                </a:p>
              </p:txBody>
            </p:sp>
          </p:grpSp>
          <p:sp>
            <p:nvSpPr>
              <p:cNvPr id="38279" name="Line 110"/>
              <p:cNvSpPr>
                <a:spLocks noChangeAspect="1" noChangeShapeType="1"/>
              </p:cNvSpPr>
              <p:nvPr/>
            </p:nvSpPr>
            <p:spPr bwMode="auto">
              <a:xfrm flipH="1" flipV="1">
                <a:off x="3750" y="525"/>
                <a:ext cx="1" cy="93"/>
              </a:xfrm>
              <a:prstGeom prst="line">
                <a:avLst/>
              </a:prstGeom>
              <a:noFill/>
              <a:ln w="19050">
                <a:solidFill>
                  <a:srgbClr val="000000"/>
                </a:solidFill>
                <a:round/>
                <a:headEnd/>
                <a:tailEnd/>
              </a:ln>
            </p:spPr>
            <p:txBody>
              <a:bodyPr>
                <a:prstTxWarp prst="textNoShape">
                  <a:avLst/>
                </a:prstTxWarp>
              </a:bodyPr>
              <a:lstStyle/>
              <a:p>
                <a:endParaRPr lang="ja-JP" altLang="en-US"/>
              </a:p>
            </p:txBody>
          </p:sp>
          <p:grpSp>
            <p:nvGrpSpPr>
              <p:cNvPr id="38280" name="Group 111"/>
              <p:cNvGrpSpPr>
                <a:grpSpLocks noChangeAspect="1"/>
              </p:cNvGrpSpPr>
              <p:nvPr/>
            </p:nvGrpSpPr>
            <p:grpSpPr bwMode="auto">
              <a:xfrm>
                <a:off x="3750" y="436"/>
                <a:ext cx="45" cy="44"/>
                <a:chOff x="4902" y="5884"/>
                <a:chExt cx="100" cy="97"/>
              </a:xfrm>
            </p:grpSpPr>
            <p:sp>
              <p:nvSpPr>
                <p:cNvPr id="38282" name="Freeform 112"/>
                <p:cNvSpPr>
                  <a:spLocks noChangeAspect="1"/>
                </p:cNvSpPr>
                <p:nvPr/>
              </p:nvSpPr>
              <p:spPr bwMode="auto">
                <a:xfrm>
                  <a:off x="4902" y="5884"/>
                  <a:ext cx="100" cy="97"/>
                </a:xfrm>
                <a:custGeom>
                  <a:avLst/>
                  <a:gdLst>
                    <a:gd name="T0" fmla="*/ 100 w 100"/>
                    <a:gd name="T1" fmla="*/ 0 h 97"/>
                    <a:gd name="T2" fmla="*/ 100 w 100"/>
                    <a:gd name="T3" fmla="*/ 97 h 97"/>
                    <a:gd name="T4" fmla="*/ 0 w 100"/>
                    <a:gd name="T5" fmla="*/ 97 h 97"/>
                    <a:gd name="T6" fmla="*/ 100 w 100"/>
                    <a:gd name="T7" fmla="*/ 0 h 97"/>
                    <a:gd name="T8" fmla="*/ 0 60000 65536"/>
                    <a:gd name="T9" fmla="*/ 0 60000 65536"/>
                    <a:gd name="T10" fmla="*/ 0 60000 65536"/>
                    <a:gd name="T11" fmla="*/ 0 60000 65536"/>
                    <a:gd name="T12" fmla="*/ 0 w 100"/>
                    <a:gd name="T13" fmla="*/ 0 h 97"/>
                    <a:gd name="T14" fmla="*/ 100 w 100"/>
                    <a:gd name="T15" fmla="*/ 97 h 97"/>
                  </a:gdLst>
                  <a:ahLst/>
                  <a:cxnLst>
                    <a:cxn ang="T8">
                      <a:pos x="T0" y="T1"/>
                    </a:cxn>
                    <a:cxn ang="T9">
                      <a:pos x="T2" y="T3"/>
                    </a:cxn>
                    <a:cxn ang="T10">
                      <a:pos x="T4" y="T5"/>
                    </a:cxn>
                    <a:cxn ang="T11">
                      <a:pos x="T6" y="T7"/>
                    </a:cxn>
                  </a:cxnLst>
                  <a:rect l="T12" t="T13" r="T14" b="T15"/>
                  <a:pathLst>
                    <a:path w="100" h="97">
                      <a:moveTo>
                        <a:pt x="100" y="0"/>
                      </a:moveTo>
                      <a:lnTo>
                        <a:pt x="100" y="97"/>
                      </a:lnTo>
                      <a:lnTo>
                        <a:pt x="0" y="97"/>
                      </a:lnTo>
                      <a:lnTo>
                        <a:pt x="100" y="0"/>
                      </a:lnTo>
                      <a:close/>
                    </a:path>
                  </a:pathLst>
                </a:cu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283" name="Freeform 113"/>
                <p:cNvSpPr>
                  <a:spLocks noChangeAspect="1"/>
                </p:cNvSpPr>
                <p:nvPr/>
              </p:nvSpPr>
              <p:spPr bwMode="auto">
                <a:xfrm>
                  <a:off x="4902" y="5884"/>
                  <a:ext cx="100" cy="97"/>
                </a:xfrm>
                <a:custGeom>
                  <a:avLst/>
                  <a:gdLst>
                    <a:gd name="T0" fmla="*/ 100 w 100"/>
                    <a:gd name="T1" fmla="*/ 0 h 97"/>
                    <a:gd name="T2" fmla="*/ 100 w 100"/>
                    <a:gd name="T3" fmla="*/ 97 h 97"/>
                    <a:gd name="T4" fmla="*/ 0 w 100"/>
                    <a:gd name="T5" fmla="*/ 97 h 97"/>
                    <a:gd name="T6" fmla="*/ 100 w 100"/>
                    <a:gd name="T7" fmla="*/ 0 h 97"/>
                    <a:gd name="T8" fmla="*/ 0 60000 65536"/>
                    <a:gd name="T9" fmla="*/ 0 60000 65536"/>
                    <a:gd name="T10" fmla="*/ 0 60000 65536"/>
                    <a:gd name="T11" fmla="*/ 0 60000 65536"/>
                    <a:gd name="T12" fmla="*/ 0 w 100"/>
                    <a:gd name="T13" fmla="*/ 0 h 97"/>
                    <a:gd name="T14" fmla="*/ 100 w 100"/>
                    <a:gd name="T15" fmla="*/ 97 h 97"/>
                  </a:gdLst>
                  <a:ahLst/>
                  <a:cxnLst>
                    <a:cxn ang="T8">
                      <a:pos x="T0" y="T1"/>
                    </a:cxn>
                    <a:cxn ang="T9">
                      <a:pos x="T2" y="T3"/>
                    </a:cxn>
                    <a:cxn ang="T10">
                      <a:pos x="T4" y="T5"/>
                    </a:cxn>
                    <a:cxn ang="T11">
                      <a:pos x="T6" y="T7"/>
                    </a:cxn>
                  </a:cxnLst>
                  <a:rect l="T12" t="T13" r="T14" b="T15"/>
                  <a:pathLst>
                    <a:path w="100" h="97">
                      <a:moveTo>
                        <a:pt x="100" y="0"/>
                      </a:moveTo>
                      <a:lnTo>
                        <a:pt x="100" y="97"/>
                      </a:lnTo>
                      <a:lnTo>
                        <a:pt x="0" y="97"/>
                      </a:lnTo>
                      <a:lnTo>
                        <a:pt x="100" y="0"/>
                      </a:lnTo>
                      <a:close/>
                    </a:path>
                  </a:pathLst>
                </a:custGeom>
                <a:noFill/>
                <a:ln w="19050" cap="rnd">
                  <a:solidFill>
                    <a:srgbClr val="000000"/>
                  </a:solidFill>
                  <a:miter lim="800000"/>
                  <a:headEnd/>
                  <a:tailEnd/>
                </a:ln>
              </p:spPr>
              <p:txBody>
                <a:bodyPr>
                  <a:prstTxWarp prst="textNoShape">
                    <a:avLst/>
                  </a:prstTxWarp>
                </a:bodyPr>
                <a:lstStyle/>
                <a:p>
                  <a:endParaRPr lang="ja-JP" altLang="en-US"/>
                </a:p>
              </p:txBody>
            </p:sp>
          </p:grpSp>
          <p:sp>
            <p:nvSpPr>
              <p:cNvPr id="38281" name="Oval 114"/>
              <p:cNvSpPr>
                <a:spLocks noChangeAspect="1" noChangeArrowheads="1"/>
              </p:cNvSpPr>
              <p:nvPr/>
            </p:nvSpPr>
            <p:spPr bwMode="auto">
              <a:xfrm>
                <a:off x="3630" y="461"/>
                <a:ext cx="88" cy="89"/>
              </a:xfrm>
              <a:prstGeom prst="ellipse">
                <a:avLst/>
              </a:prstGeom>
              <a:noFill/>
              <a:ln w="19050" cap="rnd">
                <a:solidFill>
                  <a:srgbClr val="000000"/>
                </a:solidFill>
                <a:round/>
                <a:headEnd/>
                <a:tailEnd/>
              </a:ln>
            </p:spPr>
            <p:txBody>
              <a:bodyPr>
                <a:prstTxWarp prst="textNoShape">
                  <a:avLst/>
                </a:prstTxWarp>
              </a:bodyPr>
              <a:lstStyle/>
              <a:p>
                <a:endParaRPr lang="ja-JP" altLang="en-US"/>
              </a:p>
            </p:txBody>
          </p:sp>
        </p:grpSp>
        <p:grpSp>
          <p:nvGrpSpPr>
            <p:cNvPr id="38017" name="Group 929"/>
            <p:cNvGrpSpPr>
              <a:grpSpLocks/>
            </p:cNvGrpSpPr>
            <p:nvPr/>
          </p:nvGrpSpPr>
          <p:grpSpPr bwMode="auto">
            <a:xfrm>
              <a:off x="2164" y="759"/>
              <a:ext cx="629" cy="88"/>
              <a:chOff x="3026" y="713"/>
              <a:chExt cx="629" cy="88"/>
            </a:xfrm>
          </p:grpSpPr>
          <p:sp>
            <p:nvSpPr>
              <p:cNvPr id="38261" name="Line 94"/>
              <p:cNvSpPr>
                <a:spLocks noChangeAspect="1" noChangeShapeType="1"/>
              </p:cNvSpPr>
              <p:nvPr/>
            </p:nvSpPr>
            <p:spPr bwMode="auto">
              <a:xfrm flipH="1">
                <a:off x="3169" y="761"/>
                <a:ext cx="486" cy="0"/>
              </a:xfrm>
              <a:prstGeom prst="line">
                <a:avLst/>
              </a:prstGeom>
              <a:noFill/>
              <a:ln w="19050">
                <a:solidFill>
                  <a:srgbClr val="000000"/>
                </a:solidFill>
                <a:round/>
                <a:headEnd/>
                <a:tailEnd/>
              </a:ln>
            </p:spPr>
            <p:txBody>
              <a:bodyPr>
                <a:prstTxWarp prst="textNoShape">
                  <a:avLst/>
                </a:prstTxWarp>
              </a:bodyPr>
              <a:lstStyle/>
              <a:p>
                <a:endParaRPr lang="ja-JP" altLang="en-US"/>
              </a:p>
            </p:txBody>
          </p:sp>
          <p:grpSp>
            <p:nvGrpSpPr>
              <p:cNvPr id="38262" name="Group 115"/>
              <p:cNvGrpSpPr>
                <a:grpSpLocks noChangeAspect="1"/>
              </p:cNvGrpSpPr>
              <p:nvPr/>
            </p:nvGrpSpPr>
            <p:grpSpPr bwMode="auto">
              <a:xfrm>
                <a:off x="3026" y="713"/>
                <a:ext cx="150" cy="88"/>
                <a:chOff x="3293" y="6499"/>
                <a:chExt cx="334" cy="195"/>
              </a:xfrm>
            </p:grpSpPr>
            <p:sp>
              <p:nvSpPr>
                <p:cNvPr id="38271" name="Freeform 116"/>
                <p:cNvSpPr>
                  <a:spLocks noChangeAspect="1"/>
                </p:cNvSpPr>
                <p:nvPr/>
              </p:nvSpPr>
              <p:spPr bwMode="auto">
                <a:xfrm>
                  <a:off x="3293" y="6499"/>
                  <a:ext cx="334" cy="195"/>
                </a:xfrm>
                <a:custGeom>
                  <a:avLst/>
                  <a:gdLst>
                    <a:gd name="T0" fmla="*/ 82 w 334"/>
                    <a:gd name="T1" fmla="*/ 0 h 195"/>
                    <a:gd name="T2" fmla="*/ 0 w 334"/>
                    <a:gd name="T3" fmla="*/ 82 h 195"/>
                    <a:gd name="T4" fmla="*/ 0 w 334"/>
                    <a:gd name="T5" fmla="*/ 195 h 195"/>
                    <a:gd name="T6" fmla="*/ 251 w 334"/>
                    <a:gd name="T7" fmla="*/ 195 h 195"/>
                    <a:gd name="T8" fmla="*/ 334 w 334"/>
                    <a:gd name="T9" fmla="*/ 112 h 195"/>
                    <a:gd name="T10" fmla="*/ 334 w 334"/>
                    <a:gd name="T11" fmla="*/ 0 h 195"/>
                    <a:gd name="T12" fmla="*/ 82 w 334"/>
                    <a:gd name="T13" fmla="*/ 0 h 195"/>
                    <a:gd name="T14" fmla="*/ 0 60000 65536"/>
                    <a:gd name="T15" fmla="*/ 0 60000 65536"/>
                    <a:gd name="T16" fmla="*/ 0 60000 65536"/>
                    <a:gd name="T17" fmla="*/ 0 60000 65536"/>
                    <a:gd name="T18" fmla="*/ 0 60000 65536"/>
                    <a:gd name="T19" fmla="*/ 0 60000 65536"/>
                    <a:gd name="T20" fmla="*/ 0 60000 65536"/>
                    <a:gd name="T21" fmla="*/ 0 w 334"/>
                    <a:gd name="T22" fmla="*/ 0 h 195"/>
                    <a:gd name="T23" fmla="*/ 334 w 334"/>
                    <a:gd name="T24" fmla="*/ 195 h 1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4" h="195">
                      <a:moveTo>
                        <a:pt x="82" y="0"/>
                      </a:moveTo>
                      <a:lnTo>
                        <a:pt x="0" y="82"/>
                      </a:lnTo>
                      <a:lnTo>
                        <a:pt x="0" y="195"/>
                      </a:lnTo>
                      <a:lnTo>
                        <a:pt x="251" y="195"/>
                      </a:lnTo>
                      <a:lnTo>
                        <a:pt x="334" y="112"/>
                      </a:lnTo>
                      <a:lnTo>
                        <a:pt x="334" y="0"/>
                      </a:lnTo>
                      <a:lnTo>
                        <a:pt x="82" y="0"/>
                      </a:lnTo>
                      <a:close/>
                    </a:path>
                  </a:pathLst>
                </a:custGeom>
                <a:noFill/>
                <a:ln w="19050">
                  <a:solidFill>
                    <a:srgbClr val="000000"/>
                  </a:solidFill>
                  <a:miter lim="800000"/>
                  <a:headEnd/>
                  <a:tailEnd/>
                </a:ln>
              </p:spPr>
              <p:txBody>
                <a:bodyPr>
                  <a:prstTxWarp prst="textNoShape">
                    <a:avLst/>
                  </a:prstTxWarp>
                </a:bodyPr>
                <a:lstStyle/>
                <a:p>
                  <a:endParaRPr lang="ja-JP" altLang="en-US"/>
                </a:p>
              </p:txBody>
            </p:sp>
            <p:sp>
              <p:nvSpPr>
                <p:cNvPr id="38272" name="Freeform 117"/>
                <p:cNvSpPr>
                  <a:spLocks noChangeAspect="1"/>
                </p:cNvSpPr>
                <p:nvPr/>
              </p:nvSpPr>
              <p:spPr bwMode="auto">
                <a:xfrm>
                  <a:off x="3293" y="6499"/>
                  <a:ext cx="334" cy="82"/>
                </a:xfrm>
                <a:custGeom>
                  <a:avLst/>
                  <a:gdLst>
                    <a:gd name="T0" fmla="*/ 0 w 334"/>
                    <a:gd name="T1" fmla="*/ 82 h 82"/>
                    <a:gd name="T2" fmla="*/ 251 w 334"/>
                    <a:gd name="T3" fmla="*/ 82 h 82"/>
                    <a:gd name="T4" fmla="*/ 334 w 334"/>
                    <a:gd name="T5" fmla="*/ 0 h 82"/>
                    <a:gd name="T6" fmla="*/ 0 60000 65536"/>
                    <a:gd name="T7" fmla="*/ 0 60000 65536"/>
                    <a:gd name="T8" fmla="*/ 0 60000 65536"/>
                    <a:gd name="T9" fmla="*/ 0 w 334"/>
                    <a:gd name="T10" fmla="*/ 0 h 82"/>
                    <a:gd name="T11" fmla="*/ 334 w 334"/>
                    <a:gd name="T12" fmla="*/ 82 h 82"/>
                  </a:gdLst>
                  <a:ahLst/>
                  <a:cxnLst>
                    <a:cxn ang="T6">
                      <a:pos x="T0" y="T1"/>
                    </a:cxn>
                    <a:cxn ang="T7">
                      <a:pos x="T2" y="T3"/>
                    </a:cxn>
                    <a:cxn ang="T8">
                      <a:pos x="T4" y="T5"/>
                    </a:cxn>
                  </a:cxnLst>
                  <a:rect l="T9" t="T10" r="T11" b="T12"/>
                  <a:pathLst>
                    <a:path w="334" h="82">
                      <a:moveTo>
                        <a:pt x="0" y="82"/>
                      </a:moveTo>
                      <a:lnTo>
                        <a:pt x="251" y="82"/>
                      </a:lnTo>
                      <a:lnTo>
                        <a:pt x="334" y="0"/>
                      </a:lnTo>
                    </a:path>
                  </a:pathLst>
                </a:custGeom>
                <a:noFill/>
                <a:ln w="19050">
                  <a:solidFill>
                    <a:srgbClr val="000000"/>
                  </a:solidFill>
                  <a:miter lim="800000"/>
                  <a:headEnd/>
                  <a:tailEnd/>
                </a:ln>
              </p:spPr>
              <p:txBody>
                <a:bodyPr>
                  <a:prstTxWarp prst="textNoShape">
                    <a:avLst/>
                  </a:prstTxWarp>
                </a:bodyPr>
                <a:lstStyle/>
                <a:p>
                  <a:endParaRPr lang="ja-JP" altLang="en-US"/>
                </a:p>
              </p:txBody>
            </p:sp>
            <p:sp>
              <p:nvSpPr>
                <p:cNvPr id="38273" name="Line 118"/>
                <p:cNvSpPr>
                  <a:spLocks noChangeAspect="1" noChangeShapeType="1"/>
                </p:cNvSpPr>
                <p:nvPr/>
              </p:nvSpPr>
              <p:spPr bwMode="auto">
                <a:xfrm>
                  <a:off x="3544" y="6581"/>
                  <a:ext cx="0" cy="113"/>
                </a:xfrm>
                <a:prstGeom prst="line">
                  <a:avLst/>
                </a:prstGeom>
                <a:noFill/>
                <a:ln w="19050">
                  <a:solidFill>
                    <a:srgbClr val="000000"/>
                  </a:solidFill>
                  <a:miter lim="800000"/>
                  <a:headEnd/>
                  <a:tailEnd/>
                </a:ln>
              </p:spPr>
              <p:txBody>
                <a:bodyPr>
                  <a:prstTxWarp prst="textNoShape">
                    <a:avLst/>
                  </a:prstTxWarp>
                </a:bodyPr>
                <a:lstStyle/>
                <a:p>
                  <a:endParaRPr lang="ja-JP" altLang="en-US"/>
                </a:p>
              </p:txBody>
            </p:sp>
          </p:grpSp>
          <p:sp>
            <p:nvSpPr>
              <p:cNvPr id="38263" name="Oval 119"/>
              <p:cNvSpPr>
                <a:spLocks noChangeAspect="1" noChangeArrowheads="1"/>
              </p:cNvSpPr>
              <p:nvPr/>
            </p:nvSpPr>
            <p:spPr bwMode="auto">
              <a:xfrm>
                <a:off x="3047" y="716"/>
                <a:ext cx="44" cy="23"/>
              </a:xfrm>
              <a:prstGeom prst="ellipse">
                <a:avLst/>
              </a:prstGeom>
              <a:noFill/>
              <a:ln w="19050" cap="rnd">
                <a:solidFill>
                  <a:srgbClr val="000000"/>
                </a:solidFill>
                <a:round/>
                <a:headEnd/>
                <a:tailEnd/>
              </a:ln>
            </p:spPr>
            <p:txBody>
              <a:bodyPr>
                <a:prstTxWarp prst="textNoShape">
                  <a:avLst/>
                </a:prstTxWarp>
              </a:bodyPr>
              <a:lstStyle/>
              <a:p>
                <a:endParaRPr lang="ja-JP" altLang="en-US"/>
              </a:p>
            </p:txBody>
          </p:sp>
          <p:sp>
            <p:nvSpPr>
              <p:cNvPr id="38264" name="Oval 120"/>
              <p:cNvSpPr>
                <a:spLocks noChangeAspect="1" noChangeArrowheads="1"/>
              </p:cNvSpPr>
              <p:nvPr/>
            </p:nvSpPr>
            <p:spPr bwMode="auto">
              <a:xfrm>
                <a:off x="3103" y="716"/>
                <a:ext cx="44" cy="23"/>
              </a:xfrm>
              <a:prstGeom prst="ellipse">
                <a:avLst/>
              </a:prstGeom>
              <a:noFill/>
              <a:ln w="19050" cap="rnd">
                <a:solidFill>
                  <a:srgbClr val="000000"/>
                </a:solidFill>
                <a:round/>
                <a:headEnd/>
                <a:tailEnd/>
              </a:ln>
            </p:spPr>
            <p:txBody>
              <a:bodyPr>
                <a:prstTxWarp prst="textNoShape">
                  <a:avLst/>
                </a:prstTxWarp>
              </a:bodyPr>
              <a:lstStyle/>
              <a:p>
                <a:endParaRPr lang="ja-JP" altLang="en-US"/>
              </a:p>
            </p:txBody>
          </p:sp>
          <p:grpSp>
            <p:nvGrpSpPr>
              <p:cNvPr id="38265" name="Group 121"/>
              <p:cNvGrpSpPr>
                <a:grpSpLocks noChangeAspect="1"/>
              </p:cNvGrpSpPr>
              <p:nvPr/>
            </p:nvGrpSpPr>
            <p:grpSpPr bwMode="auto">
              <a:xfrm>
                <a:off x="3026" y="713"/>
                <a:ext cx="150" cy="88"/>
                <a:chOff x="3293" y="6499"/>
                <a:chExt cx="334" cy="195"/>
              </a:xfrm>
            </p:grpSpPr>
            <p:sp>
              <p:nvSpPr>
                <p:cNvPr id="38268" name="Freeform 122"/>
                <p:cNvSpPr>
                  <a:spLocks noChangeAspect="1"/>
                </p:cNvSpPr>
                <p:nvPr/>
              </p:nvSpPr>
              <p:spPr bwMode="auto">
                <a:xfrm>
                  <a:off x="3293" y="6499"/>
                  <a:ext cx="334" cy="195"/>
                </a:xfrm>
                <a:custGeom>
                  <a:avLst/>
                  <a:gdLst>
                    <a:gd name="T0" fmla="*/ 82 w 334"/>
                    <a:gd name="T1" fmla="*/ 0 h 195"/>
                    <a:gd name="T2" fmla="*/ 0 w 334"/>
                    <a:gd name="T3" fmla="*/ 82 h 195"/>
                    <a:gd name="T4" fmla="*/ 0 w 334"/>
                    <a:gd name="T5" fmla="*/ 195 h 195"/>
                    <a:gd name="T6" fmla="*/ 251 w 334"/>
                    <a:gd name="T7" fmla="*/ 195 h 195"/>
                    <a:gd name="T8" fmla="*/ 334 w 334"/>
                    <a:gd name="T9" fmla="*/ 112 h 195"/>
                    <a:gd name="T10" fmla="*/ 334 w 334"/>
                    <a:gd name="T11" fmla="*/ 0 h 195"/>
                    <a:gd name="T12" fmla="*/ 82 w 334"/>
                    <a:gd name="T13" fmla="*/ 0 h 195"/>
                    <a:gd name="T14" fmla="*/ 0 60000 65536"/>
                    <a:gd name="T15" fmla="*/ 0 60000 65536"/>
                    <a:gd name="T16" fmla="*/ 0 60000 65536"/>
                    <a:gd name="T17" fmla="*/ 0 60000 65536"/>
                    <a:gd name="T18" fmla="*/ 0 60000 65536"/>
                    <a:gd name="T19" fmla="*/ 0 60000 65536"/>
                    <a:gd name="T20" fmla="*/ 0 60000 65536"/>
                    <a:gd name="T21" fmla="*/ 0 w 334"/>
                    <a:gd name="T22" fmla="*/ 0 h 195"/>
                    <a:gd name="T23" fmla="*/ 334 w 334"/>
                    <a:gd name="T24" fmla="*/ 195 h 1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4" h="195">
                      <a:moveTo>
                        <a:pt x="82" y="0"/>
                      </a:moveTo>
                      <a:lnTo>
                        <a:pt x="0" y="82"/>
                      </a:lnTo>
                      <a:lnTo>
                        <a:pt x="0" y="195"/>
                      </a:lnTo>
                      <a:lnTo>
                        <a:pt x="251" y="195"/>
                      </a:lnTo>
                      <a:lnTo>
                        <a:pt x="334" y="112"/>
                      </a:lnTo>
                      <a:lnTo>
                        <a:pt x="334" y="0"/>
                      </a:lnTo>
                      <a:lnTo>
                        <a:pt x="82" y="0"/>
                      </a:lnTo>
                      <a:close/>
                    </a:path>
                  </a:pathLst>
                </a:custGeom>
                <a:noFill/>
                <a:ln w="19050">
                  <a:solidFill>
                    <a:srgbClr val="000000"/>
                  </a:solidFill>
                  <a:miter lim="800000"/>
                  <a:headEnd/>
                  <a:tailEnd/>
                </a:ln>
              </p:spPr>
              <p:txBody>
                <a:bodyPr>
                  <a:prstTxWarp prst="textNoShape">
                    <a:avLst/>
                  </a:prstTxWarp>
                </a:bodyPr>
                <a:lstStyle/>
                <a:p>
                  <a:endParaRPr lang="ja-JP" altLang="en-US"/>
                </a:p>
              </p:txBody>
            </p:sp>
            <p:sp>
              <p:nvSpPr>
                <p:cNvPr id="38269" name="Freeform 123"/>
                <p:cNvSpPr>
                  <a:spLocks noChangeAspect="1"/>
                </p:cNvSpPr>
                <p:nvPr/>
              </p:nvSpPr>
              <p:spPr bwMode="auto">
                <a:xfrm>
                  <a:off x="3293" y="6499"/>
                  <a:ext cx="334" cy="82"/>
                </a:xfrm>
                <a:custGeom>
                  <a:avLst/>
                  <a:gdLst>
                    <a:gd name="T0" fmla="*/ 0 w 334"/>
                    <a:gd name="T1" fmla="*/ 82 h 82"/>
                    <a:gd name="T2" fmla="*/ 251 w 334"/>
                    <a:gd name="T3" fmla="*/ 82 h 82"/>
                    <a:gd name="T4" fmla="*/ 334 w 334"/>
                    <a:gd name="T5" fmla="*/ 0 h 82"/>
                    <a:gd name="T6" fmla="*/ 0 60000 65536"/>
                    <a:gd name="T7" fmla="*/ 0 60000 65536"/>
                    <a:gd name="T8" fmla="*/ 0 60000 65536"/>
                    <a:gd name="T9" fmla="*/ 0 w 334"/>
                    <a:gd name="T10" fmla="*/ 0 h 82"/>
                    <a:gd name="T11" fmla="*/ 334 w 334"/>
                    <a:gd name="T12" fmla="*/ 82 h 82"/>
                  </a:gdLst>
                  <a:ahLst/>
                  <a:cxnLst>
                    <a:cxn ang="T6">
                      <a:pos x="T0" y="T1"/>
                    </a:cxn>
                    <a:cxn ang="T7">
                      <a:pos x="T2" y="T3"/>
                    </a:cxn>
                    <a:cxn ang="T8">
                      <a:pos x="T4" y="T5"/>
                    </a:cxn>
                  </a:cxnLst>
                  <a:rect l="T9" t="T10" r="T11" b="T12"/>
                  <a:pathLst>
                    <a:path w="334" h="82">
                      <a:moveTo>
                        <a:pt x="0" y="82"/>
                      </a:moveTo>
                      <a:lnTo>
                        <a:pt x="251" y="82"/>
                      </a:lnTo>
                      <a:lnTo>
                        <a:pt x="334" y="0"/>
                      </a:lnTo>
                    </a:path>
                  </a:pathLst>
                </a:custGeom>
                <a:noFill/>
                <a:ln w="19050">
                  <a:solidFill>
                    <a:srgbClr val="000000"/>
                  </a:solidFill>
                  <a:miter lim="800000"/>
                  <a:headEnd/>
                  <a:tailEnd/>
                </a:ln>
              </p:spPr>
              <p:txBody>
                <a:bodyPr>
                  <a:prstTxWarp prst="textNoShape">
                    <a:avLst/>
                  </a:prstTxWarp>
                </a:bodyPr>
                <a:lstStyle/>
                <a:p>
                  <a:endParaRPr lang="ja-JP" altLang="en-US"/>
                </a:p>
              </p:txBody>
            </p:sp>
            <p:sp>
              <p:nvSpPr>
                <p:cNvPr id="38270" name="Line 124"/>
                <p:cNvSpPr>
                  <a:spLocks noChangeAspect="1" noChangeShapeType="1"/>
                </p:cNvSpPr>
                <p:nvPr/>
              </p:nvSpPr>
              <p:spPr bwMode="auto">
                <a:xfrm>
                  <a:off x="3544" y="6581"/>
                  <a:ext cx="0" cy="113"/>
                </a:xfrm>
                <a:prstGeom prst="line">
                  <a:avLst/>
                </a:prstGeom>
                <a:noFill/>
                <a:ln w="19050">
                  <a:solidFill>
                    <a:srgbClr val="000000"/>
                  </a:solidFill>
                  <a:miter lim="800000"/>
                  <a:headEnd/>
                  <a:tailEnd/>
                </a:ln>
              </p:spPr>
              <p:txBody>
                <a:bodyPr>
                  <a:prstTxWarp prst="textNoShape">
                    <a:avLst/>
                  </a:prstTxWarp>
                </a:bodyPr>
                <a:lstStyle/>
                <a:p>
                  <a:endParaRPr lang="ja-JP" altLang="en-US"/>
                </a:p>
              </p:txBody>
            </p:sp>
          </p:grpSp>
          <p:sp>
            <p:nvSpPr>
              <p:cNvPr id="38266" name="Oval 125"/>
              <p:cNvSpPr>
                <a:spLocks noChangeAspect="1" noChangeArrowheads="1"/>
              </p:cNvSpPr>
              <p:nvPr/>
            </p:nvSpPr>
            <p:spPr bwMode="auto">
              <a:xfrm>
                <a:off x="3047" y="716"/>
                <a:ext cx="44" cy="23"/>
              </a:xfrm>
              <a:prstGeom prst="ellipse">
                <a:avLst/>
              </a:prstGeom>
              <a:noFill/>
              <a:ln w="19050" cap="rnd">
                <a:solidFill>
                  <a:srgbClr val="000000"/>
                </a:solidFill>
                <a:round/>
                <a:headEnd/>
                <a:tailEnd/>
              </a:ln>
            </p:spPr>
            <p:txBody>
              <a:bodyPr>
                <a:prstTxWarp prst="textNoShape">
                  <a:avLst/>
                </a:prstTxWarp>
              </a:bodyPr>
              <a:lstStyle/>
              <a:p>
                <a:endParaRPr lang="ja-JP" altLang="en-US"/>
              </a:p>
            </p:txBody>
          </p:sp>
          <p:sp>
            <p:nvSpPr>
              <p:cNvPr id="38267" name="Oval 126"/>
              <p:cNvSpPr>
                <a:spLocks noChangeAspect="1" noChangeArrowheads="1"/>
              </p:cNvSpPr>
              <p:nvPr/>
            </p:nvSpPr>
            <p:spPr bwMode="auto">
              <a:xfrm>
                <a:off x="3103" y="716"/>
                <a:ext cx="44" cy="23"/>
              </a:xfrm>
              <a:prstGeom prst="ellipse">
                <a:avLst/>
              </a:prstGeom>
              <a:noFill/>
              <a:ln w="19050" cap="rnd">
                <a:solidFill>
                  <a:srgbClr val="000000"/>
                </a:solidFill>
                <a:round/>
                <a:headEnd/>
                <a:tailEnd/>
              </a:ln>
            </p:spPr>
            <p:txBody>
              <a:bodyPr>
                <a:prstTxWarp prst="textNoShape">
                  <a:avLst/>
                </a:prstTxWarp>
              </a:bodyPr>
              <a:lstStyle/>
              <a:p>
                <a:endParaRPr lang="ja-JP" altLang="en-US"/>
              </a:p>
            </p:txBody>
          </p:sp>
        </p:grpSp>
        <p:sp>
          <p:nvSpPr>
            <p:cNvPr id="38018" name="Line 127"/>
            <p:cNvSpPr>
              <a:spLocks noChangeAspect="1" noChangeShapeType="1"/>
            </p:cNvSpPr>
            <p:nvPr/>
          </p:nvSpPr>
          <p:spPr bwMode="auto">
            <a:xfrm flipH="1">
              <a:off x="2490" y="949"/>
              <a:ext cx="310" cy="0"/>
            </a:xfrm>
            <a:prstGeom prst="line">
              <a:avLst/>
            </a:prstGeom>
            <a:noFill/>
            <a:ln w="28575">
              <a:solidFill>
                <a:srgbClr val="000000"/>
              </a:solidFill>
              <a:round/>
              <a:headEnd/>
              <a:tailEnd/>
            </a:ln>
          </p:spPr>
          <p:txBody>
            <a:bodyPr>
              <a:prstTxWarp prst="textNoShape">
                <a:avLst/>
              </a:prstTxWarp>
            </a:bodyPr>
            <a:lstStyle/>
            <a:p>
              <a:endParaRPr lang="ja-JP" altLang="en-US"/>
            </a:p>
          </p:txBody>
        </p:sp>
        <p:grpSp>
          <p:nvGrpSpPr>
            <p:cNvPr id="38019" name="Group 128"/>
            <p:cNvGrpSpPr>
              <a:grpSpLocks noChangeAspect="1"/>
            </p:cNvGrpSpPr>
            <p:nvPr/>
          </p:nvGrpSpPr>
          <p:grpSpPr bwMode="auto">
            <a:xfrm>
              <a:off x="2403" y="949"/>
              <a:ext cx="132" cy="45"/>
              <a:chOff x="3824" y="6921"/>
              <a:chExt cx="294" cy="100"/>
            </a:xfrm>
          </p:grpSpPr>
          <p:sp>
            <p:nvSpPr>
              <p:cNvPr id="38258" name="Freeform 129"/>
              <p:cNvSpPr>
                <a:spLocks noChangeAspect="1"/>
              </p:cNvSpPr>
              <p:nvPr/>
            </p:nvSpPr>
            <p:spPr bwMode="auto">
              <a:xfrm>
                <a:off x="3824" y="6921"/>
                <a:ext cx="294" cy="100"/>
              </a:xfrm>
              <a:custGeom>
                <a:avLst/>
                <a:gdLst>
                  <a:gd name="T0" fmla="*/ 43 w 294"/>
                  <a:gd name="T1" fmla="*/ 0 h 100"/>
                  <a:gd name="T2" fmla="*/ 0 w 294"/>
                  <a:gd name="T3" fmla="*/ 43 h 100"/>
                  <a:gd name="T4" fmla="*/ 0 w 294"/>
                  <a:gd name="T5" fmla="*/ 100 h 100"/>
                  <a:gd name="T6" fmla="*/ 251 w 294"/>
                  <a:gd name="T7" fmla="*/ 100 h 100"/>
                  <a:gd name="T8" fmla="*/ 294 w 294"/>
                  <a:gd name="T9" fmla="*/ 56 h 100"/>
                  <a:gd name="T10" fmla="*/ 294 w 294"/>
                  <a:gd name="T11" fmla="*/ 0 h 100"/>
                  <a:gd name="T12" fmla="*/ 43 w 294"/>
                  <a:gd name="T13" fmla="*/ 0 h 100"/>
                  <a:gd name="T14" fmla="*/ 0 60000 65536"/>
                  <a:gd name="T15" fmla="*/ 0 60000 65536"/>
                  <a:gd name="T16" fmla="*/ 0 60000 65536"/>
                  <a:gd name="T17" fmla="*/ 0 60000 65536"/>
                  <a:gd name="T18" fmla="*/ 0 60000 65536"/>
                  <a:gd name="T19" fmla="*/ 0 60000 65536"/>
                  <a:gd name="T20" fmla="*/ 0 60000 65536"/>
                  <a:gd name="T21" fmla="*/ 0 w 294"/>
                  <a:gd name="T22" fmla="*/ 0 h 100"/>
                  <a:gd name="T23" fmla="*/ 294 w 294"/>
                  <a:gd name="T24" fmla="*/ 100 h 1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4" h="100">
                    <a:moveTo>
                      <a:pt x="43" y="0"/>
                    </a:moveTo>
                    <a:lnTo>
                      <a:pt x="0" y="43"/>
                    </a:lnTo>
                    <a:lnTo>
                      <a:pt x="0" y="100"/>
                    </a:lnTo>
                    <a:lnTo>
                      <a:pt x="251" y="100"/>
                    </a:lnTo>
                    <a:lnTo>
                      <a:pt x="294" y="56"/>
                    </a:lnTo>
                    <a:lnTo>
                      <a:pt x="294" y="0"/>
                    </a:lnTo>
                    <a:lnTo>
                      <a:pt x="43" y="0"/>
                    </a:lnTo>
                    <a:close/>
                  </a:path>
                </a:pathLst>
              </a:custGeom>
              <a:noFill/>
              <a:ln w="19050">
                <a:solidFill>
                  <a:srgbClr val="000000"/>
                </a:solidFill>
                <a:miter lim="800000"/>
                <a:headEnd/>
                <a:tailEnd/>
              </a:ln>
            </p:spPr>
            <p:txBody>
              <a:bodyPr>
                <a:prstTxWarp prst="textNoShape">
                  <a:avLst/>
                </a:prstTxWarp>
              </a:bodyPr>
              <a:lstStyle/>
              <a:p>
                <a:endParaRPr lang="ja-JP" altLang="en-US"/>
              </a:p>
            </p:txBody>
          </p:sp>
          <p:sp>
            <p:nvSpPr>
              <p:cNvPr id="38259" name="Freeform 130"/>
              <p:cNvSpPr>
                <a:spLocks noChangeAspect="1"/>
              </p:cNvSpPr>
              <p:nvPr/>
            </p:nvSpPr>
            <p:spPr bwMode="auto">
              <a:xfrm>
                <a:off x="3824" y="6921"/>
                <a:ext cx="294" cy="43"/>
              </a:xfrm>
              <a:custGeom>
                <a:avLst/>
                <a:gdLst>
                  <a:gd name="T0" fmla="*/ 0 w 294"/>
                  <a:gd name="T1" fmla="*/ 43 h 43"/>
                  <a:gd name="T2" fmla="*/ 251 w 294"/>
                  <a:gd name="T3" fmla="*/ 43 h 43"/>
                  <a:gd name="T4" fmla="*/ 294 w 294"/>
                  <a:gd name="T5" fmla="*/ 0 h 43"/>
                  <a:gd name="T6" fmla="*/ 0 60000 65536"/>
                  <a:gd name="T7" fmla="*/ 0 60000 65536"/>
                  <a:gd name="T8" fmla="*/ 0 60000 65536"/>
                  <a:gd name="T9" fmla="*/ 0 w 294"/>
                  <a:gd name="T10" fmla="*/ 0 h 43"/>
                  <a:gd name="T11" fmla="*/ 294 w 294"/>
                  <a:gd name="T12" fmla="*/ 43 h 43"/>
                </a:gdLst>
                <a:ahLst/>
                <a:cxnLst>
                  <a:cxn ang="T6">
                    <a:pos x="T0" y="T1"/>
                  </a:cxn>
                  <a:cxn ang="T7">
                    <a:pos x="T2" y="T3"/>
                  </a:cxn>
                  <a:cxn ang="T8">
                    <a:pos x="T4" y="T5"/>
                  </a:cxn>
                </a:cxnLst>
                <a:rect l="T9" t="T10" r="T11" b="T12"/>
                <a:pathLst>
                  <a:path w="294" h="43">
                    <a:moveTo>
                      <a:pt x="0" y="43"/>
                    </a:moveTo>
                    <a:lnTo>
                      <a:pt x="251" y="43"/>
                    </a:lnTo>
                    <a:lnTo>
                      <a:pt x="294" y="0"/>
                    </a:lnTo>
                  </a:path>
                </a:pathLst>
              </a:custGeom>
              <a:noFill/>
              <a:ln w="19050">
                <a:solidFill>
                  <a:srgbClr val="000000"/>
                </a:solidFill>
                <a:miter lim="800000"/>
                <a:headEnd/>
                <a:tailEnd/>
              </a:ln>
            </p:spPr>
            <p:txBody>
              <a:bodyPr>
                <a:prstTxWarp prst="textNoShape">
                  <a:avLst/>
                </a:prstTxWarp>
              </a:bodyPr>
              <a:lstStyle/>
              <a:p>
                <a:endParaRPr lang="ja-JP" altLang="en-US"/>
              </a:p>
            </p:txBody>
          </p:sp>
          <p:sp>
            <p:nvSpPr>
              <p:cNvPr id="38260" name="Line 131"/>
              <p:cNvSpPr>
                <a:spLocks noChangeAspect="1" noChangeShapeType="1"/>
              </p:cNvSpPr>
              <p:nvPr/>
            </p:nvSpPr>
            <p:spPr bwMode="auto">
              <a:xfrm>
                <a:off x="4075" y="6964"/>
                <a:ext cx="0" cy="57"/>
              </a:xfrm>
              <a:prstGeom prst="line">
                <a:avLst/>
              </a:prstGeom>
              <a:noFill/>
              <a:ln w="19050">
                <a:solidFill>
                  <a:srgbClr val="000000"/>
                </a:solidFill>
                <a:miter lim="800000"/>
                <a:headEnd/>
                <a:tailEnd/>
              </a:ln>
            </p:spPr>
            <p:txBody>
              <a:bodyPr>
                <a:prstTxWarp prst="textNoShape">
                  <a:avLst/>
                </a:prstTxWarp>
              </a:bodyPr>
              <a:lstStyle/>
              <a:p>
                <a:endParaRPr lang="ja-JP" altLang="en-US"/>
              </a:p>
            </p:txBody>
          </p:sp>
        </p:grpSp>
        <p:grpSp>
          <p:nvGrpSpPr>
            <p:cNvPr id="38020" name="Group 132"/>
            <p:cNvGrpSpPr>
              <a:grpSpLocks noChangeAspect="1"/>
            </p:cNvGrpSpPr>
            <p:nvPr/>
          </p:nvGrpSpPr>
          <p:grpSpPr bwMode="auto">
            <a:xfrm>
              <a:off x="2426" y="994"/>
              <a:ext cx="45" cy="22"/>
              <a:chOff x="3875" y="7021"/>
              <a:chExt cx="100" cy="49"/>
            </a:xfrm>
          </p:grpSpPr>
          <p:sp>
            <p:nvSpPr>
              <p:cNvPr id="38256" name="Freeform 133"/>
              <p:cNvSpPr>
                <a:spLocks noChangeAspect="1"/>
              </p:cNvSpPr>
              <p:nvPr/>
            </p:nvSpPr>
            <p:spPr bwMode="auto">
              <a:xfrm>
                <a:off x="3875" y="7021"/>
                <a:ext cx="100" cy="49"/>
              </a:xfrm>
              <a:custGeom>
                <a:avLst/>
                <a:gdLst>
                  <a:gd name="T0" fmla="*/ 0 w 384"/>
                  <a:gd name="T1" fmla="*/ 0 h 192"/>
                  <a:gd name="T2" fmla="*/ 0 w 384"/>
                  <a:gd name="T3" fmla="*/ 0 h 192"/>
                  <a:gd name="T4" fmla="*/ 0 w 384"/>
                  <a:gd name="T5" fmla="*/ 0 h 192"/>
                  <a:gd name="T6" fmla="*/ 0 w 384"/>
                  <a:gd name="T7" fmla="*/ 0 h 192"/>
                  <a:gd name="T8" fmla="*/ 0 w 384"/>
                  <a:gd name="T9" fmla="*/ 0 h 192"/>
                  <a:gd name="T10" fmla="*/ 0 w 384"/>
                  <a:gd name="T11" fmla="*/ 0 h 192"/>
                  <a:gd name="T12" fmla="*/ 0 w 384"/>
                  <a:gd name="T13" fmla="*/ 0 h 192"/>
                  <a:gd name="T14" fmla="*/ 0 60000 65536"/>
                  <a:gd name="T15" fmla="*/ 0 60000 65536"/>
                  <a:gd name="T16" fmla="*/ 0 60000 65536"/>
                  <a:gd name="T17" fmla="*/ 0 60000 65536"/>
                  <a:gd name="T18" fmla="*/ 0 60000 65536"/>
                  <a:gd name="T19" fmla="*/ 0 60000 65536"/>
                  <a:gd name="T20" fmla="*/ 0 60000 65536"/>
                  <a:gd name="T21" fmla="*/ 0 w 384"/>
                  <a:gd name="T22" fmla="*/ 0 h 192"/>
                  <a:gd name="T23" fmla="*/ 384 w 384"/>
                  <a:gd name="T24" fmla="*/ 192 h 1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4" h="192">
                    <a:moveTo>
                      <a:pt x="192" y="0"/>
                    </a:moveTo>
                    <a:cubicBezTo>
                      <a:pt x="86" y="0"/>
                      <a:pt x="0" y="11"/>
                      <a:pt x="0" y="24"/>
                    </a:cubicBezTo>
                    <a:lnTo>
                      <a:pt x="0" y="168"/>
                    </a:lnTo>
                    <a:cubicBezTo>
                      <a:pt x="0" y="181"/>
                      <a:pt x="86" y="192"/>
                      <a:pt x="192" y="192"/>
                    </a:cubicBezTo>
                    <a:cubicBezTo>
                      <a:pt x="298" y="192"/>
                      <a:pt x="384" y="181"/>
                      <a:pt x="384" y="168"/>
                    </a:cubicBezTo>
                    <a:lnTo>
                      <a:pt x="384" y="24"/>
                    </a:lnTo>
                    <a:cubicBezTo>
                      <a:pt x="384" y="11"/>
                      <a:pt x="298" y="0"/>
                      <a:pt x="192" y="0"/>
                    </a:cubicBezTo>
                    <a:close/>
                  </a:path>
                </a:pathLst>
              </a:custGeom>
              <a:noFill/>
              <a:ln w="19050">
                <a:solidFill>
                  <a:srgbClr val="000000"/>
                </a:solidFill>
                <a:round/>
                <a:headEnd/>
                <a:tailEnd/>
              </a:ln>
            </p:spPr>
            <p:txBody>
              <a:bodyPr>
                <a:prstTxWarp prst="textNoShape">
                  <a:avLst/>
                </a:prstTxWarp>
              </a:bodyPr>
              <a:lstStyle/>
              <a:p>
                <a:endParaRPr lang="ja-JP" altLang="en-US"/>
              </a:p>
            </p:txBody>
          </p:sp>
          <p:sp>
            <p:nvSpPr>
              <p:cNvPr id="38257" name="Freeform 134"/>
              <p:cNvSpPr>
                <a:spLocks noChangeAspect="1"/>
              </p:cNvSpPr>
              <p:nvPr/>
            </p:nvSpPr>
            <p:spPr bwMode="auto">
              <a:xfrm>
                <a:off x="3875" y="7027"/>
                <a:ext cx="100" cy="6"/>
              </a:xfrm>
              <a:custGeom>
                <a:avLst/>
                <a:gdLst>
                  <a:gd name="T0" fmla="*/ 0 w 100"/>
                  <a:gd name="T1" fmla="*/ 0 h 6"/>
                  <a:gd name="T2" fmla="*/ 50 w 100"/>
                  <a:gd name="T3" fmla="*/ 6 h 6"/>
                  <a:gd name="T4" fmla="*/ 100 w 100"/>
                  <a:gd name="T5" fmla="*/ 0 h 6"/>
                  <a:gd name="T6" fmla="*/ 0 60000 65536"/>
                  <a:gd name="T7" fmla="*/ 0 60000 65536"/>
                  <a:gd name="T8" fmla="*/ 0 60000 65536"/>
                  <a:gd name="T9" fmla="*/ 0 w 100"/>
                  <a:gd name="T10" fmla="*/ 0 h 6"/>
                  <a:gd name="T11" fmla="*/ 100 w 100"/>
                  <a:gd name="T12" fmla="*/ 6 h 6"/>
                </a:gdLst>
                <a:ahLst/>
                <a:cxnLst>
                  <a:cxn ang="T6">
                    <a:pos x="T0" y="T1"/>
                  </a:cxn>
                  <a:cxn ang="T7">
                    <a:pos x="T2" y="T3"/>
                  </a:cxn>
                  <a:cxn ang="T8">
                    <a:pos x="T4" y="T5"/>
                  </a:cxn>
                </a:cxnLst>
                <a:rect l="T9" t="T10" r="T11" b="T12"/>
                <a:pathLst>
                  <a:path w="100" h="6">
                    <a:moveTo>
                      <a:pt x="0" y="0"/>
                    </a:moveTo>
                    <a:cubicBezTo>
                      <a:pt x="0" y="3"/>
                      <a:pt x="23" y="6"/>
                      <a:pt x="50" y="6"/>
                    </a:cubicBezTo>
                    <a:cubicBezTo>
                      <a:pt x="78" y="6"/>
                      <a:pt x="100" y="3"/>
                      <a:pt x="100" y="0"/>
                    </a:cubicBezTo>
                  </a:path>
                </a:pathLst>
              </a:custGeom>
              <a:noFill/>
              <a:ln w="19050">
                <a:solidFill>
                  <a:srgbClr val="000000"/>
                </a:solidFill>
                <a:round/>
                <a:headEnd/>
                <a:tailEnd/>
              </a:ln>
            </p:spPr>
            <p:txBody>
              <a:bodyPr>
                <a:prstTxWarp prst="textNoShape">
                  <a:avLst/>
                </a:prstTxWarp>
              </a:bodyPr>
              <a:lstStyle/>
              <a:p>
                <a:endParaRPr lang="ja-JP" altLang="en-US"/>
              </a:p>
            </p:txBody>
          </p:sp>
        </p:grpSp>
        <p:grpSp>
          <p:nvGrpSpPr>
            <p:cNvPr id="38021" name="Group 135"/>
            <p:cNvGrpSpPr>
              <a:grpSpLocks noChangeAspect="1"/>
            </p:cNvGrpSpPr>
            <p:nvPr/>
          </p:nvGrpSpPr>
          <p:grpSpPr bwMode="auto">
            <a:xfrm>
              <a:off x="2403" y="949"/>
              <a:ext cx="132" cy="45"/>
              <a:chOff x="3824" y="6921"/>
              <a:chExt cx="294" cy="100"/>
            </a:xfrm>
          </p:grpSpPr>
          <p:sp>
            <p:nvSpPr>
              <p:cNvPr id="38253" name="Freeform 136"/>
              <p:cNvSpPr>
                <a:spLocks noChangeAspect="1"/>
              </p:cNvSpPr>
              <p:nvPr/>
            </p:nvSpPr>
            <p:spPr bwMode="auto">
              <a:xfrm>
                <a:off x="3824" y="6921"/>
                <a:ext cx="294" cy="100"/>
              </a:xfrm>
              <a:custGeom>
                <a:avLst/>
                <a:gdLst>
                  <a:gd name="T0" fmla="*/ 43 w 294"/>
                  <a:gd name="T1" fmla="*/ 0 h 100"/>
                  <a:gd name="T2" fmla="*/ 0 w 294"/>
                  <a:gd name="T3" fmla="*/ 43 h 100"/>
                  <a:gd name="T4" fmla="*/ 0 w 294"/>
                  <a:gd name="T5" fmla="*/ 100 h 100"/>
                  <a:gd name="T6" fmla="*/ 251 w 294"/>
                  <a:gd name="T7" fmla="*/ 100 h 100"/>
                  <a:gd name="T8" fmla="*/ 294 w 294"/>
                  <a:gd name="T9" fmla="*/ 56 h 100"/>
                  <a:gd name="T10" fmla="*/ 294 w 294"/>
                  <a:gd name="T11" fmla="*/ 0 h 100"/>
                  <a:gd name="T12" fmla="*/ 43 w 294"/>
                  <a:gd name="T13" fmla="*/ 0 h 100"/>
                  <a:gd name="T14" fmla="*/ 0 60000 65536"/>
                  <a:gd name="T15" fmla="*/ 0 60000 65536"/>
                  <a:gd name="T16" fmla="*/ 0 60000 65536"/>
                  <a:gd name="T17" fmla="*/ 0 60000 65536"/>
                  <a:gd name="T18" fmla="*/ 0 60000 65536"/>
                  <a:gd name="T19" fmla="*/ 0 60000 65536"/>
                  <a:gd name="T20" fmla="*/ 0 60000 65536"/>
                  <a:gd name="T21" fmla="*/ 0 w 294"/>
                  <a:gd name="T22" fmla="*/ 0 h 100"/>
                  <a:gd name="T23" fmla="*/ 294 w 294"/>
                  <a:gd name="T24" fmla="*/ 100 h 1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4" h="100">
                    <a:moveTo>
                      <a:pt x="43" y="0"/>
                    </a:moveTo>
                    <a:lnTo>
                      <a:pt x="0" y="43"/>
                    </a:lnTo>
                    <a:lnTo>
                      <a:pt x="0" y="100"/>
                    </a:lnTo>
                    <a:lnTo>
                      <a:pt x="251" y="100"/>
                    </a:lnTo>
                    <a:lnTo>
                      <a:pt x="294" y="56"/>
                    </a:lnTo>
                    <a:lnTo>
                      <a:pt x="294" y="0"/>
                    </a:lnTo>
                    <a:lnTo>
                      <a:pt x="43" y="0"/>
                    </a:lnTo>
                    <a:close/>
                  </a:path>
                </a:pathLst>
              </a:custGeom>
              <a:noFill/>
              <a:ln w="19050">
                <a:solidFill>
                  <a:srgbClr val="000000"/>
                </a:solidFill>
                <a:miter lim="800000"/>
                <a:headEnd/>
                <a:tailEnd/>
              </a:ln>
            </p:spPr>
            <p:txBody>
              <a:bodyPr>
                <a:prstTxWarp prst="textNoShape">
                  <a:avLst/>
                </a:prstTxWarp>
              </a:bodyPr>
              <a:lstStyle/>
              <a:p>
                <a:endParaRPr lang="ja-JP" altLang="en-US"/>
              </a:p>
            </p:txBody>
          </p:sp>
          <p:sp>
            <p:nvSpPr>
              <p:cNvPr id="38254" name="Freeform 137"/>
              <p:cNvSpPr>
                <a:spLocks noChangeAspect="1"/>
              </p:cNvSpPr>
              <p:nvPr/>
            </p:nvSpPr>
            <p:spPr bwMode="auto">
              <a:xfrm>
                <a:off x="3824" y="6921"/>
                <a:ext cx="294" cy="43"/>
              </a:xfrm>
              <a:custGeom>
                <a:avLst/>
                <a:gdLst>
                  <a:gd name="T0" fmla="*/ 0 w 294"/>
                  <a:gd name="T1" fmla="*/ 43 h 43"/>
                  <a:gd name="T2" fmla="*/ 251 w 294"/>
                  <a:gd name="T3" fmla="*/ 43 h 43"/>
                  <a:gd name="T4" fmla="*/ 294 w 294"/>
                  <a:gd name="T5" fmla="*/ 0 h 43"/>
                  <a:gd name="T6" fmla="*/ 0 60000 65536"/>
                  <a:gd name="T7" fmla="*/ 0 60000 65536"/>
                  <a:gd name="T8" fmla="*/ 0 60000 65536"/>
                  <a:gd name="T9" fmla="*/ 0 w 294"/>
                  <a:gd name="T10" fmla="*/ 0 h 43"/>
                  <a:gd name="T11" fmla="*/ 294 w 294"/>
                  <a:gd name="T12" fmla="*/ 43 h 43"/>
                </a:gdLst>
                <a:ahLst/>
                <a:cxnLst>
                  <a:cxn ang="T6">
                    <a:pos x="T0" y="T1"/>
                  </a:cxn>
                  <a:cxn ang="T7">
                    <a:pos x="T2" y="T3"/>
                  </a:cxn>
                  <a:cxn ang="T8">
                    <a:pos x="T4" y="T5"/>
                  </a:cxn>
                </a:cxnLst>
                <a:rect l="T9" t="T10" r="T11" b="T12"/>
                <a:pathLst>
                  <a:path w="294" h="43">
                    <a:moveTo>
                      <a:pt x="0" y="43"/>
                    </a:moveTo>
                    <a:lnTo>
                      <a:pt x="251" y="43"/>
                    </a:lnTo>
                    <a:lnTo>
                      <a:pt x="294" y="0"/>
                    </a:lnTo>
                  </a:path>
                </a:pathLst>
              </a:custGeom>
              <a:noFill/>
              <a:ln w="19050">
                <a:solidFill>
                  <a:srgbClr val="000000"/>
                </a:solidFill>
                <a:miter lim="800000"/>
                <a:headEnd/>
                <a:tailEnd/>
              </a:ln>
            </p:spPr>
            <p:txBody>
              <a:bodyPr>
                <a:prstTxWarp prst="textNoShape">
                  <a:avLst/>
                </a:prstTxWarp>
              </a:bodyPr>
              <a:lstStyle/>
              <a:p>
                <a:endParaRPr lang="ja-JP" altLang="en-US"/>
              </a:p>
            </p:txBody>
          </p:sp>
          <p:sp>
            <p:nvSpPr>
              <p:cNvPr id="38255" name="Line 138"/>
              <p:cNvSpPr>
                <a:spLocks noChangeAspect="1" noChangeShapeType="1"/>
              </p:cNvSpPr>
              <p:nvPr/>
            </p:nvSpPr>
            <p:spPr bwMode="auto">
              <a:xfrm>
                <a:off x="4075" y="6964"/>
                <a:ext cx="0" cy="57"/>
              </a:xfrm>
              <a:prstGeom prst="line">
                <a:avLst/>
              </a:prstGeom>
              <a:noFill/>
              <a:ln w="19050">
                <a:solidFill>
                  <a:srgbClr val="000000"/>
                </a:solidFill>
                <a:miter lim="800000"/>
                <a:headEnd/>
                <a:tailEnd/>
              </a:ln>
            </p:spPr>
            <p:txBody>
              <a:bodyPr>
                <a:prstTxWarp prst="textNoShape">
                  <a:avLst/>
                </a:prstTxWarp>
              </a:bodyPr>
              <a:lstStyle/>
              <a:p>
                <a:endParaRPr lang="ja-JP" altLang="en-US"/>
              </a:p>
            </p:txBody>
          </p:sp>
        </p:grpSp>
        <p:grpSp>
          <p:nvGrpSpPr>
            <p:cNvPr id="38022" name="Group 139"/>
            <p:cNvGrpSpPr>
              <a:grpSpLocks noChangeAspect="1"/>
            </p:cNvGrpSpPr>
            <p:nvPr/>
          </p:nvGrpSpPr>
          <p:grpSpPr bwMode="auto">
            <a:xfrm>
              <a:off x="2426" y="994"/>
              <a:ext cx="45" cy="22"/>
              <a:chOff x="3875" y="7021"/>
              <a:chExt cx="100" cy="49"/>
            </a:xfrm>
          </p:grpSpPr>
          <p:sp>
            <p:nvSpPr>
              <p:cNvPr id="38251" name="Freeform 140"/>
              <p:cNvSpPr>
                <a:spLocks noChangeAspect="1"/>
              </p:cNvSpPr>
              <p:nvPr/>
            </p:nvSpPr>
            <p:spPr bwMode="auto">
              <a:xfrm>
                <a:off x="3875" y="7021"/>
                <a:ext cx="100" cy="49"/>
              </a:xfrm>
              <a:custGeom>
                <a:avLst/>
                <a:gdLst>
                  <a:gd name="T0" fmla="*/ 0 w 384"/>
                  <a:gd name="T1" fmla="*/ 0 h 192"/>
                  <a:gd name="T2" fmla="*/ 0 w 384"/>
                  <a:gd name="T3" fmla="*/ 0 h 192"/>
                  <a:gd name="T4" fmla="*/ 0 w 384"/>
                  <a:gd name="T5" fmla="*/ 0 h 192"/>
                  <a:gd name="T6" fmla="*/ 0 w 384"/>
                  <a:gd name="T7" fmla="*/ 0 h 192"/>
                  <a:gd name="T8" fmla="*/ 0 w 384"/>
                  <a:gd name="T9" fmla="*/ 0 h 192"/>
                  <a:gd name="T10" fmla="*/ 0 w 384"/>
                  <a:gd name="T11" fmla="*/ 0 h 192"/>
                  <a:gd name="T12" fmla="*/ 0 w 384"/>
                  <a:gd name="T13" fmla="*/ 0 h 192"/>
                  <a:gd name="T14" fmla="*/ 0 60000 65536"/>
                  <a:gd name="T15" fmla="*/ 0 60000 65536"/>
                  <a:gd name="T16" fmla="*/ 0 60000 65536"/>
                  <a:gd name="T17" fmla="*/ 0 60000 65536"/>
                  <a:gd name="T18" fmla="*/ 0 60000 65536"/>
                  <a:gd name="T19" fmla="*/ 0 60000 65536"/>
                  <a:gd name="T20" fmla="*/ 0 60000 65536"/>
                  <a:gd name="T21" fmla="*/ 0 w 384"/>
                  <a:gd name="T22" fmla="*/ 0 h 192"/>
                  <a:gd name="T23" fmla="*/ 384 w 384"/>
                  <a:gd name="T24" fmla="*/ 192 h 1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4" h="192">
                    <a:moveTo>
                      <a:pt x="192" y="0"/>
                    </a:moveTo>
                    <a:cubicBezTo>
                      <a:pt x="86" y="0"/>
                      <a:pt x="0" y="11"/>
                      <a:pt x="0" y="24"/>
                    </a:cubicBezTo>
                    <a:lnTo>
                      <a:pt x="0" y="168"/>
                    </a:lnTo>
                    <a:cubicBezTo>
                      <a:pt x="0" y="181"/>
                      <a:pt x="86" y="192"/>
                      <a:pt x="192" y="192"/>
                    </a:cubicBezTo>
                    <a:cubicBezTo>
                      <a:pt x="298" y="192"/>
                      <a:pt x="384" y="181"/>
                      <a:pt x="384" y="168"/>
                    </a:cubicBezTo>
                    <a:lnTo>
                      <a:pt x="384" y="24"/>
                    </a:lnTo>
                    <a:cubicBezTo>
                      <a:pt x="384" y="11"/>
                      <a:pt x="298" y="0"/>
                      <a:pt x="192" y="0"/>
                    </a:cubicBezTo>
                    <a:close/>
                  </a:path>
                </a:pathLst>
              </a:custGeom>
              <a:noFill/>
              <a:ln w="19050">
                <a:solidFill>
                  <a:srgbClr val="000000"/>
                </a:solidFill>
                <a:round/>
                <a:headEnd/>
                <a:tailEnd/>
              </a:ln>
            </p:spPr>
            <p:txBody>
              <a:bodyPr>
                <a:prstTxWarp prst="textNoShape">
                  <a:avLst/>
                </a:prstTxWarp>
              </a:bodyPr>
              <a:lstStyle/>
              <a:p>
                <a:endParaRPr lang="ja-JP" altLang="en-US"/>
              </a:p>
            </p:txBody>
          </p:sp>
          <p:sp>
            <p:nvSpPr>
              <p:cNvPr id="38252" name="Freeform 141"/>
              <p:cNvSpPr>
                <a:spLocks noChangeAspect="1"/>
              </p:cNvSpPr>
              <p:nvPr/>
            </p:nvSpPr>
            <p:spPr bwMode="auto">
              <a:xfrm>
                <a:off x="3875" y="7027"/>
                <a:ext cx="100" cy="6"/>
              </a:xfrm>
              <a:custGeom>
                <a:avLst/>
                <a:gdLst>
                  <a:gd name="T0" fmla="*/ 0 w 100"/>
                  <a:gd name="T1" fmla="*/ 0 h 6"/>
                  <a:gd name="T2" fmla="*/ 50 w 100"/>
                  <a:gd name="T3" fmla="*/ 6 h 6"/>
                  <a:gd name="T4" fmla="*/ 100 w 100"/>
                  <a:gd name="T5" fmla="*/ 0 h 6"/>
                  <a:gd name="T6" fmla="*/ 0 60000 65536"/>
                  <a:gd name="T7" fmla="*/ 0 60000 65536"/>
                  <a:gd name="T8" fmla="*/ 0 60000 65536"/>
                  <a:gd name="T9" fmla="*/ 0 w 100"/>
                  <a:gd name="T10" fmla="*/ 0 h 6"/>
                  <a:gd name="T11" fmla="*/ 100 w 100"/>
                  <a:gd name="T12" fmla="*/ 6 h 6"/>
                </a:gdLst>
                <a:ahLst/>
                <a:cxnLst>
                  <a:cxn ang="T6">
                    <a:pos x="T0" y="T1"/>
                  </a:cxn>
                  <a:cxn ang="T7">
                    <a:pos x="T2" y="T3"/>
                  </a:cxn>
                  <a:cxn ang="T8">
                    <a:pos x="T4" y="T5"/>
                  </a:cxn>
                </a:cxnLst>
                <a:rect l="T9" t="T10" r="T11" b="T12"/>
                <a:pathLst>
                  <a:path w="100" h="6">
                    <a:moveTo>
                      <a:pt x="0" y="0"/>
                    </a:moveTo>
                    <a:cubicBezTo>
                      <a:pt x="0" y="3"/>
                      <a:pt x="23" y="6"/>
                      <a:pt x="50" y="6"/>
                    </a:cubicBezTo>
                    <a:cubicBezTo>
                      <a:pt x="78" y="6"/>
                      <a:pt x="100" y="3"/>
                      <a:pt x="100" y="0"/>
                    </a:cubicBezTo>
                  </a:path>
                </a:pathLst>
              </a:custGeom>
              <a:noFill/>
              <a:ln w="19050">
                <a:solidFill>
                  <a:srgbClr val="000000"/>
                </a:solidFill>
                <a:round/>
                <a:headEnd/>
                <a:tailEnd/>
              </a:ln>
            </p:spPr>
            <p:txBody>
              <a:bodyPr>
                <a:prstTxWarp prst="textNoShape">
                  <a:avLst/>
                </a:prstTxWarp>
              </a:bodyPr>
              <a:lstStyle/>
              <a:p>
                <a:endParaRPr lang="ja-JP" altLang="en-US"/>
              </a:p>
            </p:txBody>
          </p:sp>
        </p:grpSp>
        <p:grpSp>
          <p:nvGrpSpPr>
            <p:cNvPr id="38023" name="Group 928"/>
            <p:cNvGrpSpPr>
              <a:grpSpLocks/>
            </p:cNvGrpSpPr>
            <p:nvPr/>
          </p:nvGrpSpPr>
          <p:grpSpPr bwMode="auto">
            <a:xfrm>
              <a:off x="3021" y="1190"/>
              <a:ext cx="126" cy="132"/>
              <a:chOff x="3883" y="1144"/>
              <a:chExt cx="126" cy="132"/>
            </a:xfrm>
          </p:grpSpPr>
          <p:grpSp>
            <p:nvGrpSpPr>
              <p:cNvPr id="38239" name="Group 142"/>
              <p:cNvGrpSpPr>
                <a:grpSpLocks noChangeAspect="1"/>
              </p:cNvGrpSpPr>
              <p:nvPr/>
            </p:nvGrpSpPr>
            <p:grpSpPr bwMode="auto">
              <a:xfrm>
                <a:off x="3965" y="1144"/>
                <a:ext cx="44" cy="132"/>
                <a:chOff x="5380" y="7456"/>
                <a:chExt cx="98" cy="294"/>
              </a:xfrm>
            </p:grpSpPr>
            <p:sp>
              <p:nvSpPr>
                <p:cNvPr id="38247" name="Freeform 143"/>
                <p:cNvSpPr>
                  <a:spLocks noChangeAspect="1"/>
                </p:cNvSpPr>
                <p:nvPr/>
              </p:nvSpPr>
              <p:spPr bwMode="auto">
                <a:xfrm>
                  <a:off x="5380" y="7456"/>
                  <a:ext cx="98" cy="294"/>
                </a:xfrm>
                <a:custGeom>
                  <a:avLst/>
                  <a:gdLst>
                    <a:gd name="T0" fmla="*/ 0 w 375"/>
                    <a:gd name="T1" fmla="*/ 0 h 1134"/>
                    <a:gd name="T2" fmla="*/ 0 w 375"/>
                    <a:gd name="T3" fmla="*/ 0 h 1134"/>
                    <a:gd name="T4" fmla="*/ 0 w 375"/>
                    <a:gd name="T5" fmla="*/ 0 h 1134"/>
                    <a:gd name="T6" fmla="*/ 0 w 375"/>
                    <a:gd name="T7" fmla="*/ 0 h 1134"/>
                    <a:gd name="T8" fmla="*/ 0 w 375"/>
                    <a:gd name="T9" fmla="*/ 0 h 1134"/>
                    <a:gd name="T10" fmla="*/ 0 w 375"/>
                    <a:gd name="T11" fmla="*/ 0 h 1134"/>
                    <a:gd name="T12" fmla="*/ 0 w 375"/>
                    <a:gd name="T13" fmla="*/ 0 h 1134"/>
                    <a:gd name="T14" fmla="*/ 0 60000 65536"/>
                    <a:gd name="T15" fmla="*/ 0 60000 65536"/>
                    <a:gd name="T16" fmla="*/ 0 60000 65536"/>
                    <a:gd name="T17" fmla="*/ 0 60000 65536"/>
                    <a:gd name="T18" fmla="*/ 0 60000 65536"/>
                    <a:gd name="T19" fmla="*/ 0 60000 65536"/>
                    <a:gd name="T20" fmla="*/ 0 60000 65536"/>
                    <a:gd name="T21" fmla="*/ 0 w 375"/>
                    <a:gd name="T22" fmla="*/ 0 h 1134"/>
                    <a:gd name="T23" fmla="*/ 375 w 375"/>
                    <a:gd name="T24" fmla="*/ 1134 h 1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5" h="1134">
                      <a:moveTo>
                        <a:pt x="188" y="0"/>
                      </a:moveTo>
                      <a:cubicBezTo>
                        <a:pt x="84" y="0"/>
                        <a:pt x="0" y="64"/>
                        <a:pt x="0" y="142"/>
                      </a:cubicBezTo>
                      <a:lnTo>
                        <a:pt x="0" y="992"/>
                      </a:lnTo>
                      <a:cubicBezTo>
                        <a:pt x="0" y="1070"/>
                        <a:pt x="84" y="1134"/>
                        <a:pt x="188" y="1134"/>
                      </a:cubicBezTo>
                      <a:cubicBezTo>
                        <a:pt x="291" y="1134"/>
                        <a:pt x="375" y="1070"/>
                        <a:pt x="375" y="992"/>
                      </a:cubicBezTo>
                      <a:lnTo>
                        <a:pt x="375" y="142"/>
                      </a:lnTo>
                      <a:cubicBezTo>
                        <a:pt x="375" y="64"/>
                        <a:pt x="291" y="0"/>
                        <a:pt x="188" y="0"/>
                      </a:cubicBezTo>
                      <a:close/>
                    </a:path>
                  </a:pathLst>
                </a:cu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248" name="Oval 144"/>
                <p:cNvSpPr>
                  <a:spLocks noChangeAspect="1" noChangeArrowheads="1"/>
                </p:cNvSpPr>
                <p:nvPr/>
              </p:nvSpPr>
              <p:spPr bwMode="auto">
                <a:xfrm>
                  <a:off x="5380" y="7456"/>
                  <a:ext cx="98" cy="74"/>
                </a:xfrm>
                <a:prstGeom prst="ellipse">
                  <a:avLst/>
                </a:pr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249" name="Freeform 145"/>
                <p:cNvSpPr>
                  <a:spLocks noChangeAspect="1"/>
                </p:cNvSpPr>
                <p:nvPr/>
              </p:nvSpPr>
              <p:spPr bwMode="auto">
                <a:xfrm>
                  <a:off x="5380" y="7456"/>
                  <a:ext cx="98" cy="294"/>
                </a:xfrm>
                <a:custGeom>
                  <a:avLst/>
                  <a:gdLst>
                    <a:gd name="T0" fmla="*/ 0 w 375"/>
                    <a:gd name="T1" fmla="*/ 0 h 1134"/>
                    <a:gd name="T2" fmla="*/ 0 w 375"/>
                    <a:gd name="T3" fmla="*/ 0 h 1134"/>
                    <a:gd name="T4" fmla="*/ 0 w 375"/>
                    <a:gd name="T5" fmla="*/ 0 h 1134"/>
                    <a:gd name="T6" fmla="*/ 0 w 375"/>
                    <a:gd name="T7" fmla="*/ 0 h 1134"/>
                    <a:gd name="T8" fmla="*/ 0 w 375"/>
                    <a:gd name="T9" fmla="*/ 0 h 1134"/>
                    <a:gd name="T10" fmla="*/ 0 w 375"/>
                    <a:gd name="T11" fmla="*/ 0 h 1134"/>
                    <a:gd name="T12" fmla="*/ 0 w 375"/>
                    <a:gd name="T13" fmla="*/ 0 h 1134"/>
                    <a:gd name="T14" fmla="*/ 0 60000 65536"/>
                    <a:gd name="T15" fmla="*/ 0 60000 65536"/>
                    <a:gd name="T16" fmla="*/ 0 60000 65536"/>
                    <a:gd name="T17" fmla="*/ 0 60000 65536"/>
                    <a:gd name="T18" fmla="*/ 0 60000 65536"/>
                    <a:gd name="T19" fmla="*/ 0 60000 65536"/>
                    <a:gd name="T20" fmla="*/ 0 60000 65536"/>
                    <a:gd name="T21" fmla="*/ 0 w 375"/>
                    <a:gd name="T22" fmla="*/ 0 h 1134"/>
                    <a:gd name="T23" fmla="*/ 375 w 375"/>
                    <a:gd name="T24" fmla="*/ 1134 h 1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5" h="1134">
                      <a:moveTo>
                        <a:pt x="188" y="0"/>
                      </a:moveTo>
                      <a:cubicBezTo>
                        <a:pt x="84" y="0"/>
                        <a:pt x="0" y="64"/>
                        <a:pt x="0" y="142"/>
                      </a:cubicBezTo>
                      <a:lnTo>
                        <a:pt x="0" y="992"/>
                      </a:lnTo>
                      <a:cubicBezTo>
                        <a:pt x="0" y="1070"/>
                        <a:pt x="84" y="1134"/>
                        <a:pt x="188" y="1134"/>
                      </a:cubicBezTo>
                      <a:cubicBezTo>
                        <a:pt x="291" y="1134"/>
                        <a:pt x="375" y="1070"/>
                        <a:pt x="375" y="992"/>
                      </a:cubicBezTo>
                      <a:lnTo>
                        <a:pt x="375" y="142"/>
                      </a:lnTo>
                      <a:cubicBezTo>
                        <a:pt x="375" y="64"/>
                        <a:pt x="291" y="0"/>
                        <a:pt x="188" y="0"/>
                      </a:cubicBezTo>
                      <a:close/>
                    </a:path>
                  </a:pathLst>
                </a:custGeom>
                <a:noFill/>
                <a:ln w="19050">
                  <a:solidFill>
                    <a:srgbClr val="000000"/>
                  </a:solidFill>
                  <a:round/>
                  <a:headEnd/>
                  <a:tailEnd/>
                </a:ln>
              </p:spPr>
              <p:txBody>
                <a:bodyPr>
                  <a:prstTxWarp prst="textNoShape">
                    <a:avLst/>
                  </a:prstTxWarp>
                </a:bodyPr>
                <a:lstStyle/>
                <a:p>
                  <a:endParaRPr lang="ja-JP" altLang="en-US"/>
                </a:p>
              </p:txBody>
            </p:sp>
            <p:sp>
              <p:nvSpPr>
                <p:cNvPr id="38250" name="Freeform 146"/>
                <p:cNvSpPr>
                  <a:spLocks noChangeAspect="1"/>
                </p:cNvSpPr>
                <p:nvPr/>
              </p:nvSpPr>
              <p:spPr bwMode="auto">
                <a:xfrm>
                  <a:off x="5380" y="7493"/>
                  <a:ext cx="98" cy="37"/>
                </a:xfrm>
                <a:custGeom>
                  <a:avLst/>
                  <a:gdLst>
                    <a:gd name="T0" fmla="*/ 0 w 98"/>
                    <a:gd name="T1" fmla="*/ 0 h 37"/>
                    <a:gd name="T2" fmla="*/ 49 w 98"/>
                    <a:gd name="T3" fmla="*/ 37 h 37"/>
                    <a:gd name="T4" fmla="*/ 98 w 98"/>
                    <a:gd name="T5" fmla="*/ 0 h 37"/>
                    <a:gd name="T6" fmla="*/ 0 60000 65536"/>
                    <a:gd name="T7" fmla="*/ 0 60000 65536"/>
                    <a:gd name="T8" fmla="*/ 0 60000 65536"/>
                    <a:gd name="T9" fmla="*/ 0 w 98"/>
                    <a:gd name="T10" fmla="*/ 0 h 37"/>
                    <a:gd name="T11" fmla="*/ 98 w 98"/>
                    <a:gd name="T12" fmla="*/ 37 h 37"/>
                  </a:gdLst>
                  <a:ahLst/>
                  <a:cxnLst>
                    <a:cxn ang="T6">
                      <a:pos x="T0" y="T1"/>
                    </a:cxn>
                    <a:cxn ang="T7">
                      <a:pos x="T2" y="T3"/>
                    </a:cxn>
                    <a:cxn ang="T8">
                      <a:pos x="T4" y="T5"/>
                    </a:cxn>
                  </a:cxnLst>
                  <a:rect l="T9" t="T10" r="T11" b="T12"/>
                  <a:pathLst>
                    <a:path w="98" h="37">
                      <a:moveTo>
                        <a:pt x="0" y="0"/>
                      </a:moveTo>
                      <a:cubicBezTo>
                        <a:pt x="0" y="20"/>
                        <a:pt x="22" y="37"/>
                        <a:pt x="49" y="37"/>
                      </a:cubicBezTo>
                      <a:cubicBezTo>
                        <a:pt x="76" y="37"/>
                        <a:pt x="98" y="20"/>
                        <a:pt x="98" y="0"/>
                      </a:cubicBezTo>
                    </a:path>
                  </a:pathLst>
                </a:custGeom>
                <a:noFill/>
                <a:ln w="19050">
                  <a:solidFill>
                    <a:srgbClr val="000000"/>
                  </a:solidFill>
                  <a:round/>
                  <a:headEnd/>
                  <a:tailEnd/>
                </a:ln>
              </p:spPr>
              <p:txBody>
                <a:bodyPr>
                  <a:prstTxWarp prst="textNoShape">
                    <a:avLst/>
                  </a:prstTxWarp>
                </a:bodyPr>
                <a:lstStyle/>
                <a:p>
                  <a:endParaRPr lang="ja-JP" altLang="en-US"/>
                </a:p>
              </p:txBody>
            </p:sp>
          </p:grpSp>
          <p:sp>
            <p:nvSpPr>
              <p:cNvPr id="38240" name="Line 147"/>
              <p:cNvSpPr>
                <a:spLocks noChangeAspect="1" noChangeShapeType="1"/>
              </p:cNvSpPr>
              <p:nvPr/>
            </p:nvSpPr>
            <p:spPr bwMode="auto">
              <a:xfrm>
                <a:off x="3883" y="1270"/>
                <a:ext cx="88" cy="0"/>
              </a:xfrm>
              <a:prstGeom prst="line">
                <a:avLst/>
              </a:prstGeom>
              <a:noFill/>
              <a:ln w="19050">
                <a:solidFill>
                  <a:srgbClr val="000000"/>
                </a:solidFill>
                <a:round/>
                <a:headEnd/>
                <a:tailEnd/>
              </a:ln>
            </p:spPr>
            <p:txBody>
              <a:bodyPr>
                <a:prstTxWarp prst="textNoShape">
                  <a:avLst/>
                </a:prstTxWarp>
              </a:bodyPr>
              <a:lstStyle/>
              <a:p>
                <a:endParaRPr lang="ja-JP" altLang="en-US"/>
              </a:p>
            </p:txBody>
          </p:sp>
          <p:grpSp>
            <p:nvGrpSpPr>
              <p:cNvPr id="38241" name="Group 148"/>
              <p:cNvGrpSpPr>
                <a:grpSpLocks noChangeAspect="1"/>
              </p:cNvGrpSpPr>
              <p:nvPr/>
            </p:nvGrpSpPr>
            <p:grpSpPr bwMode="auto">
              <a:xfrm>
                <a:off x="3965" y="1144"/>
                <a:ext cx="44" cy="132"/>
                <a:chOff x="5380" y="7456"/>
                <a:chExt cx="98" cy="294"/>
              </a:xfrm>
            </p:grpSpPr>
            <p:sp>
              <p:nvSpPr>
                <p:cNvPr id="38243" name="Freeform 149"/>
                <p:cNvSpPr>
                  <a:spLocks noChangeAspect="1"/>
                </p:cNvSpPr>
                <p:nvPr/>
              </p:nvSpPr>
              <p:spPr bwMode="auto">
                <a:xfrm>
                  <a:off x="5380" y="7456"/>
                  <a:ext cx="98" cy="294"/>
                </a:xfrm>
                <a:custGeom>
                  <a:avLst/>
                  <a:gdLst>
                    <a:gd name="T0" fmla="*/ 0 w 375"/>
                    <a:gd name="T1" fmla="*/ 0 h 1134"/>
                    <a:gd name="T2" fmla="*/ 0 w 375"/>
                    <a:gd name="T3" fmla="*/ 0 h 1134"/>
                    <a:gd name="T4" fmla="*/ 0 w 375"/>
                    <a:gd name="T5" fmla="*/ 0 h 1134"/>
                    <a:gd name="T6" fmla="*/ 0 w 375"/>
                    <a:gd name="T7" fmla="*/ 0 h 1134"/>
                    <a:gd name="T8" fmla="*/ 0 w 375"/>
                    <a:gd name="T9" fmla="*/ 0 h 1134"/>
                    <a:gd name="T10" fmla="*/ 0 w 375"/>
                    <a:gd name="T11" fmla="*/ 0 h 1134"/>
                    <a:gd name="T12" fmla="*/ 0 w 375"/>
                    <a:gd name="T13" fmla="*/ 0 h 1134"/>
                    <a:gd name="T14" fmla="*/ 0 60000 65536"/>
                    <a:gd name="T15" fmla="*/ 0 60000 65536"/>
                    <a:gd name="T16" fmla="*/ 0 60000 65536"/>
                    <a:gd name="T17" fmla="*/ 0 60000 65536"/>
                    <a:gd name="T18" fmla="*/ 0 60000 65536"/>
                    <a:gd name="T19" fmla="*/ 0 60000 65536"/>
                    <a:gd name="T20" fmla="*/ 0 60000 65536"/>
                    <a:gd name="T21" fmla="*/ 0 w 375"/>
                    <a:gd name="T22" fmla="*/ 0 h 1134"/>
                    <a:gd name="T23" fmla="*/ 375 w 375"/>
                    <a:gd name="T24" fmla="*/ 1134 h 1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5" h="1134">
                      <a:moveTo>
                        <a:pt x="188" y="0"/>
                      </a:moveTo>
                      <a:cubicBezTo>
                        <a:pt x="84" y="0"/>
                        <a:pt x="0" y="64"/>
                        <a:pt x="0" y="142"/>
                      </a:cubicBezTo>
                      <a:lnTo>
                        <a:pt x="0" y="992"/>
                      </a:lnTo>
                      <a:cubicBezTo>
                        <a:pt x="0" y="1070"/>
                        <a:pt x="84" y="1134"/>
                        <a:pt x="188" y="1134"/>
                      </a:cubicBezTo>
                      <a:cubicBezTo>
                        <a:pt x="291" y="1134"/>
                        <a:pt x="375" y="1070"/>
                        <a:pt x="375" y="992"/>
                      </a:cubicBezTo>
                      <a:lnTo>
                        <a:pt x="375" y="142"/>
                      </a:lnTo>
                      <a:cubicBezTo>
                        <a:pt x="375" y="64"/>
                        <a:pt x="291" y="0"/>
                        <a:pt x="188" y="0"/>
                      </a:cubicBezTo>
                      <a:close/>
                    </a:path>
                  </a:pathLst>
                </a:cu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244" name="Oval 150"/>
                <p:cNvSpPr>
                  <a:spLocks noChangeAspect="1" noChangeArrowheads="1"/>
                </p:cNvSpPr>
                <p:nvPr/>
              </p:nvSpPr>
              <p:spPr bwMode="auto">
                <a:xfrm>
                  <a:off x="5380" y="7456"/>
                  <a:ext cx="98" cy="74"/>
                </a:xfrm>
                <a:prstGeom prst="ellipse">
                  <a:avLst/>
                </a:pr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245" name="Freeform 151"/>
                <p:cNvSpPr>
                  <a:spLocks noChangeAspect="1"/>
                </p:cNvSpPr>
                <p:nvPr/>
              </p:nvSpPr>
              <p:spPr bwMode="auto">
                <a:xfrm>
                  <a:off x="5380" y="7456"/>
                  <a:ext cx="98" cy="294"/>
                </a:xfrm>
                <a:custGeom>
                  <a:avLst/>
                  <a:gdLst>
                    <a:gd name="T0" fmla="*/ 0 w 375"/>
                    <a:gd name="T1" fmla="*/ 0 h 1134"/>
                    <a:gd name="T2" fmla="*/ 0 w 375"/>
                    <a:gd name="T3" fmla="*/ 0 h 1134"/>
                    <a:gd name="T4" fmla="*/ 0 w 375"/>
                    <a:gd name="T5" fmla="*/ 0 h 1134"/>
                    <a:gd name="T6" fmla="*/ 0 w 375"/>
                    <a:gd name="T7" fmla="*/ 0 h 1134"/>
                    <a:gd name="T8" fmla="*/ 0 w 375"/>
                    <a:gd name="T9" fmla="*/ 0 h 1134"/>
                    <a:gd name="T10" fmla="*/ 0 w 375"/>
                    <a:gd name="T11" fmla="*/ 0 h 1134"/>
                    <a:gd name="T12" fmla="*/ 0 w 375"/>
                    <a:gd name="T13" fmla="*/ 0 h 1134"/>
                    <a:gd name="T14" fmla="*/ 0 60000 65536"/>
                    <a:gd name="T15" fmla="*/ 0 60000 65536"/>
                    <a:gd name="T16" fmla="*/ 0 60000 65536"/>
                    <a:gd name="T17" fmla="*/ 0 60000 65536"/>
                    <a:gd name="T18" fmla="*/ 0 60000 65536"/>
                    <a:gd name="T19" fmla="*/ 0 60000 65536"/>
                    <a:gd name="T20" fmla="*/ 0 60000 65536"/>
                    <a:gd name="T21" fmla="*/ 0 w 375"/>
                    <a:gd name="T22" fmla="*/ 0 h 1134"/>
                    <a:gd name="T23" fmla="*/ 375 w 375"/>
                    <a:gd name="T24" fmla="*/ 1134 h 1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5" h="1134">
                      <a:moveTo>
                        <a:pt x="188" y="0"/>
                      </a:moveTo>
                      <a:cubicBezTo>
                        <a:pt x="84" y="0"/>
                        <a:pt x="0" y="64"/>
                        <a:pt x="0" y="142"/>
                      </a:cubicBezTo>
                      <a:lnTo>
                        <a:pt x="0" y="992"/>
                      </a:lnTo>
                      <a:cubicBezTo>
                        <a:pt x="0" y="1070"/>
                        <a:pt x="84" y="1134"/>
                        <a:pt x="188" y="1134"/>
                      </a:cubicBezTo>
                      <a:cubicBezTo>
                        <a:pt x="291" y="1134"/>
                        <a:pt x="375" y="1070"/>
                        <a:pt x="375" y="992"/>
                      </a:cubicBezTo>
                      <a:lnTo>
                        <a:pt x="375" y="142"/>
                      </a:lnTo>
                      <a:cubicBezTo>
                        <a:pt x="375" y="64"/>
                        <a:pt x="291" y="0"/>
                        <a:pt x="188" y="0"/>
                      </a:cubicBezTo>
                      <a:close/>
                    </a:path>
                  </a:pathLst>
                </a:custGeom>
                <a:noFill/>
                <a:ln w="19050">
                  <a:solidFill>
                    <a:srgbClr val="000000"/>
                  </a:solidFill>
                  <a:round/>
                  <a:headEnd/>
                  <a:tailEnd/>
                </a:ln>
              </p:spPr>
              <p:txBody>
                <a:bodyPr>
                  <a:prstTxWarp prst="textNoShape">
                    <a:avLst/>
                  </a:prstTxWarp>
                </a:bodyPr>
                <a:lstStyle/>
                <a:p>
                  <a:endParaRPr lang="ja-JP" altLang="en-US"/>
                </a:p>
              </p:txBody>
            </p:sp>
            <p:sp>
              <p:nvSpPr>
                <p:cNvPr id="38246" name="Freeform 152"/>
                <p:cNvSpPr>
                  <a:spLocks noChangeAspect="1"/>
                </p:cNvSpPr>
                <p:nvPr/>
              </p:nvSpPr>
              <p:spPr bwMode="auto">
                <a:xfrm>
                  <a:off x="5380" y="7493"/>
                  <a:ext cx="98" cy="37"/>
                </a:xfrm>
                <a:custGeom>
                  <a:avLst/>
                  <a:gdLst>
                    <a:gd name="T0" fmla="*/ 0 w 98"/>
                    <a:gd name="T1" fmla="*/ 0 h 37"/>
                    <a:gd name="T2" fmla="*/ 49 w 98"/>
                    <a:gd name="T3" fmla="*/ 37 h 37"/>
                    <a:gd name="T4" fmla="*/ 98 w 98"/>
                    <a:gd name="T5" fmla="*/ 0 h 37"/>
                    <a:gd name="T6" fmla="*/ 0 60000 65536"/>
                    <a:gd name="T7" fmla="*/ 0 60000 65536"/>
                    <a:gd name="T8" fmla="*/ 0 60000 65536"/>
                    <a:gd name="T9" fmla="*/ 0 w 98"/>
                    <a:gd name="T10" fmla="*/ 0 h 37"/>
                    <a:gd name="T11" fmla="*/ 98 w 98"/>
                    <a:gd name="T12" fmla="*/ 37 h 37"/>
                  </a:gdLst>
                  <a:ahLst/>
                  <a:cxnLst>
                    <a:cxn ang="T6">
                      <a:pos x="T0" y="T1"/>
                    </a:cxn>
                    <a:cxn ang="T7">
                      <a:pos x="T2" y="T3"/>
                    </a:cxn>
                    <a:cxn ang="T8">
                      <a:pos x="T4" y="T5"/>
                    </a:cxn>
                  </a:cxnLst>
                  <a:rect l="T9" t="T10" r="T11" b="T12"/>
                  <a:pathLst>
                    <a:path w="98" h="37">
                      <a:moveTo>
                        <a:pt x="0" y="0"/>
                      </a:moveTo>
                      <a:cubicBezTo>
                        <a:pt x="0" y="20"/>
                        <a:pt x="22" y="37"/>
                        <a:pt x="49" y="37"/>
                      </a:cubicBezTo>
                      <a:cubicBezTo>
                        <a:pt x="76" y="37"/>
                        <a:pt x="98" y="20"/>
                        <a:pt x="98" y="0"/>
                      </a:cubicBezTo>
                    </a:path>
                  </a:pathLst>
                </a:custGeom>
                <a:noFill/>
                <a:ln w="19050">
                  <a:solidFill>
                    <a:srgbClr val="000000"/>
                  </a:solidFill>
                  <a:round/>
                  <a:headEnd/>
                  <a:tailEnd/>
                </a:ln>
              </p:spPr>
              <p:txBody>
                <a:bodyPr>
                  <a:prstTxWarp prst="textNoShape">
                    <a:avLst/>
                  </a:prstTxWarp>
                </a:bodyPr>
                <a:lstStyle/>
                <a:p>
                  <a:endParaRPr lang="ja-JP" altLang="en-US"/>
                </a:p>
              </p:txBody>
            </p:sp>
          </p:grpSp>
          <p:sp>
            <p:nvSpPr>
              <p:cNvPr id="38242" name="Line 153"/>
              <p:cNvSpPr>
                <a:spLocks noChangeAspect="1" noChangeShapeType="1"/>
              </p:cNvSpPr>
              <p:nvPr/>
            </p:nvSpPr>
            <p:spPr bwMode="auto">
              <a:xfrm>
                <a:off x="3883" y="1270"/>
                <a:ext cx="88" cy="0"/>
              </a:xfrm>
              <a:prstGeom prst="line">
                <a:avLst/>
              </a:prstGeom>
              <a:noFill/>
              <a:ln w="19050">
                <a:solidFill>
                  <a:srgbClr val="000000"/>
                </a:solidFill>
                <a:round/>
                <a:headEnd/>
                <a:tailEnd/>
              </a:ln>
            </p:spPr>
            <p:txBody>
              <a:bodyPr>
                <a:prstTxWarp prst="textNoShape">
                  <a:avLst/>
                </a:prstTxWarp>
              </a:bodyPr>
              <a:lstStyle/>
              <a:p>
                <a:endParaRPr lang="ja-JP" altLang="en-US"/>
              </a:p>
            </p:txBody>
          </p:sp>
        </p:grpSp>
        <p:grpSp>
          <p:nvGrpSpPr>
            <p:cNvPr id="38024" name="Group 154"/>
            <p:cNvGrpSpPr>
              <a:grpSpLocks noChangeAspect="1"/>
            </p:cNvGrpSpPr>
            <p:nvPr/>
          </p:nvGrpSpPr>
          <p:grpSpPr bwMode="auto">
            <a:xfrm>
              <a:off x="2977" y="571"/>
              <a:ext cx="88" cy="87"/>
              <a:chOff x="5099" y="6081"/>
              <a:chExt cx="197" cy="195"/>
            </a:xfrm>
          </p:grpSpPr>
          <p:sp>
            <p:nvSpPr>
              <p:cNvPr id="38237" name="Freeform 155"/>
              <p:cNvSpPr>
                <a:spLocks noChangeAspect="1"/>
              </p:cNvSpPr>
              <p:nvPr/>
            </p:nvSpPr>
            <p:spPr bwMode="auto">
              <a:xfrm>
                <a:off x="5099" y="6081"/>
                <a:ext cx="197" cy="195"/>
              </a:xfrm>
              <a:custGeom>
                <a:avLst/>
                <a:gdLst>
                  <a:gd name="T0" fmla="*/ 0 w 758"/>
                  <a:gd name="T1" fmla="*/ 0 h 750"/>
                  <a:gd name="T2" fmla="*/ 0 w 758"/>
                  <a:gd name="T3" fmla="*/ 0 h 750"/>
                  <a:gd name="T4" fmla="*/ 0 w 758"/>
                  <a:gd name="T5" fmla="*/ 0 h 750"/>
                  <a:gd name="T6" fmla="*/ 0 w 758"/>
                  <a:gd name="T7" fmla="*/ 0 h 750"/>
                  <a:gd name="T8" fmla="*/ 0 w 758"/>
                  <a:gd name="T9" fmla="*/ 0 h 750"/>
                  <a:gd name="T10" fmla="*/ 0 w 758"/>
                  <a:gd name="T11" fmla="*/ 0 h 750"/>
                  <a:gd name="T12" fmla="*/ 0 w 758"/>
                  <a:gd name="T13" fmla="*/ 0 h 750"/>
                  <a:gd name="T14" fmla="*/ 0 60000 65536"/>
                  <a:gd name="T15" fmla="*/ 0 60000 65536"/>
                  <a:gd name="T16" fmla="*/ 0 60000 65536"/>
                  <a:gd name="T17" fmla="*/ 0 60000 65536"/>
                  <a:gd name="T18" fmla="*/ 0 60000 65536"/>
                  <a:gd name="T19" fmla="*/ 0 60000 65536"/>
                  <a:gd name="T20" fmla="*/ 0 60000 65536"/>
                  <a:gd name="T21" fmla="*/ 0 w 758"/>
                  <a:gd name="T22" fmla="*/ 0 h 750"/>
                  <a:gd name="T23" fmla="*/ 758 w 758"/>
                  <a:gd name="T24" fmla="*/ 750 h 7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8" h="750">
                    <a:moveTo>
                      <a:pt x="379" y="0"/>
                    </a:moveTo>
                    <a:cubicBezTo>
                      <a:pt x="170" y="0"/>
                      <a:pt x="0" y="42"/>
                      <a:pt x="0" y="94"/>
                    </a:cubicBezTo>
                    <a:lnTo>
                      <a:pt x="0" y="656"/>
                    </a:lnTo>
                    <a:cubicBezTo>
                      <a:pt x="0" y="708"/>
                      <a:pt x="170" y="750"/>
                      <a:pt x="379" y="750"/>
                    </a:cubicBezTo>
                    <a:cubicBezTo>
                      <a:pt x="588" y="750"/>
                      <a:pt x="758" y="708"/>
                      <a:pt x="758" y="656"/>
                    </a:cubicBezTo>
                    <a:lnTo>
                      <a:pt x="758" y="94"/>
                    </a:lnTo>
                    <a:cubicBezTo>
                      <a:pt x="758" y="42"/>
                      <a:pt x="588" y="0"/>
                      <a:pt x="379" y="0"/>
                    </a:cubicBezTo>
                    <a:close/>
                  </a:path>
                </a:pathLst>
              </a:custGeom>
              <a:noFill/>
              <a:ln w="19050">
                <a:solidFill>
                  <a:srgbClr val="000000"/>
                </a:solidFill>
                <a:round/>
                <a:headEnd/>
                <a:tailEnd/>
              </a:ln>
            </p:spPr>
            <p:txBody>
              <a:bodyPr>
                <a:prstTxWarp prst="textNoShape">
                  <a:avLst/>
                </a:prstTxWarp>
              </a:bodyPr>
              <a:lstStyle/>
              <a:p>
                <a:endParaRPr lang="ja-JP" altLang="en-US"/>
              </a:p>
            </p:txBody>
          </p:sp>
          <p:sp>
            <p:nvSpPr>
              <p:cNvPr id="38238" name="Freeform 156"/>
              <p:cNvSpPr>
                <a:spLocks noChangeAspect="1"/>
              </p:cNvSpPr>
              <p:nvPr/>
            </p:nvSpPr>
            <p:spPr bwMode="auto">
              <a:xfrm>
                <a:off x="5099" y="6105"/>
                <a:ext cx="197" cy="24"/>
              </a:xfrm>
              <a:custGeom>
                <a:avLst/>
                <a:gdLst>
                  <a:gd name="T0" fmla="*/ 0 w 197"/>
                  <a:gd name="T1" fmla="*/ 0 h 24"/>
                  <a:gd name="T2" fmla="*/ 98 w 197"/>
                  <a:gd name="T3" fmla="*/ 24 h 24"/>
                  <a:gd name="T4" fmla="*/ 197 w 197"/>
                  <a:gd name="T5" fmla="*/ 0 h 24"/>
                  <a:gd name="T6" fmla="*/ 0 60000 65536"/>
                  <a:gd name="T7" fmla="*/ 0 60000 65536"/>
                  <a:gd name="T8" fmla="*/ 0 60000 65536"/>
                  <a:gd name="T9" fmla="*/ 0 w 197"/>
                  <a:gd name="T10" fmla="*/ 0 h 24"/>
                  <a:gd name="T11" fmla="*/ 197 w 197"/>
                  <a:gd name="T12" fmla="*/ 24 h 24"/>
                </a:gdLst>
                <a:ahLst/>
                <a:cxnLst>
                  <a:cxn ang="T6">
                    <a:pos x="T0" y="T1"/>
                  </a:cxn>
                  <a:cxn ang="T7">
                    <a:pos x="T2" y="T3"/>
                  </a:cxn>
                  <a:cxn ang="T8">
                    <a:pos x="T4" y="T5"/>
                  </a:cxn>
                </a:cxnLst>
                <a:rect l="T9" t="T10" r="T11" b="T12"/>
                <a:pathLst>
                  <a:path w="197" h="24">
                    <a:moveTo>
                      <a:pt x="0" y="0"/>
                    </a:moveTo>
                    <a:cubicBezTo>
                      <a:pt x="0" y="14"/>
                      <a:pt x="44" y="24"/>
                      <a:pt x="98" y="24"/>
                    </a:cubicBezTo>
                    <a:cubicBezTo>
                      <a:pt x="153" y="24"/>
                      <a:pt x="197" y="14"/>
                      <a:pt x="197" y="0"/>
                    </a:cubicBezTo>
                  </a:path>
                </a:pathLst>
              </a:custGeom>
              <a:noFill/>
              <a:ln w="19050">
                <a:solidFill>
                  <a:srgbClr val="000000"/>
                </a:solidFill>
                <a:round/>
                <a:headEnd/>
                <a:tailEnd/>
              </a:ln>
            </p:spPr>
            <p:txBody>
              <a:bodyPr>
                <a:prstTxWarp prst="textNoShape">
                  <a:avLst/>
                </a:prstTxWarp>
              </a:bodyPr>
              <a:lstStyle/>
              <a:p>
                <a:endParaRPr lang="ja-JP" altLang="en-US"/>
              </a:p>
            </p:txBody>
          </p:sp>
        </p:grpSp>
        <p:grpSp>
          <p:nvGrpSpPr>
            <p:cNvPr id="38025" name="Group 921"/>
            <p:cNvGrpSpPr>
              <a:grpSpLocks/>
            </p:cNvGrpSpPr>
            <p:nvPr/>
          </p:nvGrpSpPr>
          <p:grpSpPr bwMode="auto">
            <a:xfrm>
              <a:off x="3334" y="3445"/>
              <a:ext cx="45" cy="88"/>
              <a:chOff x="4280" y="3399"/>
              <a:chExt cx="45" cy="88"/>
            </a:xfrm>
          </p:grpSpPr>
          <p:grpSp>
            <p:nvGrpSpPr>
              <p:cNvPr id="38225" name="Group 157"/>
              <p:cNvGrpSpPr>
                <a:grpSpLocks noChangeAspect="1"/>
              </p:cNvGrpSpPr>
              <p:nvPr/>
            </p:nvGrpSpPr>
            <p:grpSpPr bwMode="auto">
              <a:xfrm>
                <a:off x="4280" y="3399"/>
                <a:ext cx="45" cy="44"/>
                <a:chOff x="6080" y="12467"/>
                <a:chExt cx="99" cy="97"/>
              </a:xfrm>
            </p:grpSpPr>
            <p:sp>
              <p:nvSpPr>
                <p:cNvPr id="38233" name="Freeform 158"/>
                <p:cNvSpPr>
                  <a:spLocks noChangeAspect="1"/>
                </p:cNvSpPr>
                <p:nvPr/>
              </p:nvSpPr>
              <p:spPr bwMode="auto">
                <a:xfrm>
                  <a:off x="6080" y="12467"/>
                  <a:ext cx="99" cy="97"/>
                </a:xfrm>
                <a:custGeom>
                  <a:avLst/>
                  <a:gdLst>
                    <a:gd name="T0" fmla="*/ 0 w 383"/>
                    <a:gd name="T1" fmla="*/ 0 h 375"/>
                    <a:gd name="T2" fmla="*/ 0 w 383"/>
                    <a:gd name="T3" fmla="*/ 0 h 375"/>
                    <a:gd name="T4" fmla="*/ 0 w 383"/>
                    <a:gd name="T5" fmla="*/ 0 h 375"/>
                    <a:gd name="T6" fmla="*/ 0 w 383"/>
                    <a:gd name="T7" fmla="*/ 0 h 375"/>
                    <a:gd name="T8" fmla="*/ 0 w 383"/>
                    <a:gd name="T9" fmla="*/ 0 h 375"/>
                    <a:gd name="T10" fmla="*/ 0 w 383"/>
                    <a:gd name="T11" fmla="*/ 0 h 375"/>
                    <a:gd name="T12" fmla="*/ 0 w 383"/>
                    <a:gd name="T13" fmla="*/ 0 h 375"/>
                    <a:gd name="T14" fmla="*/ 0 60000 65536"/>
                    <a:gd name="T15" fmla="*/ 0 60000 65536"/>
                    <a:gd name="T16" fmla="*/ 0 60000 65536"/>
                    <a:gd name="T17" fmla="*/ 0 60000 65536"/>
                    <a:gd name="T18" fmla="*/ 0 60000 65536"/>
                    <a:gd name="T19" fmla="*/ 0 60000 65536"/>
                    <a:gd name="T20" fmla="*/ 0 60000 65536"/>
                    <a:gd name="T21" fmla="*/ 0 w 383"/>
                    <a:gd name="T22" fmla="*/ 0 h 375"/>
                    <a:gd name="T23" fmla="*/ 383 w 383"/>
                    <a:gd name="T24" fmla="*/ 375 h 3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3" h="375">
                      <a:moveTo>
                        <a:pt x="191" y="0"/>
                      </a:moveTo>
                      <a:cubicBezTo>
                        <a:pt x="86" y="0"/>
                        <a:pt x="0" y="21"/>
                        <a:pt x="0" y="47"/>
                      </a:cubicBezTo>
                      <a:lnTo>
                        <a:pt x="0" y="328"/>
                      </a:lnTo>
                      <a:cubicBezTo>
                        <a:pt x="0" y="354"/>
                        <a:pt x="86" y="375"/>
                        <a:pt x="191" y="375"/>
                      </a:cubicBezTo>
                      <a:cubicBezTo>
                        <a:pt x="297" y="375"/>
                        <a:pt x="383" y="354"/>
                        <a:pt x="383" y="328"/>
                      </a:cubicBezTo>
                      <a:lnTo>
                        <a:pt x="383" y="47"/>
                      </a:lnTo>
                      <a:cubicBezTo>
                        <a:pt x="383" y="21"/>
                        <a:pt x="297" y="0"/>
                        <a:pt x="191" y="0"/>
                      </a:cubicBezTo>
                      <a:close/>
                    </a:path>
                  </a:pathLst>
                </a:cu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234" name="Oval 159"/>
                <p:cNvSpPr>
                  <a:spLocks noChangeAspect="1" noChangeArrowheads="1"/>
                </p:cNvSpPr>
                <p:nvPr/>
              </p:nvSpPr>
              <p:spPr bwMode="auto">
                <a:xfrm>
                  <a:off x="6080" y="12467"/>
                  <a:ext cx="99" cy="24"/>
                </a:xfrm>
                <a:prstGeom prst="ellipse">
                  <a:avLst/>
                </a:pr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235" name="Freeform 160"/>
                <p:cNvSpPr>
                  <a:spLocks noChangeAspect="1"/>
                </p:cNvSpPr>
                <p:nvPr/>
              </p:nvSpPr>
              <p:spPr bwMode="auto">
                <a:xfrm>
                  <a:off x="6080" y="12467"/>
                  <a:ext cx="99" cy="97"/>
                </a:xfrm>
                <a:custGeom>
                  <a:avLst/>
                  <a:gdLst>
                    <a:gd name="T0" fmla="*/ 0 w 383"/>
                    <a:gd name="T1" fmla="*/ 0 h 375"/>
                    <a:gd name="T2" fmla="*/ 0 w 383"/>
                    <a:gd name="T3" fmla="*/ 0 h 375"/>
                    <a:gd name="T4" fmla="*/ 0 w 383"/>
                    <a:gd name="T5" fmla="*/ 0 h 375"/>
                    <a:gd name="T6" fmla="*/ 0 w 383"/>
                    <a:gd name="T7" fmla="*/ 0 h 375"/>
                    <a:gd name="T8" fmla="*/ 0 w 383"/>
                    <a:gd name="T9" fmla="*/ 0 h 375"/>
                    <a:gd name="T10" fmla="*/ 0 w 383"/>
                    <a:gd name="T11" fmla="*/ 0 h 375"/>
                    <a:gd name="T12" fmla="*/ 0 w 383"/>
                    <a:gd name="T13" fmla="*/ 0 h 375"/>
                    <a:gd name="T14" fmla="*/ 0 60000 65536"/>
                    <a:gd name="T15" fmla="*/ 0 60000 65536"/>
                    <a:gd name="T16" fmla="*/ 0 60000 65536"/>
                    <a:gd name="T17" fmla="*/ 0 60000 65536"/>
                    <a:gd name="T18" fmla="*/ 0 60000 65536"/>
                    <a:gd name="T19" fmla="*/ 0 60000 65536"/>
                    <a:gd name="T20" fmla="*/ 0 60000 65536"/>
                    <a:gd name="T21" fmla="*/ 0 w 383"/>
                    <a:gd name="T22" fmla="*/ 0 h 375"/>
                    <a:gd name="T23" fmla="*/ 383 w 383"/>
                    <a:gd name="T24" fmla="*/ 375 h 3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3" h="375">
                      <a:moveTo>
                        <a:pt x="191" y="0"/>
                      </a:moveTo>
                      <a:cubicBezTo>
                        <a:pt x="86" y="0"/>
                        <a:pt x="0" y="21"/>
                        <a:pt x="0" y="47"/>
                      </a:cubicBezTo>
                      <a:lnTo>
                        <a:pt x="0" y="328"/>
                      </a:lnTo>
                      <a:cubicBezTo>
                        <a:pt x="0" y="354"/>
                        <a:pt x="86" y="375"/>
                        <a:pt x="191" y="375"/>
                      </a:cubicBezTo>
                      <a:cubicBezTo>
                        <a:pt x="297" y="375"/>
                        <a:pt x="383" y="354"/>
                        <a:pt x="383" y="328"/>
                      </a:cubicBezTo>
                      <a:lnTo>
                        <a:pt x="383" y="47"/>
                      </a:lnTo>
                      <a:cubicBezTo>
                        <a:pt x="383" y="21"/>
                        <a:pt x="297" y="0"/>
                        <a:pt x="191" y="0"/>
                      </a:cubicBezTo>
                      <a:close/>
                    </a:path>
                  </a:pathLst>
                </a:custGeom>
                <a:noFill/>
                <a:ln w="19050">
                  <a:solidFill>
                    <a:srgbClr val="000000"/>
                  </a:solidFill>
                  <a:round/>
                  <a:headEnd/>
                  <a:tailEnd/>
                </a:ln>
              </p:spPr>
              <p:txBody>
                <a:bodyPr>
                  <a:prstTxWarp prst="textNoShape">
                    <a:avLst/>
                  </a:prstTxWarp>
                </a:bodyPr>
                <a:lstStyle/>
                <a:p>
                  <a:endParaRPr lang="ja-JP" altLang="en-US"/>
                </a:p>
              </p:txBody>
            </p:sp>
            <p:sp>
              <p:nvSpPr>
                <p:cNvPr id="38236" name="Freeform 161"/>
                <p:cNvSpPr>
                  <a:spLocks noChangeAspect="1"/>
                </p:cNvSpPr>
                <p:nvPr/>
              </p:nvSpPr>
              <p:spPr bwMode="auto">
                <a:xfrm>
                  <a:off x="6080" y="12479"/>
                  <a:ext cx="99" cy="12"/>
                </a:xfrm>
                <a:custGeom>
                  <a:avLst/>
                  <a:gdLst>
                    <a:gd name="T0" fmla="*/ 0 w 99"/>
                    <a:gd name="T1" fmla="*/ 0 h 12"/>
                    <a:gd name="T2" fmla="*/ 49 w 99"/>
                    <a:gd name="T3" fmla="*/ 12 h 12"/>
                    <a:gd name="T4" fmla="*/ 99 w 99"/>
                    <a:gd name="T5" fmla="*/ 0 h 12"/>
                    <a:gd name="T6" fmla="*/ 0 60000 65536"/>
                    <a:gd name="T7" fmla="*/ 0 60000 65536"/>
                    <a:gd name="T8" fmla="*/ 0 60000 65536"/>
                    <a:gd name="T9" fmla="*/ 0 w 99"/>
                    <a:gd name="T10" fmla="*/ 0 h 12"/>
                    <a:gd name="T11" fmla="*/ 99 w 99"/>
                    <a:gd name="T12" fmla="*/ 12 h 12"/>
                  </a:gdLst>
                  <a:ahLst/>
                  <a:cxnLst>
                    <a:cxn ang="T6">
                      <a:pos x="T0" y="T1"/>
                    </a:cxn>
                    <a:cxn ang="T7">
                      <a:pos x="T2" y="T3"/>
                    </a:cxn>
                    <a:cxn ang="T8">
                      <a:pos x="T4" y="T5"/>
                    </a:cxn>
                  </a:cxnLst>
                  <a:rect l="T9" t="T10" r="T11" b="T12"/>
                  <a:pathLst>
                    <a:path w="99" h="12">
                      <a:moveTo>
                        <a:pt x="0" y="0"/>
                      </a:moveTo>
                      <a:cubicBezTo>
                        <a:pt x="0" y="7"/>
                        <a:pt x="22" y="12"/>
                        <a:pt x="49" y="12"/>
                      </a:cubicBezTo>
                      <a:cubicBezTo>
                        <a:pt x="77" y="12"/>
                        <a:pt x="99" y="7"/>
                        <a:pt x="99" y="0"/>
                      </a:cubicBezTo>
                    </a:path>
                  </a:pathLst>
                </a:custGeom>
                <a:noFill/>
                <a:ln w="19050">
                  <a:solidFill>
                    <a:srgbClr val="000000"/>
                  </a:solidFill>
                  <a:round/>
                  <a:headEnd/>
                  <a:tailEnd/>
                </a:ln>
              </p:spPr>
              <p:txBody>
                <a:bodyPr>
                  <a:prstTxWarp prst="textNoShape">
                    <a:avLst/>
                  </a:prstTxWarp>
                </a:bodyPr>
                <a:lstStyle/>
                <a:p>
                  <a:endParaRPr lang="ja-JP" altLang="en-US"/>
                </a:p>
              </p:txBody>
            </p:sp>
          </p:grpSp>
          <p:sp>
            <p:nvSpPr>
              <p:cNvPr id="38226" name="Line 172"/>
              <p:cNvSpPr>
                <a:spLocks noChangeAspect="1" noChangeShapeType="1"/>
              </p:cNvSpPr>
              <p:nvPr/>
            </p:nvSpPr>
            <p:spPr bwMode="auto">
              <a:xfrm>
                <a:off x="4300" y="3443"/>
                <a:ext cx="0" cy="44"/>
              </a:xfrm>
              <a:prstGeom prst="line">
                <a:avLst/>
              </a:prstGeom>
              <a:noFill/>
              <a:ln w="19050">
                <a:solidFill>
                  <a:srgbClr val="000000"/>
                </a:solidFill>
                <a:round/>
                <a:headEnd/>
                <a:tailEnd/>
              </a:ln>
            </p:spPr>
            <p:txBody>
              <a:bodyPr>
                <a:prstTxWarp prst="textNoShape">
                  <a:avLst/>
                </a:prstTxWarp>
              </a:bodyPr>
              <a:lstStyle/>
              <a:p>
                <a:endParaRPr lang="ja-JP" altLang="en-US"/>
              </a:p>
            </p:txBody>
          </p:sp>
          <p:grpSp>
            <p:nvGrpSpPr>
              <p:cNvPr id="38227" name="Group 175"/>
              <p:cNvGrpSpPr>
                <a:grpSpLocks noChangeAspect="1"/>
              </p:cNvGrpSpPr>
              <p:nvPr/>
            </p:nvGrpSpPr>
            <p:grpSpPr bwMode="auto">
              <a:xfrm>
                <a:off x="4280" y="3399"/>
                <a:ext cx="45" cy="44"/>
                <a:chOff x="6080" y="12467"/>
                <a:chExt cx="99" cy="97"/>
              </a:xfrm>
            </p:grpSpPr>
            <p:sp>
              <p:nvSpPr>
                <p:cNvPr id="38229" name="Freeform 176"/>
                <p:cNvSpPr>
                  <a:spLocks noChangeAspect="1"/>
                </p:cNvSpPr>
                <p:nvPr/>
              </p:nvSpPr>
              <p:spPr bwMode="auto">
                <a:xfrm>
                  <a:off x="6080" y="12467"/>
                  <a:ext cx="99" cy="97"/>
                </a:xfrm>
                <a:custGeom>
                  <a:avLst/>
                  <a:gdLst>
                    <a:gd name="T0" fmla="*/ 0 w 383"/>
                    <a:gd name="T1" fmla="*/ 0 h 375"/>
                    <a:gd name="T2" fmla="*/ 0 w 383"/>
                    <a:gd name="T3" fmla="*/ 0 h 375"/>
                    <a:gd name="T4" fmla="*/ 0 w 383"/>
                    <a:gd name="T5" fmla="*/ 0 h 375"/>
                    <a:gd name="T6" fmla="*/ 0 w 383"/>
                    <a:gd name="T7" fmla="*/ 0 h 375"/>
                    <a:gd name="T8" fmla="*/ 0 w 383"/>
                    <a:gd name="T9" fmla="*/ 0 h 375"/>
                    <a:gd name="T10" fmla="*/ 0 w 383"/>
                    <a:gd name="T11" fmla="*/ 0 h 375"/>
                    <a:gd name="T12" fmla="*/ 0 w 383"/>
                    <a:gd name="T13" fmla="*/ 0 h 375"/>
                    <a:gd name="T14" fmla="*/ 0 60000 65536"/>
                    <a:gd name="T15" fmla="*/ 0 60000 65536"/>
                    <a:gd name="T16" fmla="*/ 0 60000 65536"/>
                    <a:gd name="T17" fmla="*/ 0 60000 65536"/>
                    <a:gd name="T18" fmla="*/ 0 60000 65536"/>
                    <a:gd name="T19" fmla="*/ 0 60000 65536"/>
                    <a:gd name="T20" fmla="*/ 0 60000 65536"/>
                    <a:gd name="T21" fmla="*/ 0 w 383"/>
                    <a:gd name="T22" fmla="*/ 0 h 375"/>
                    <a:gd name="T23" fmla="*/ 383 w 383"/>
                    <a:gd name="T24" fmla="*/ 375 h 3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3" h="375">
                      <a:moveTo>
                        <a:pt x="191" y="0"/>
                      </a:moveTo>
                      <a:cubicBezTo>
                        <a:pt x="86" y="0"/>
                        <a:pt x="0" y="21"/>
                        <a:pt x="0" y="47"/>
                      </a:cubicBezTo>
                      <a:lnTo>
                        <a:pt x="0" y="328"/>
                      </a:lnTo>
                      <a:cubicBezTo>
                        <a:pt x="0" y="354"/>
                        <a:pt x="86" y="375"/>
                        <a:pt x="191" y="375"/>
                      </a:cubicBezTo>
                      <a:cubicBezTo>
                        <a:pt x="297" y="375"/>
                        <a:pt x="383" y="354"/>
                        <a:pt x="383" y="328"/>
                      </a:cubicBezTo>
                      <a:lnTo>
                        <a:pt x="383" y="47"/>
                      </a:lnTo>
                      <a:cubicBezTo>
                        <a:pt x="383" y="21"/>
                        <a:pt x="297" y="0"/>
                        <a:pt x="191" y="0"/>
                      </a:cubicBezTo>
                      <a:close/>
                    </a:path>
                  </a:pathLst>
                </a:cu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230" name="Oval 177"/>
                <p:cNvSpPr>
                  <a:spLocks noChangeAspect="1" noChangeArrowheads="1"/>
                </p:cNvSpPr>
                <p:nvPr/>
              </p:nvSpPr>
              <p:spPr bwMode="auto">
                <a:xfrm>
                  <a:off x="6080" y="12467"/>
                  <a:ext cx="99" cy="24"/>
                </a:xfrm>
                <a:prstGeom prst="ellipse">
                  <a:avLst/>
                </a:pr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231" name="Freeform 178"/>
                <p:cNvSpPr>
                  <a:spLocks noChangeAspect="1"/>
                </p:cNvSpPr>
                <p:nvPr/>
              </p:nvSpPr>
              <p:spPr bwMode="auto">
                <a:xfrm>
                  <a:off x="6080" y="12467"/>
                  <a:ext cx="99" cy="97"/>
                </a:xfrm>
                <a:custGeom>
                  <a:avLst/>
                  <a:gdLst>
                    <a:gd name="T0" fmla="*/ 0 w 383"/>
                    <a:gd name="T1" fmla="*/ 0 h 375"/>
                    <a:gd name="T2" fmla="*/ 0 w 383"/>
                    <a:gd name="T3" fmla="*/ 0 h 375"/>
                    <a:gd name="T4" fmla="*/ 0 w 383"/>
                    <a:gd name="T5" fmla="*/ 0 h 375"/>
                    <a:gd name="T6" fmla="*/ 0 w 383"/>
                    <a:gd name="T7" fmla="*/ 0 h 375"/>
                    <a:gd name="T8" fmla="*/ 0 w 383"/>
                    <a:gd name="T9" fmla="*/ 0 h 375"/>
                    <a:gd name="T10" fmla="*/ 0 w 383"/>
                    <a:gd name="T11" fmla="*/ 0 h 375"/>
                    <a:gd name="T12" fmla="*/ 0 w 383"/>
                    <a:gd name="T13" fmla="*/ 0 h 375"/>
                    <a:gd name="T14" fmla="*/ 0 60000 65536"/>
                    <a:gd name="T15" fmla="*/ 0 60000 65536"/>
                    <a:gd name="T16" fmla="*/ 0 60000 65536"/>
                    <a:gd name="T17" fmla="*/ 0 60000 65536"/>
                    <a:gd name="T18" fmla="*/ 0 60000 65536"/>
                    <a:gd name="T19" fmla="*/ 0 60000 65536"/>
                    <a:gd name="T20" fmla="*/ 0 60000 65536"/>
                    <a:gd name="T21" fmla="*/ 0 w 383"/>
                    <a:gd name="T22" fmla="*/ 0 h 375"/>
                    <a:gd name="T23" fmla="*/ 383 w 383"/>
                    <a:gd name="T24" fmla="*/ 375 h 3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3" h="375">
                      <a:moveTo>
                        <a:pt x="191" y="0"/>
                      </a:moveTo>
                      <a:cubicBezTo>
                        <a:pt x="86" y="0"/>
                        <a:pt x="0" y="21"/>
                        <a:pt x="0" y="47"/>
                      </a:cubicBezTo>
                      <a:lnTo>
                        <a:pt x="0" y="328"/>
                      </a:lnTo>
                      <a:cubicBezTo>
                        <a:pt x="0" y="354"/>
                        <a:pt x="86" y="375"/>
                        <a:pt x="191" y="375"/>
                      </a:cubicBezTo>
                      <a:cubicBezTo>
                        <a:pt x="297" y="375"/>
                        <a:pt x="383" y="354"/>
                        <a:pt x="383" y="328"/>
                      </a:cubicBezTo>
                      <a:lnTo>
                        <a:pt x="383" y="47"/>
                      </a:lnTo>
                      <a:cubicBezTo>
                        <a:pt x="383" y="21"/>
                        <a:pt x="297" y="0"/>
                        <a:pt x="191" y="0"/>
                      </a:cubicBezTo>
                      <a:close/>
                    </a:path>
                  </a:pathLst>
                </a:custGeom>
                <a:noFill/>
                <a:ln w="19050">
                  <a:solidFill>
                    <a:srgbClr val="000000"/>
                  </a:solidFill>
                  <a:round/>
                  <a:headEnd/>
                  <a:tailEnd/>
                </a:ln>
              </p:spPr>
              <p:txBody>
                <a:bodyPr>
                  <a:prstTxWarp prst="textNoShape">
                    <a:avLst/>
                  </a:prstTxWarp>
                </a:bodyPr>
                <a:lstStyle/>
                <a:p>
                  <a:endParaRPr lang="ja-JP" altLang="en-US"/>
                </a:p>
              </p:txBody>
            </p:sp>
            <p:sp>
              <p:nvSpPr>
                <p:cNvPr id="38232" name="Freeform 179"/>
                <p:cNvSpPr>
                  <a:spLocks noChangeAspect="1"/>
                </p:cNvSpPr>
                <p:nvPr/>
              </p:nvSpPr>
              <p:spPr bwMode="auto">
                <a:xfrm>
                  <a:off x="6080" y="12479"/>
                  <a:ext cx="99" cy="12"/>
                </a:xfrm>
                <a:custGeom>
                  <a:avLst/>
                  <a:gdLst>
                    <a:gd name="T0" fmla="*/ 0 w 99"/>
                    <a:gd name="T1" fmla="*/ 0 h 12"/>
                    <a:gd name="T2" fmla="*/ 49 w 99"/>
                    <a:gd name="T3" fmla="*/ 12 h 12"/>
                    <a:gd name="T4" fmla="*/ 99 w 99"/>
                    <a:gd name="T5" fmla="*/ 0 h 12"/>
                    <a:gd name="T6" fmla="*/ 0 60000 65536"/>
                    <a:gd name="T7" fmla="*/ 0 60000 65536"/>
                    <a:gd name="T8" fmla="*/ 0 60000 65536"/>
                    <a:gd name="T9" fmla="*/ 0 w 99"/>
                    <a:gd name="T10" fmla="*/ 0 h 12"/>
                    <a:gd name="T11" fmla="*/ 99 w 99"/>
                    <a:gd name="T12" fmla="*/ 12 h 12"/>
                  </a:gdLst>
                  <a:ahLst/>
                  <a:cxnLst>
                    <a:cxn ang="T6">
                      <a:pos x="T0" y="T1"/>
                    </a:cxn>
                    <a:cxn ang="T7">
                      <a:pos x="T2" y="T3"/>
                    </a:cxn>
                    <a:cxn ang="T8">
                      <a:pos x="T4" y="T5"/>
                    </a:cxn>
                  </a:cxnLst>
                  <a:rect l="T9" t="T10" r="T11" b="T12"/>
                  <a:pathLst>
                    <a:path w="99" h="12">
                      <a:moveTo>
                        <a:pt x="0" y="0"/>
                      </a:moveTo>
                      <a:cubicBezTo>
                        <a:pt x="0" y="7"/>
                        <a:pt x="22" y="12"/>
                        <a:pt x="49" y="12"/>
                      </a:cubicBezTo>
                      <a:cubicBezTo>
                        <a:pt x="77" y="12"/>
                        <a:pt x="99" y="7"/>
                        <a:pt x="99" y="0"/>
                      </a:cubicBezTo>
                    </a:path>
                  </a:pathLst>
                </a:custGeom>
                <a:noFill/>
                <a:ln w="19050">
                  <a:solidFill>
                    <a:srgbClr val="000000"/>
                  </a:solidFill>
                  <a:round/>
                  <a:headEnd/>
                  <a:tailEnd/>
                </a:ln>
              </p:spPr>
              <p:txBody>
                <a:bodyPr>
                  <a:prstTxWarp prst="textNoShape">
                    <a:avLst/>
                  </a:prstTxWarp>
                </a:bodyPr>
                <a:lstStyle/>
                <a:p>
                  <a:endParaRPr lang="ja-JP" altLang="en-US"/>
                </a:p>
              </p:txBody>
            </p:sp>
          </p:grpSp>
          <p:sp>
            <p:nvSpPr>
              <p:cNvPr id="38228" name="Line 190"/>
              <p:cNvSpPr>
                <a:spLocks noChangeAspect="1" noChangeShapeType="1"/>
              </p:cNvSpPr>
              <p:nvPr/>
            </p:nvSpPr>
            <p:spPr bwMode="auto">
              <a:xfrm>
                <a:off x="4300" y="3443"/>
                <a:ext cx="0" cy="44"/>
              </a:xfrm>
              <a:prstGeom prst="line">
                <a:avLst/>
              </a:prstGeom>
              <a:noFill/>
              <a:ln w="19050">
                <a:solidFill>
                  <a:srgbClr val="000000"/>
                </a:solidFill>
                <a:round/>
                <a:headEnd/>
                <a:tailEnd/>
              </a:ln>
            </p:spPr>
            <p:txBody>
              <a:bodyPr>
                <a:prstTxWarp prst="textNoShape">
                  <a:avLst/>
                </a:prstTxWarp>
              </a:bodyPr>
              <a:lstStyle/>
              <a:p>
                <a:endParaRPr lang="ja-JP" altLang="en-US"/>
              </a:p>
            </p:txBody>
          </p:sp>
        </p:grpSp>
        <p:grpSp>
          <p:nvGrpSpPr>
            <p:cNvPr id="38026" name="Group 922"/>
            <p:cNvGrpSpPr>
              <a:grpSpLocks/>
            </p:cNvGrpSpPr>
            <p:nvPr/>
          </p:nvGrpSpPr>
          <p:grpSpPr bwMode="auto">
            <a:xfrm>
              <a:off x="3404" y="3444"/>
              <a:ext cx="45" cy="89"/>
              <a:chOff x="4350" y="3398"/>
              <a:chExt cx="45" cy="89"/>
            </a:xfrm>
          </p:grpSpPr>
          <p:grpSp>
            <p:nvGrpSpPr>
              <p:cNvPr id="38213" name="Group 162"/>
              <p:cNvGrpSpPr>
                <a:grpSpLocks noChangeAspect="1"/>
              </p:cNvGrpSpPr>
              <p:nvPr/>
            </p:nvGrpSpPr>
            <p:grpSpPr bwMode="auto">
              <a:xfrm>
                <a:off x="4350" y="3398"/>
                <a:ext cx="45" cy="44"/>
                <a:chOff x="6236" y="12464"/>
                <a:chExt cx="99" cy="98"/>
              </a:xfrm>
            </p:grpSpPr>
            <p:sp>
              <p:nvSpPr>
                <p:cNvPr id="38221" name="Freeform 163"/>
                <p:cNvSpPr>
                  <a:spLocks noChangeAspect="1"/>
                </p:cNvSpPr>
                <p:nvPr/>
              </p:nvSpPr>
              <p:spPr bwMode="auto">
                <a:xfrm>
                  <a:off x="6236" y="12464"/>
                  <a:ext cx="99" cy="98"/>
                </a:xfrm>
                <a:custGeom>
                  <a:avLst/>
                  <a:gdLst>
                    <a:gd name="T0" fmla="*/ 0 w 383"/>
                    <a:gd name="T1" fmla="*/ 0 h 375"/>
                    <a:gd name="T2" fmla="*/ 0 w 383"/>
                    <a:gd name="T3" fmla="*/ 0 h 375"/>
                    <a:gd name="T4" fmla="*/ 0 w 383"/>
                    <a:gd name="T5" fmla="*/ 0 h 375"/>
                    <a:gd name="T6" fmla="*/ 0 w 383"/>
                    <a:gd name="T7" fmla="*/ 0 h 375"/>
                    <a:gd name="T8" fmla="*/ 0 w 383"/>
                    <a:gd name="T9" fmla="*/ 0 h 375"/>
                    <a:gd name="T10" fmla="*/ 0 w 383"/>
                    <a:gd name="T11" fmla="*/ 0 h 375"/>
                    <a:gd name="T12" fmla="*/ 0 w 383"/>
                    <a:gd name="T13" fmla="*/ 0 h 375"/>
                    <a:gd name="T14" fmla="*/ 0 60000 65536"/>
                    <a:gd name="T15" fmla="*/ 0 60000 65536"/>
                    <a:gd name="T16" fmla="*/ 0 60000 65536"/>
                    <a:gd name="T17" fmla="*/ 0 60000 65536"/>
                    <a:gd name="T18" fmla="*/ 0 60000 65536"/>
                    <a:gd name="T19" fmla="*/ 0 60000 65536"/>
                    <a:gd name="T20" fmla="*/ 0 60000 65536"/>
                    <a:gd name="T21" fmla="*/ 0 w 383"/>
                    <a:gd name="T22" fmla="*/ 0 h 375"/>
                    <a:gd name="T23" fmla="*/ 383 w 383"/>
                    <a:gd name="T24" fmla="*/ 375 h 3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3" h="375">
                      <a:moveTo>
                        <a:pt x="191" y="0"/>
                      </a:moveTo>
                      <a:cubicBezTo>
                        <a:pt x="86" y="0"/>
                        <a:pt x="0" y="21"/>
                        <a:pt x="0" y="47"/>
                      </a:cubicBezTo>
                      <a:lnTo>
                        <a:pt x="0" y="329"/>
                      </a:lnTo>
                      <a:cubicBezTo>
                        <a:pt x="0" y="354"/>
                        <a:pt x="86" y="375"/>
                        <a:pt x="191" y="375"/>
                      </a:cubicBezTo>
                      <a:cubicBezTo>
                        <a:pt x="297" y="375"/>
                        <a:pt x="383" y="354"/>
                        <a:pt x="383" y="329"/>
                      </a:cubicBezTo>
                      <a:lnTo>
                        <a:pt x="383" y="47"/>
                      </a:lnTo>
                      <a:cubicBezTo>
                        <a:pt x="383" y="21"/>
                        <a:pt x="297" y="0"/>
                        <a:pt x="191" y="0"/>
                      </a:cubicBezTo>
                      <a:close/>
                    </a:path>
                  </a:pathLst>
                </a:cu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222" name="Oval 164"/>
                <p:cNvSpPr>
                  <a:spLocks noChangeAspect="1" noChangeArrowheads="1"/>
                </p:cNvSpPr>
                <p:nvPr/>
              </p:nvSpPr>
              <p:spPr bwMode="auto">
                <a:xfrm>
                  <a:off x="6236" y="12464"/>
                  <a:ext cx="99" cy="25"/>
                </a:xfrm>
                <a:prstGeom prst="ellipse">
                  <a:avLst/>
                </a:pr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223" name="Freeform 165"/>
                <p:cNvSpPr>
                  <a:spLocks noChangeAspect="1"/>
                </p:cNvSpPr>
                <p:nvPr/>
              </p:nvSpPr>
              <p:spPr bwMode="auto">
                <a:xfrm>
                  <a:off x="6236" y="12464"/>
                  <a:ext cx="99" cy="98"/>
                </a:xfrm>
                <a:custGeom>
                  <a:avLst/>
                  <a:gdLst>
                    <a:gd name="T0" fmla="*/ 0 w 383"/>
                    <a:gd name="T1" fmla="*/ 0 h 375"/>
                    <a:gd name="T2" fmla="*/ 0 w 383"/>
                    <a:gd name="T3" fmla="*/ 0 h 375"/>
                    <a:gd name="T4" fmla="*/ 0 w 383"/>
                    <a:gd name="T5" fmla="*/ 0 h 375"/>
                    <a:gd name="T6" fmla="*/ 0 w 383"/>
                    <a:gd name="T7" fmla="*/ 0 h 375"/>
                    <a:gd name="T8" fmla="*/ 0 w 383"/>
                    <a:gd name="T9" fmla="*/ 0 h 375"/>
                    <a:gd name="T10" fmla="*/ 0 w 383"/>
                    <a:gd name="T11" fmla="*/ 0 h 375"/>
                    <a:gd name="T12" fmla="*/ 0 w 383"/>
                    <a:gd name="T13" fmla="*/ 0 h 375"/>
                    <a:gd name="T14" fmla="*/ 0 60000 65536"/>
                    <a:gd name="T15" fmla="*/ 0 60000 65536"/>
                    <a:gd name="T16" fmla="*/ 0 60000 65536"/>
                    <a:gd name="T17" fmla="*/ 0 60000 65536"/>
                    <a:gd name="T18" fmla="*/ 0 60000 65536"/>
                    <a:gd name="T19" fmla="*/ 0 60000 65536"/>
                    <a:gd name="T20" fmla="*/ 0 60000 65536"/>
                    <a:gd name="T21" fmla="*/ 0 w 383"/>
                    <a:gd name="T22" fmla="*/ 0 h 375"/>
                    <a:gd name="T23" fmla="*/ 383 w 383"/>
                    <a:gd name="T24" fmla="*/ 375 h 3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3" h="375">
                      <a:moveTo>
                        <a:pt x="191" y="0"/>
                      </a:moveTo>
                      <a:cubicBezTo>
                        <a:pt x="86" y="0"/>
                        <a:pt x="0" y="21"/>
                        <a:pt x="0" y="47"/>
                      </a:cubicBezTo>
                      <a:lnTo>
                        <a:pt x="0" y="329"/>
                      </a:lnTo>
                      <a:cubicBezTo>
                        <a:pt x="0" y="354"/>
                        <a:pt x="86" y="375"/>
                        <a:pt x="191" y="375"/>
                      </a:cubicBezTo>
                      <a:cubicBezTo>
                        <a:pt x="297" y="375"/>
                        <a:pt x="383" y="354"/>
                        <a:pt x="383" y="329"/>
                      </a:cubicBezTo>
                      <a:lnTo>
                        <a:pt x="383" y="47"/>
                      </a:lnTo>
                      <a:cubicBezTo>
                        <a:pt x="383" y="21"/>
                        <a:pt x="297" y="0"/>
                        <a:pt x="191" y="0"/>
                      </a:cubicBezTo>
                      <a:close/>
                    </a:path>
                  </a:pathLst>
                </a:custGeom>
                <a:noFill/>
                <a:ln w="19050">
                  <a:solidFill>
                    <a:srgbClr val="000000"/>
                  </a:solidFill>
                  <a:round/>
                  <a:headEnd/>
                  <a:tailEnd/>
                </a:ln>
              </p:spPr>
              <p:txBody>
                <a:bodyPr>
                  <a:prstTxWarp prst="textNoShape">
                    <a:avLst/>
                  </a:prstTxWarp>
                </a:bodyPr>
                <a:lstStyle/>
                <a:p>
                  <a:endParaRPr lang="ja-JP" altLang="en-US"/>
                </a:p>
              </p:txBody>
            </p:sp>
            <p:sp>
              <p:nvSpPr>
                <p:cNvPr id="38224" name="Freeform 166"/>
                <p:cNvSpPr>
                  <a:spLocks noChangeAspect="1"/>
                </p:cNvSpPr>
                <p:nvPr/>
              </p:nvSpPr>
              <p:spPr bwMode="auto">
                <a:xfrm>
                  <a:off x="6236" y="12477"/>
                  <a:ext cx="99" cy="12"/>
                </a:xfrm>
                <a:custGeom>
                  <a:avLst/>
                  <a:gdLst>
                    <a:gd name="T0" fmla="*/ 0 w 99"/>
                    <a:gd name="T1" fmla="*/ 0 h 12"/>
                    <a:gd name="T2" fmla="*/ 49 w 99"/>
                    <a:gd name="T3" fmla="*/ 12 h 12"/>
                    <a:gd name="T4" fmla="*/ 99 w 99"/>
                    <a:gd name="T5" fmla="*/ 0 h 12"/>
                    <a:gd name="T6" fmla="*/ 0 60000 65536"/>
                    <a:gd name="T7" fmla="*/ 0 60000 65536"/>
                    <a:gd name="T8" fmla="*/ 0 60000 65536"/>
                    <a:gd name="T9" fmla="*/ 0 w 99"/>
                    <a:gd name="T10" fmla="*/ 0 h 12"/>
                    <a:gd name="T11" fmla="*/ 99 w 99"/>
                    <a:gd name="T12" fmla="*/ 12 h 12"/>
                  </a:gdLst>
                  <a:ahLst/>
                  <a:cxnLst>
                    <a:cxn ang="T6">
                      <a:pos x="T0" y="T1"/>
                    </a:cxn>
                    <a:cxn ang="T7">
                      <a:pos x="T2" y="T3"/>
                    </a:cxn>
                    <a:cxn ang="T8">
                      <a:pos x="T4" y="T5"/>
                    </a:cxn>
                  </a:cxnLst>
                  <a:rect l="T9" t="T10" r="T11" b="T12"/>
                  <a:pathLst>
                    <a:path w="99" h="12">
                      <a:moveTo>
                        <a:pt x="0" y="0"/>
                      </a:moveTo>
                      <a:cubicBezTo>
                        <a:pt x="0" y="6"/>
                        <a:pt x="22" y="12"/>
                        <a:pt x="49" y="12"/>
                      </a:cubicBezTo>
                      <a:cubicBezTo>
                        <a:pt x="77" y="12"/>
                        <a:pt x="99" y="6"/>
                        <a:pt x="99" y="0"/>
                      </a:cubicBezTo>
                    </a:path>
                  </a:pathLst>
                </a:custGeom>
                <a:noFill/>
                <a:ln w="19050">
                  <a:solidFill>
                    <a:srgbClr val="000000"/>
                  </a:solidFill>
                  <a:round/>
                  <a:headEnd/>
                  <a:tailEnd/>
                </a:ln>
              </p:spPr>
              <p:txBody>
                <a:bodyPr>
                  <a:prstTxWarp prst="textNoShape">
                    <a:avLst/>
                  </a:prstTxWarp>
                </a:bodyPr>
                <a:lstStyle/>
                <a:p>
                  <a:endParaRPr lang="ja-JP" altLang="en-US"/>
                </a:p>
              </p:txBody>
            </p:sp>
          </p:grpSp>
          <p:sp>
            <p:nvSpPr>
              <p:cNvPr id="38214" name="Line 173"/>
              <p:cNvSpPr>
                <a:spLocks noChangeAspect="1" noChangeShapeType="1"/>
              </p:cNvSpPr>
              <p:nvPr/>
            </p:nvSpPr>
            <p:spPr bwMode="auto">
              <a:xfrm>
                <a:off x="4375" y="3443"/>
                <a:ext cx="0" cy="44"/>
              </a:xfrm>
              <a:prstGeom prst="line">
                <a:avLst/>
              </a:prstGeom>
              <a:noFill/>
              <a:ln w="19050">
                <a:solidFill>
                  <a:srgbClr val="000000"/>
                </a:solidFill>
                <a:round/>
                <a:headEnd/>
                <a:tailEnd/>
              </a:ln>
            </p:spPr>
            <p:txBody>
              <a:bodyPr>
                <a:prstTxWarp prst="textNoShape">
                  <a:avLst/>
                </a:prstTxWarp>
              </a:bodyPr>
              <a:lstStyle/>
              <a:p>
                <a:endParaRPr lang="ja-JP" altLang="en-US"/>
              </a:p>
            </p:txBody>
          </p:sp>
          <p:grpSp>
            <p:nvGrpSpPr>
              <p:cNvPr id="38215" name="Group 180"/>
              <p:cNvGrpSpPr>
                <a:grpSpLocks noChangeAspect="1"/>
              </p:cNvGrpSpPr>
              <p:nvPr/>
            </p:nvGrpSpPr>
            <p:grpSpPr bwMode="auto">
              <a:xfrm>
                <a:off x="4350" y="3398"/>
                <a:ext cx="45" cy="44"/>
                <a:chOff x="6236" y="12464"/>
                <a:chExt cx="99" cy="98"/>
              </a:xfrm>
            </p:grpSpPr>
            <p:sp>
              <p:nvSpPr>
                <p:cNvPr id="38217" name="Freeform 181"/>
                <p:cNvSpPr>
                  <a:spLocks noChangeAspect="1"/>
                </p:cNvSpPr>
                <p:nvPr/>
              </p:nvSpPr>
              <p:spPr bwMode="auto">
                <a:xfrm>
                  <a:off x="6236" y="12464"/>
                  <a:ext cx="99" cy="98"/>
                </a:xfrm>
                <a:custGeom>
                  <a:avLst/>
                  <a:gdLst>
                    <a:gd name="T0" fmla="*/ 0 w 383"/>
                    <a:gd name="T1" fmla="*/ 0 h 375"/>
                    <a:gd name="T2" fmla="*/ 0 w 383"/>
                    <a:gd name="T3" fmla="*/ 0 h 375"/>
                    <a:gd name="T4" fmla="*/ 0 w 383"/>
                    <a:gd name="T5" fmla="*/ 0 h 375"/>
                    <a:gd name="T6" fmla="*/ 0 w 383"/>
                    <a:gd name="T7" fmla="*/ 0 h 375"/>
                    <a:gd name="T8" fmla="*/ 0 w 383"/>
                    <a:gd name="T9" fmla="*/ 0 h 375"/>
                    <a:gd name="T10" fmla="*/ 0 w 383"/>
                    <a:gd name="T11" fmla="*/ 0 h 375"/>
                    <a:gd name="T12" fmla="*/ 0 w 383"/>
                    <a:gd name="T13" fmla="*/ 0 h 375"/>
                    <a:gd name="T14" fmla="*/ 0 60000 65536"/>
                    <a:gd name="T15" fmla="*/ 0 60000 65536"/>
                    <a:gd name="T16" fmla="*/ 0 60000 65536"/>
                    <a:gd name="T17" fmla="*/ 0 60000 65536"/>
                    <a:gd name="T18" fmla="*/ 0 60000 65536"/>
                    <a:gd name="T19" fmla="*/ 0 60000 65536"/>
                    <a:gd name="T20" fmla="*/ 0 60000 65536"/>
                    <a:gd name="T21" fmla="*/ 0 w 383"/>
                    <a:gd name="T22" fmla="*/ 0 h 375"/>
                    <a:gd name="T23" fmla="*/ 383 w 383"/>
                    <a:gd name="T24" fmla="*/ 375 h 3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3" h="375">
                      <a:moveTo>
                        <a:pt x="191" y="0"/>
                      </a:moveTo>
                      <a:cubicBezTo>
                        <a:pt x="86" y="0"/>
                        <a:pt x="0" y="21"/>
                        <a:pt x="0" y="47"/>
                      </a:cubicBezTo>
                      <a:lnTo>
                        <a:pt x="0" y="329"/>
                      </a:lnTo>
                      <a:cubicBezTo>
                        <a:pt x="0" y="354"/>
                        <a:pt x="86" y="375"/>
                        <a:pt x="191" y="375"/>
                      </a:cubicBezTo>
                      <a:cubicBezTo>
                        <a:pt x="297" y="375"/>
                        <a:pt x="383" y="354"/>
                        <a:pt x="383" y="329"/>
                      </a:cubicBezTo>
                      <a:lnTo>
                        <a:pt x="383" y="47"/>
                      </a:lnTo>
                      <a:cubicBezTo>
                        <a:pt x="383" y="21"/>
                        <a:pt x="297" y="0"/>
                        <a:pt x="191" y="0"/>
                      </a:cubicBezTo>
                      <a:close/>
                    </a:path>
                  </a:pathLst>
                </a:cu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218" name="Oval 182"/>
                <p:cNvSpPr>
                  <a:spLocks noChangeAspect="1" noChangeArrowheads="1"/>
                </p:cNvSpPr>
                <p:nvPr/>
              </p:nvSpPr>
              <p:spPr bwMode="auto">
                <a:xfrm>
                  <a:off x="6236" y="12464"/>
                  <a:ext cx="99" cy="25"/>
                </a:xfrm>
                <a:prstGeom prst="ellipse">
                  <a:avLst/>
                </a:pr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219" name="Freeform 183"/>
                <p:cNvSpPr>
                  <a:spLocks noChangeAspect="1"/>
                </p:cNvSpPr>
                <p:nvPr/>
              </p:nvSpPr>
              <p:spPr bwMode="auto">
                <a:xfrm>
                  <a:off x="6236" y="12464"/>
                  <a:ext cx="99" cy="98"/>
                </a:xfrm>
                <a:custGeom>
                  <a:avLst/>
                  <a:gdLst>
                    <a:gd name="T0" fmla="*/ 0 w 383"/>
                    <a:gd name="T1" fmla="*/ 0 h 375"/>
                    <a:gd name="T2" fmla="*/ 0 w 383"/>
                    <a:gd name="T3" fmla="*/ 0 h 375"/>
                    <a:gd name="T4" fmla="*/ 0 w 383"/>
                    <a:gd name="T5" fmla="*/ 0 h 375"/>
                    <a:gd name="T6" fmla="*/ 0 w 383"/>
                    <a:gd name="T7" fmla="*/ 0 h 375"/>
                    <a:gd name="T8" fmla="*/ 0 w 383"/>
                    <a:gd name="T9" fmla="*/ 0 h 375"/>
                    <a:gd name="T10" fmla="*/ 0 w 383"/>
                    <a:gd name="T11" fmla="*/ 0 h 375"/>
                    <a:gd name="T12" fmla="*/ 0 w 383"/>
                    <a:gd name="T13" fmla="*/ 0 h 375"/>
                    <a:gd name="T14" fmla="*/ 0 60000 65536"/>
                    <a:gd name="T15" fmla="*/ 0 60000 65536"/>
                    <a:gd name="T16" fmla="*/ 0 60000 65536"/>
                    <a:gd name="T17" fmla="*/ 0 60000 65536"/>
                    <a:gd name="T18" fmla="*/ 0 60000 65536"/>
                    <a:gd name="T19" fmla="*/ 0 60000 65536"/>
                    <a:gd name="T20" fmla="*/ 0 60000 65536"/>
                    <a:gd name="T21" fmla="*/ 0 w 383"/>
                    <a:gd name="T22" fmla="*/ 0 h 375"/>
                    <a:gd name="T23" fmla="*/ 383 w 383"/>
                    <a:gd name="T24" fmla="*/ 375 h 3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3" h="375">
                      <a:moveTo>
                        <a:pt x="191" y="0"/>
                      </a:moveTo>
                      <a:cubicBezTo>
                        <a:pt x="86" y="0"/>
                        <a:pt x="0" y="21"/>
                        <a:pt x="0" y="47"/>
                      </a:cubicBezTo>
                      <a:lnTo>
                        <a:pt x="0" y="329"/>
                      </a:lnTo>
                      <a:cubicBezTo>
                        <a:pt x="0" y="354"/>
                        <a:pt x="86" y="375"/>
                        <a:pt x="191" y="375"/>
                      </a:cubicBezTo>
                      <a:cubicBezTo>
                        <a:pt x="297" y="375"/>
                        <a:pt x="383" y="354"/>
                        <a:pt x="383" y="329"/>
                      </a:cubicBezTo>
                      <a:lnTo>
                        <a:pt x="383" y="47"/>
                      </a:lnTo>
                      <a:cubicBezTo>
                        <a:pt x="383" y="21"/>
                        <a:pt x="297" y="0"/>
                        <a:pt x="191" y="0"/>
                      </a:cubicBezTo>
                      <a:close/>
                    </a:path>
                  </a:pathLst>
                </a:custGeom>
                <a:noFill/>
                <a:ln w="19050">
                  <a:solidFill>
                    <a:srgbClr val="000000"/>
                  </a:solidFill>
                  <a:round/>
                  <a:headEnd/>
                  <a:tailEnd/>
                </a:ln>
              </p:spPr>
              <p:txBody>
                <a:bodyPr>
                  <a:prstTxWarp prst="textNoShape">
                    <a:avLst/>
                  </a:prstTxWarp>
                </a:bodyPr>
                <a:lstStyle/>
                <a:p>
                  <a:endParaRPr lang="ja-JP" altLang="en-US"/>
                </a:p>
              </p:txBody>
            </p:sp>
            <p:sp>
              <p:nvSpPr>
                <p:cNvPr id="38220" name="Freeform 184"/>
                <p:cNvSpPr>
                  <a:spLocks noChangeAspect="1"/>
                </p:cNvSpPr>
                <p:nvPr/>
              </p:nvSpPr>
              <p:spPr bwMode="auto">
                <a:xfrm>
                  <a:off x="6236" y="12477"/>
                  <a:ext cx="99" cy="12"/>
                </a:xfrm>
                <a:custGeom>
                  <a:avLst/>
                  <a:gdLst>
                    <a:gd name="T0" fmla="*/ 0 w 99"/>
                    <a:gd name="T1" fmla="*/ 0 h 12"/>
                    <a:gd name="T2" fmla="*/ 49 w 99"/>
                    <a:gd name="T3" fmla="*/ 12 h 12"/>
                    <a:gd name="T4" fmla="*/ 99 w 99"/>
                    <a:gd name="T5" fmla="*/ 0 h 12"/>
                    <a:gd name="T6" fmla="*/ 0 60000 65536"/>
                    <a:gd name="T7" fmla="*/ 0 60000 65536"/>
                    <a:gd name="T8" fmla="*/ 0 60000 65536"/>
                    <a:gd name="T9" fmla="*/ 0 w 99"/>
                    <a:gd name="T10" fmla="*/ 0 h 12"/>
                    <a:gd name="T11" fmla="*/ 99 w 99"/>
                    <a:gd name="T12" fmla="*/ 12 h 12"/>
                  </a:gdLst>
                  <a:ahLst/>
                  <a:cxnLst>
                    <a:cxn ang="T6">
                      <a:pos x="T0" y="T1"/>
                    </a:cxn>
                    <a:cxn ang="T7">
                      <a:pos x="T2" y="T3"/>
                    </a:cxn>
                    <a:cxn ang="T8">
                      <a:pos x="T4" y="T5"/>
                    </a:cxn>
                  </a:cxnLst>
                  <a:rect l="T9" t="T10" r="T11" b="T12"/>
                  <a:pathLst>
                    <a:path w="99" h="12">
                      <a:moveTo>
                        <a:pt x="0" y="0"/>
                      </a:moveTo>
                      <a:cubicBezTo>
                        <a:pt x="0" y="6"/>
                        <a:pt x="22" y="12"/>
                        <a:pt x="49" y="12"/>
                      </a:cubicBezTo>
                      <a:cubicBezTo>
                        <a:pt x="77" y="12"/>
                        <a:pt x="99" y="6"/>
                        <a:pt x="99" y="0"/>
                      </a:cubicBezTo>
                    </a:path>
                  </a:pathLst>
                </a:custGeom>
                <a:noFill/>
                <a:ln w="19050">
                  <a:solidFill>
                    <a:srgbClr val="000000"/>
                  </a:solidFill>
                  <a:round/>
                  <a:headEnd/>
                  <a:tailEnd/>
                </a:ln>
              </p:spPr>
              <p:txBody>
                <a:bodyPr>
                  <a:prstTxWarp prst="textNoShape">
                    <a:avLst/>
                  </a:prstTxWarp>
                </a:bodyPr>
                <a:lstStyle/>
                <a:p>
                  <a:endParaRPr lang="ja-JP" altLang="en-US"/>
                </a:p>
              </p:txBody>
            </p:sp>
          </p:grpSp>
          <p:sp>
            <p:nvSpPr>
              <p:cNvPr id="38216" name="Line 191"/>
              <p:cNvSpPr>
                <a:spLocks noChangeAspect="1" noChangeShapeType="1"/>
              </p:cNvSpPr>
              <p:nvPr/>
            </p:nvSpPr>
            <p:spPr bwMode="auto">
              <a:xfrm>
                <a:off x="4375" y="3443"/>
                <a:ext cx="0" cy="44"/>
              </a:xfrm>
              <a:prstGeom prst="line">
                <a:avLst/>
              </a:prstGeom>
              <a:noFill/>
              <a:ln w="19050">
                <a:solidFill>
                  <a:srgbClr val="000000"/>
                </a:solidFill>
                <a:round/>
                <a:headEnd/>
                <a:tailEnd/>
              </a:ln>
            </p:spPr>
            <p:txBody>
              <a:bodyPr>
                <a:prstTxWarp prst="textNoShape">
                  <a:avLst/>
                </a:prstTxWarp>
              </a:bodyPr>
              <a:lstStyle/>
              <a:p>
                <a:endParaRPr lang="ja-JP" altLang="en-US"/>
              </a:p>
            </p:txBody>
          </p:sp>
        </p:grpSp>
        <p:grpSp>
          <p:nvGrpSpPr>
            <p:cNvPr id="38027" name="Group 932"/>
            <p:cNvGrpSpPr>
              <a:grpSpLocks/>
            </p:cNvGrpSpPr>
            <p:nvPr/>
          </p:nvGrpSpPr>
          <p:grpSpPr bwMode="auto">
            <a:xfrm>
              <a:off x="3021" y="659"/>
              <a:ext cx="619" cy="242"/>
              <a:chOff x="3883" y="613"/>
              <a:chExt cx="619" cy="242"/>
            </a:xfrm>
          </p:grpSpPr>
          <p:sp>
            <p:nvSpPr>
              <p:cNvPr id="38152" name="Line 66"/>
              <p:cNvSpPr>
                <a:spLocks noChangeAspect="1" noChangeShapeType="1"/>
              </p:cNvSpPr>
              <p:nvPr/>
            </p:nvSpPr>
            <p:spPr bwMode="auto">
              <a:xfrm>
                <a:off x="3883" y="767"/>
                <a:ext cx="619" cy="0"/>
              </a:xfrm>
              <a:prstGeom prst="line">
                <a:avLst/>
              </a:prstGeom>
              <a:noFill/>
              <a:ln w="19050">
                <a:solidFill>
                  <a:srgbClr val="000000"/>
                </a:solidFill>
                <a:round/>
                <a:headEnd/>
                <a:tailEnd/>
              </a:ln>
            </p:spPr>
            <p:txBody>
              <a:bodyPr>
                <a:prstTxWarp prst="textNoShape">
                  <a:avLst/>
                </a:prstTxWarp>
              </a:bodyPr>
              <a:lstStyle/>
              <a:p>
                <a:endParaRPr lang="ja-JP" altLang="en-US"/>
              </a:p>
            </p:txBody>
          </p:sp>
          <p:grpSp>
            <p:nvGrpSpPr>
              <p:cNvPr id="38153" name="Group 67"/>
              <p:cNvGrpSpPr>
                <a:grpSpLocks noChangeAspect="1"/>
              </p:cNvGrpSpPr>
              <p:nvPr/>
            </p:nvGrpSpPr>
            <p:grpSpPr bwMode="auto">
              <a:xfrm>
                <a:off x="3965" y="722"/>
                <a:ext cx="44" cy="133"/>
                <a:chOff x="5380" y="6520"/>
                <a:chExt cx="98" cy="295"/>
              </a:xfrm>
            </p:grpSpPr>
            <p:sp>
              <p:nvSpPr>
                <p:cNvPr id="38209" name="Freeform 68"/>
                <p:cNvSpPr>
                  <a:spLocks noChangeAspect="1"/>
                </p:cNvSpPr>
                <p:nvPr/>
              </p:nvSpPr>
              <p:spPr bwMode="auto">
                <a:xfrm>
                  <a:off x="5380" y="6520"/>
                  <a:ext cx="98" cy="295"/>
                </a:xfrm>
                <a:custGeom>
                  <a:avLst/>
                  <a:gdLst>
                    <a:gd name="T0" fmla="*/ 0 w 375"/>
                    <a:gd name="T1" fmla="*/ 0 h 1134"/>
                    <a:gd name="T2" fmla="*/ 0 w 375"/>
                    <a:gd name="T3" fmla="*/ 0 h 1134"/>
                    <a:gd name="T4" fmla="*/ 0 w 375"/>
                    <a:gd name="T5" fmla="*/ 0 h 1134"/>
                    <a:gd name="T6" fmla="*/ 0 w 375"/>
                    <a:gd name="T7" fmla="*/ 0 h 1134"/>
                    <a:gd name="T8" fmla="*/ 0 w 375"/>
                    <a:gd name="T9" fmla="*/ 0 h 1134"/>
                    <a:gd name="T10" fmla="*/ 0 w 375"/>
                    <a:gd name="T11" fmla="*/ 0 h 1134"/>
                    <a:gd name="T12" fmla="*/ 0 w 375"/>
                    <a:gd name="T13" fmla="*/ 0 h 1134"/>
                    <a:gd name="T14" fmla="*/ 0 60000 65536"/>
                    <a:gd name="T15" fmla="*/ 0 60000 65536"/>
                    <a:gd name="T16" fmla="*/ 0 60000 65536"/>
                    <a:gd name="T17" fmla="*/ 0 60000 65536"/>
                    <a:gd name="T18" fmla="*/ 0 60000 65536"/>
                    <a:gd name="T19" fmla="*/ 0 60000 65536"/>
                    <a:gd name="T20" fmla="*/ 0 60000 65536"/>
                    <a:gd name="T21" fmla="*/ 0 w 375"/>
                    <a:gd name="T22" fmla="*/ 0 h 1134"/>
                    <a:gd name="T23" fmla="*/ 375 w 375"/>
                    <a:gd name="T24" fmla="*/ 1134 h 1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5" h="1134">
                      <a:moveTo>
                        <a:pt x="188" y="0"/>
                      </a:moveTo>
                      <a:cubicBezTo>
                        <a:pt x="84" y="0"/>
                        <a:pt x="0" y="64"/>
                        <a:pt x="0" y="142"/>
                      </a:cubicBezTo>
                      <a:lnTo>
                        <a:pt x="0" y="992"/>
                      </a:lnTo>
                      <a:cubicBezTo>
                        <a:pt x="0" y="1070"/>
                        <a:pt x="84" y="1134"/>
                        <a:pt x="188" y="1134"/>
                      </a:cubicBezTo>
                      <a:cubicBezTo>
                        <a:pt x="291" y="1134"/>
                        <a:pt x="375" y="1070"/>
                        <a:pt x="375" y="992"/>
                      </a:cubicBezTo>
                      <a:lnTo>
                        <a:pt x="375" y="142"/>
                      </a:lnTo>
                      <a:cubicBezTo>
                        <a:pt x="375" y="64"/>
                        <a:pt x="291" y="0"/>
                        <a:pt x="188" y="0"/>
                      </a:cubicBezTo>
                      <a:close/>
                    </a:path>
                  </a:pathLst>
                </a:cu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210" name="Oval 69"/>
                <p:cNvSpPr>
                  <a:spLocks noChangeAspect="1" noChangeArrowheads="1"/>
                </p:cNvSpPr>
                <p:nvPr/>
              </p:nvSpPr>
              <p:spPr bwMode="auto">
                <a:xfrm>
                  <a:off x="5380" y="6520"/>
                  <a:ext cx="98" cy="74"/>
                </a:xfrm>
                <a:prstGeom prst="ellipse">
                  <a:avLst/>
                </a:pr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211" name="Freeform 70"/>
                <p:cNvSpPr>
                  <a:spLocks noChangeAspect="1"/>
                </p:cNvSpPr>
                <p:nvPr/>
              </p:nvSpPr>
              <p:spPr bwMode="auto">
                <a:xfrm>
                  <a:off x="5380" y="6520"/>
                  <a:ext cx="98" cy="295"/>
                </a:xfrm>
                <a:custGeom>
                  <a:avLst/>
                  <a:gdLst>
                    <a:gd name="T0" fmla="*/ 0 w 375"/>
                    <a:gd name="T1" fmla="*/ 0 h 1134"/>
                    <a:gd name="T2" fmla="*/ 0 w 375"/>
                    <a:gd name="T3" fmla="*/ 0 h 1134"/>
                    <a:gd name="T4" fmla="*/ 0 w 375"/>
                    <a:gd name="T5" fmla="*/ 0 h 1134"/>
                    <a:gd name="T6" fmla="*/ 0 w 375"/>
                    <a:gd name="T7" fmla="*/ 0 h 1134"/>
                    <a:gd name="T8" fmla="*/ 0 w 375"/>
                    <a:gd name="T9" fmla="*/ 0 h 1134"/>
                    <a:gd name="T10" fmla="*/ 0 w 375"/>
                    <a:gd name="T11" fmla="*/ 0 h 1134"/>
                    <a:gd name="T12" fmla="*/ 0 w 375"/>
                    <a:gd name="T13" fmla="*/ 0 h 1134"/>
                    <a:gd name="T14" fmla="*/ 0 60000 65536"/>
                    <a:gd name="T15" fmla="*/ 0 60000 65536"/>
                    <a:gd name="T16" fmla="*/ 0 60000 65536"/>
                    <a:gd name="T17" fmla="*/ 0 60000 65536"/>
                    <a:gd name="T18" fmla="*/ 0 60000 65536"/>
                    <a:gd name="T19" fmla="*/ 0 60000 65536"/>
                    <a:gd name="T20" fmla="*/ 0 60000 65536"/>
                    <a:gd name="T21" fmla="*/ 0 w 375"/>
                    <a:gd name="T22" fmla="*/ 0 h 1134"/>
                    <a:gd name="T23" fmla="*/ 375 w 375"/>
                    <a:gd name="T24" fmla="*/ 1134 h 1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5" h="1134">
                      <a:moveTo>
                        <a:pt x="188" y="0"/>
                      </a:moveTo>
                      <a:cubicBezTo>
                        <a:pt x="84" y="0"/>
                        <a:pt x="0" y="64"/>
                        <a:pt x="0" y="142"/>
                      </a:cubicBezTo>
                      <a:lnTo>
                        <a:pt x="0" y="992"/>
                      </a:lnTo>
                      <a:cubicBezTo>
                        <a:pt x="0" y="1070"/>
                        <a:pt x="84" y="1134"/>
                        <a:pt x="188" y="1134"/>
                      </a:cubicBezTo>
                      <a:cubicBezTo>
                        <a:pt x="291" y="1134"/>
                        <a:pt x="375" y="1070"/>
                        <a:pt x="375" y="992"/>
                      </a:cubicBezTo>
                      <a:lnTo>
                        <a:pt x="375" y="142"/>
                      </a:lnTo>
                      <a:cubicBezTo>
                        <a:pt x="375" y="64"/>
                        <a:pt x="291" y="0"/>
                        <a:pt x="188" y="0"/>
                      </a:cubicBezTo>
                      <a:close/>
                    </a:path>
                  </a:pathLst>
                </a:custGeom>
                <a:noFill/>
                <a:ln w="19050">
                  <a:solidFill>
                    <a:srgbClr val="000000"/>
                  </a:solidFill>
                  <a:round/>
                  <a:headEnd/>
                  <a:tailEnd/>
                </a:ln>
              </p:spPr>
              <p:txBody>
                <a:bodyPr>
                  <a:prstTxWarp prst="textNoShape">
                    <a:avLst/>
                  </a:prstTxWarp>
                </a:bodyPr>
                <a:lstStyle/>
                <a:p>
                  <a:endParaRPr lang="ja-JP" altLang="en-US"/>
                </a:p>
              </p:txBody>
            </p:sp>
            <p:sp>
              <p:nvSpPr>
                <p:cNvPr id="38212" name="Freeform 71"/>
                <p:cNvSpPr>
                  <a:spLocks noChangeAspect="1"/>
                </p:cNvSpPr>
                <p:nvPr/>
              </p:nvSpPr>
              <p:spPr bwMode="auto">
                <a:xfrm>
                  <a:off x="5380" y="6557"/>
                  <a:ext cx="98" cy="37"/>
                </a:xfrm>
                <a:custGeom>
                  <a:avLst/>
                  <a:gdLst>
                    <a:gd name="T0" fmla="*/ 0 w 98"/>
                    <a:gd name="T1" fmla="*/ 0 h 37"/>
                    <a:gd name="T2" fmla="*/ 49 w 98"/>
                    <a:gd name="T3" fmla="*/ 37 h 37"/>
                    <a:gd name="T4" fmla="*/ 98 w 98"/>
                    <a:gd name="T5" fmla="*/ 0 h 37"/>
                    <a:gd name="T6" fmla="*/ 0 60000 65536"/>
                    <a:gd name="T7" fmla="*/ 0 60000 65536"/>
                    <a:gd name="T8" fmla="*/ 0 60000 65536"/>
                    <a:gd name="T9" fmla="*/ 0 w 98"/>
                    <a:gd name="T10" fmla="*/ 0 h 37"/>
                    <a:gd name="T11" fmla="*/ 98 w 98"/>
                    <a:gd name="T12" fmla="*/ 37 h 37"/>
                  </a:gdLst>
                  <a:ahLst/>
                  <a:cxnLst>
                    <a:cxn ang="T6">
                      <a:pos x="T0" y="T1"/>
                    </a:cxn>
                    <a:cxn ang="T7">
                      <a:pos x="T2" y="T3"/>
                    </a:cxn>
                    <a:cxn ang="T8">
                      <a:pos x="T4" y="T5"/>
                    </a:cxn>
                  </a:cxnLst>
                  <a:rect l="T9" t="T10" r="T11" b="T12"/>
                  <a:pathLst>
                    <a:path w="98" h="37">
                      <a:moveTo>
                        <a:pt x="0" y="0"/>
                      </a:moveTo>
                      <a:cubicBezTo>
                        <a:pt x="0" y="20"/>
                        <a:pt x="22" y="37"/>
                        <a:pt x="49" y="37"/>
                      </a:cubicBezTo>
                      <a:cubicBezTo>
                        <a:pt x="76" y="37"/>
                        <a:pt x="98" y="20"/>
                        <a:pt x="98" y="0"/>
                      </a:cubicBezTo>
                    </a:path>
                  </a:pathLst>
                </a:custGeom>
                <a:noFill/>
                <a:ln w="19050">
                  <a:solidFill>
                    <a:srgbClr val="000000"/>
                  </a:solidFill>
                  <a:round/>
                  <a:headEnd/>
                  <a:tailEnd/>
                </a:ln>
              </p:spPr>
              <p:txBody>
                <a:bodyPr>
                  <a:prstTxWarp prst="textNoShape">
                    <a:avLst/>
                  </a:prstTxWarp>
                </a:bodyPr>
                <a:lstStyle/>
                <a:p>
                  <a:endParaRPr lang="ja-JP" altLang="en-US"/>
                </a:p>
              </p:txBody>
            </p:sp>
          </p:grpSp>
          <p:sp>
            <p:nvSpPr>
              <p:cNvPr id="38154" name="Line 72"/>
              <p:cNvSpPr>
                <a:spLocks noChangeAspect="1" noChangeShapeType="1"/>
              </p:cNvSpPr>
              <p:nvPr/>
            </p:nvSpPr>
            <p:spPr bwMode="auto">
              <a:xfrm>
                <a:off x="3883" y="849"/>
                <a:ext cx="88" cy="0"/>
              </a:xfrm>
              <a:prstGeom prst="line">
                <a:avLst/>
              </a:prstGeom>
              <a:noFill/>
              <a:ln w="19050">
                <a:solidFill>
                  <a:srgbClr val="000000"/>
                </a:solidFill>
                <a:round/>
                <a:headEnd/>
                <a:tailEnd/>
              </a:ln>
            </p:spPr>
            <p:txBody>
              <a:bodyPr>
                <a:prstTxWarp prst="textNoShape">
                  <a:avLst/>
                </a:prstTxWarp>
              </a:bodyPr>
              <a:lstStyle/>
              <a:p>
                <a:endParaRPr lang="ja-JP" altLang="en-US"/>
              </a:p>
            </p:txBody>
          </p:sp>
          <p:grpSp>
            <p:nvGrpSpPr>
              <p:cNvPr id="38155" name="Group 73"/>
              <p:cNvGrpSpPr>
                <a:grpSpLocks noChangeAspect="1"/>
              </p:cNvGrpSpPr>
              <p:nvPr/>
            </p:nvGrpSpPr>
            <p:grpSpPr bwMode="auto">
              <a:xfrm>
                <a:off x="3965" y="722"/>
                <a:ext cx="44" cy="133"/>
                <a:chOff x="5380" y="6520"/>
                <a:chExt cx="98" cy="295"/>
              </a:xfrm>
            </p:grpSpPr>
            <p:sp>
              <p:nvSpPr>
                <p:cNvPr id="38205" name="Freeform 74"/>
                <p:cNvSpPr>
                  <a:spLocks noChangeAspect="1"/>
                </p:cNvSpPr>
                <p:nvPr/>
              </p:nvSpPr>
              <p:spPr bwMode="auto">
                <a:xfrm>
                  <a:off x="5380" y="6520"/>
                  <a:ext cx="98" cy="295"/>
                </a:xfrm>
                <a:custGeom>
                  <a:avLst/>
                  <a:gdLst>
                    <a:gd name="T0" fmla="*/ 0 w 375"/>
                    <a:gd name="T1" fmla="*/ 0 h 1134"/>
                    <a:gd name="T2" fmla="*/ 0 w 375"/>
                    <a:gd name="T3" fmla="*/ 0 h 1134"/>
                    <a:gd name="T4" fmla="*/ 0 w 375"/>
                    <a:gd name="T5" fmla="*/ 0 h 1134"/>
                    <a:gd name="T6" fmla="*/ 0 w 375"/>
                    <a:gd name="T7" fmla="*/ 0 h 1134"/>
                    <a:gd name="T8" fmla="*/ 0 w 375"/>
                    <a:gd name="T9" fmla="*/ 0 h 1134"/>
                    <a:gd name="T10" fmla="*/ 0 w 375"/>
                    <a:gd name="T11" fmla="*/ 0 h 1134"/>
                    <a:gd name="T12" fmla="*/ 0 w 375"/>
                    <a:gd name="T13" fmla="*/ 0 h 1134"/>
                    <a:gd name="T14" fmla="*/ 0 60000 65536"/>
                    <a:gd name="T15" fmla="*/ 0 60000 65536"/>
                    <a:gd name="T16" fmla="*/ 0 60000 65536"/>
                    <a:gd name="T17" fmla="*/ 0 60000 65536"/>
                    <a:gd name="T18" fmla="*/ 0 60000 65536"/>
                    <a:gd name="T19" fmla="*/ 0 60000 65536"/>
                    <a:gd name="T20" fmla="*/ 0 60000 65536"/>
                    <a:gd name="T21" fmla="*/ 0 w 375"/>
                    <a:gd name="T22" fmla="*/ 0 h 1134"/>
                    <a:gd name="T23" fmla="*/ 375 w 375"/>
                    <a:gd name="T24" fmla="*/ 1134 h 1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5" h="1134">
                      <a:moveTo>
                        <a:pt x="188" y="0"/>
                      </a:moveTo>
                      <a:cubicBezTo>
                        <a:pt x="84" y="0"/>
                        <a:pt x="0" y="64"/>
                        <a:pt x="0" y="142"/>
                      </a:cubicBezTo>
                      <a:lnTo>
                        <a:pt x="0" y="992"/>
                      </a:lnTo>
                      <a:cubicBezTo>
                        <a:pt x="0" y="1070"/>
                        <a:pt x="84" y="1134"/>
                        <a:pt x="188" y="1134"/>
                      </a:cubicBezTo>
                      <a:cubicBezTo>
                        <a:pt x="291" y="1134"/>
                        <a:pt x="375" y="1070"/>
                        <a:pt x="375" y="992"/>
                      </a:cubicBezTo>
                      <a:lnTo>
                        <a:pt x="375" y="142"/>
                      </a:lnTo>
                      <a:cubicBezTo>
                        <a:pt x="375" y="64"/>
                        <a:pt x="291" y="0"/>
                        <a:pt x="188" y="0"/>
                      </a:cubicBezTo>
                      <a:close/>
                    </a:path>
                  </a:pathLst>
                </a:cu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206" name="Oval 75"/>
                <p:cNvSpPr>
                  <a:spLocks noChangeAspect="1" noChangeArrowheads="1"/>
                </p:cNvSpPr>
                <p:nvPr/>
              </p:nvSpPr>
              <p:spPr bwMode="auto">
                <a:xfrm>
                  <a:off x="5380" y="6520"/>
                  <a:ext cx="98" cy="74"/>
                </a:xfrm>
                <a:prstGeom prst="ellipse">
                  <a:avLst/>
                </a:pr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207" name="Freeform 76"/>
                <p:cNvSpPr>
                  <a:spLocks noChangeAspect="1"/>
                </p:cNvSpPr>
                <p:nvPr/>
              </p:nvSpPr>
              <p:spPr bwMode="auto">
                <a:xfrm>
                  <a:off x="5380" y="6520"/>
                  <a:ext cx="98" cy="295"/>
                </a:xfrm>
                <a:custGeom>
                  <a:avLst/>
                  <a:gdLst>
                    <a:gd name="T0" fmla="*/ 0 w 375"/>
                    <a:gd name="T1" fmla="*/ 0 h 1134"/>
                    <a:gd name="T2" fmla="*/ 0 w 375"/>
                    <a:gd name="T3" fmla="*/ 0 h 1134"/>
                    <a:gd name="T4" fmla="*/ 0 w 375"/>
                    <a:gd name="T5" fmla="*/ 0 h 1134"/>
                    <a:gd name="T6" fmla="*/ 0 w 375"/>
                    <a:gd name="T7" fmla="*/ 0 h 1134"/>
                    <a:gd name="T8" fmla="*/ 0 w 375"/>
                    <a:gd name="T9" fmla="*/ 0 h 1134"/>
                    <a:gd name="T10" fmla="*/ 0 w 375"/>
                    <a:gd name="T11" fmla="*/ 0 h 1134"/>
                    <a:gd name="T12" fmla="*/ 0 w 375"/>
                    <a:gd name="T13" fmla="*/ 0 h 1134"/>
                    <a:gd name="T14" fmla="*/ 0 60000 65536"/>
                    <a:gd name="T15" fmla="*/ 0 60000 65536"/>
                    <a:gd name="T16" fmla="*/ 0 60000 65536"/>
                    <a:gd name="T17" fmla="*/ 0 60000 65536"/>
                    <a:gd name="T18" fmla="*/ 0 60000 65536"/>
                    <a:gd name="T19" fmla="*/ 0 60000 65536"/>
                    <a:gd name="T20" fmla="*/ 0 60000 65536"/>
                    <a:gd name="T21" fmla="*/ 0 w 375"/>
                    <a:gd name="T22" fmla="*/ 0 h 1134"/>
                    <a:gd name="T23" fmla="*/ 375 w 375"/>
                    <a:gd name="T24" fmla="*/ 1134 h 1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5" h="1134">
                      <a:moveTo>
                        <a:pt x="188" y="0"/>
                      </a:moveTo>
                      <a:cubicBezTo>
                        <a:pt x="84" y="0"/>
                        <a:pt x="0" y="64"/>
                        <a:pt x="0" y="142"/>
                      </a:cubicBezTo>
                      <a:lnTo>
                        <a:pt x="0" y="992"/>
                      </a:lnTo>
                      <a:cubicBezTo>
                        <a:pt x="0" y="1070"/>
                        <a:pt x="84" y="1134"/>
                        <a:pt x="188" y="1134"/>
                      </a:cubicBezTo>
                      <a:cubicBezTo>
                        <a:pt x="291" y="1134"/>
                        <a:pt x="375" y="1070"/>
                        <a:pt x="375" y="992"/>
                      </a:cubicBezTo>
                      <a:lnTo>
                        <a:pt x="375" y="142"/>
                      </a:lnTo>
                      <a:cubicBezTo>
                        <a:pt x="375" y="64"/>
                        <a:pt x="291" y="0"/>
                        <a:pt x="188" y="0"/>
                      </a:cubicBezTo>
                      <a:close/>
                    </a:path>
                  </a:pathLst>
                </a:custGeom>
                <a:noFill/>
                <a:ln w="19050">
                  <a:solidFill>
                    <a:srgbClr val="000000"/>
                  </a:solidFill>
                  <a:round/>
                  <a:headEnd/>
                  <a:tailEnd/>
                </a:ln>
              </p:spPr>
              <p:txBody>
                <a:bodyPr>
                  <a:prstTxWarp prst="textNoShape">
                    <a:avLst/>
                  </a:prstTxWarp>
                </a:bodyPr>
                <a:lstStyle/>
                <a:p>
                  <a:endParaRPr lang="ja-JP" altLang="en-US"/>
                </a:p>
              </p:txBody>
            </p:sp>
            <p:sp>
              <p:nvSpPr>
                <p:cNvPr id="38208" name="Freeform 77"/>
                <p:cNvSpPr>
                  <a:spLocks noChangeAspect="1"/>
                </p:cNvSpPr>
                <p:nvPr/>
              </p:nvSpPr>
              <p:spPr bwMode="auto">
                <a:xfrm>
                  <a:off x="5380" y="6557"/>
                  <a:ext cx="98" cy="37"/>
                </a:xfrm>
                <a:custGeom>
                  <a:avLst/>
                  <a:gdLst>
                    <a:gd name="T0" fmla="*/ 0 w 98"/>
                    <a:gd name="T1" fmla="*/ 0 h 37"/>
                    <a:gd name="T2" fmla="*/ 49 w 98"/>
                    <a:gd name="T3" fmla="*/ 37 h 37"/>
                    <a:gd name="T4" fmla="*/ 98 w 98"/>
                    <a:gd name="T5" fmla="*/ 0 h 37"/>
                    <a:gd name="T6" fmla="*/ 0 60000 65536"/>
                    <a:gd name="T7" fmla="*/ 0 60000 65536"/>
                    <a:gd name="T8" fmla="*/ 0 60000 65536"/>
                    <a:gd name="T9" fmla="*/ 0 w 98"/>
                    <a:gd name="T10" fmla="*/ 0 h 37"/>
                    <a:gd name="T11" fmla="*/ 98 w 98"/>
                    <a:gd name="T12" fmla="*/ 37 h 37"/>
                  </a:gdLst>
                  <a:ahLst/>
                  <a:cxnLst>
                    <a:cxn ang="T6">
                      <a:pos x="T0" y="T1"/>
                    </a:cxn>
                    <a:cxn ang="T7">
                      <a:pos x="T2" y="T3"/>
                    </a:cxn>
                    <a:cxn ang="T8">
                      <a:pos x="T4" y="T5"/>
                    </a:cxn>
                  </a:cxnLst>
                  <a:rect l="T9" t="T10" r="T11" b="T12"/>
                  <a:pathLst>
                    <a:path w="98" h="37">
                      <a:moveTo>
                        <a:pt x="0" y="0"/>
                      </a:moveTo>
                      <a:cubicBezTo>
                        <a:pt x="0" y="20"/>
                        <a:pt x="22" y="37"/>
                        <a:pt x="49" y="37"/>
                      </a:cubicBezTo>
                      <a:cubicBezTo>
                        <a:pt x="76" y="37"/>
                        <a:pt x="98" y="20"/>
                        <a:pt x="98" y="0"/>
                      </a:cubicBezTo>
                    </a:path>
                  </a:pathLst>
                </a:custGeom>
                <a:noFill/>
                <a:ln w="19050">
                  <a:solidFill>
                    <a:srgbClr val="000000"/>
                  </a:solidFill>
                  <a:round/>
                  <a:headEnd/>
                  <a:tailEnd/>
                </a:ln>
              </p:spPr>
              <p:txBody>
                <a:bodyPr>
                  <a:prstTxWarp prst="textNoShape">
                    <a:avLst/>
                  </a:prstTxWarp>
                </a:bodyPr>
                <a:lstStyle/>
                <a:p>
                  <a:endParaRPr lang="ja-JP" altLang="en-US"/>
                </a:p>
              </p:txBody>
            </p:sp>
          </p:grpSp>
          <p:sp>
            <p:nvSpPr>
              <p:cNvPr id="38156" name="Line 78"/>
              <p:cNvSpPr>
                <a:spLocks noChangeAspect="1" noChangeShapeType="1"/>
              </p:cNvSpPr>
              <p:nvPr/>
            </p:nvSpPr>
            <p:spPr bwMode="auto">
              <a:xfrm>
                <a:off x="3883" y="849"/>
                <a:ext cx="88" cy="0"/>
              </a:xfrm>
              <a:prstGeom prst="line">
                <a:avLst/>
              </a:prstGeom>
              <a:noFill/>
              <a:ln w="19050">
                <a:solidFill>
                  <a:srgbClr val="000000"/>
                </a:solidFill>
                <a:round/>
                <a:headEnd/>
                <a:tailEnd/>
              </a:ln>
            </p:spPr>
            <p:txBody>
              <a:bodyPr>
                <a:prstTxWarp prst="textNoShape">
                  <a:avLst/>
                </a:prstTxWarp>
              </a:bodyPr>
              <a:lstStyle/>
              <a:p>
                <a:endParaRPr lang="ja-JP" altLang="en-US"/>
              </a:p>
            </p:txBody>
          </p:sp>
          <p:grpSp>
            <p:nvGrpSpPr>
              <p:cNvPr id="38157" name="Group 931"/>
              <p:cNvGrpSpPr>
                <a:grpSpLocks/>
              </p:cNvGrpSpPr>
              <p:nvPr/>
            </p:nvGrpSpPr>
            <p:grpSpPr bwMode="auto">
              <a:xfrm>
                <a:off x="4415" y="613"/>
                <a:ext cx="87" cy="164"/>
                <a:chOff x="4415" y="613"/>
                <a:chExt cx="87" cy="164"/>
              </a:xfrm>
            </p:grpSpPr>
            <p:sp>
              <p:nvSpPr>
                <p:cNvPr id="38201" name="Rectangle 79"/>
                <p:cNvSpPr>
                  <a:spLocks noChangeAspect="1" noChangeArrowheads="1"/>
                </p:cNvSpPr>
                <p:nvPr/>
              </p:nvSpPr>
              <p:spPr bwMode="auto">
                <a:xfrm>
                  <a:off x="4415" y="613"/>
                  <a:ext cx="87" cy="66"/>
                </a:xfrm>
                <a:prstGeom prst="rect">
                  <a:avLst/>
                </a:prstGeom>
                <a:noFill/>
                <a:ln w="19050" cap="rnd">
                  <a:solidFill>
                    <a:srgbClr val="000000"/>
                  </a:solidFill>
                  <a:miter lim="800000"/>
                  <a:headEnd/>
                  <a:tailEnd/>
                </a:ln>
              </p:spPr>
              <p:txBody>
                <a:bodyPr>
                  <a:prstTxWarp prst="textNoShape">
                    <a:avLst/>
                  </a:prstTxWarp>
                </a:bodyPr>
                <a:lstStyle/>
                <a:p>
                  <a:endParaRPr lang="ja-JP" altLang="en-US"/>
                </a:p>
              </p:txBody>
            </p:sp>
            <p:sp>
              <p:nvSpPr>
                <p:cNvPr id="38202" name="Line 80"/>
                <p:cNvSpPr>
                  <a:spLocks noChangeAspect="1" noChangeShapeType="1"/>
                </p:cNvSpPr>
                <p:nvPr/>
              </p:nvSpPr>
              <p:spPr bwMode="auto">
                <a:xfrm>
                  <a:off x="4458" y="613"/>
                  <a:ext cx="0" cy="164"/>
                </a:xfrm>
                <a:prstGeom prst="line">
                  <a:avLst/>
                </a:prstGeom>
                <a:noFill/>
                <a:ln w="19050">
                  <a:solidFill>
                    <a:srgbClr val="000000"/>
                  </a:solidFill>
                  <a:round/>
                  <a:headEnd/>
                  <a:tailEnd/>
                </a:ln>
              </p:spPr>
              <p:txBody>
                <a:bodyPr>
                  <a:prstTxWarp prst="textNoShape">
                    <a:avLst/>
                  </a:prstTxWarp>
                </a:bodyPr>
                <a:lstStyle/>
                <a:p>
                  <a:endParaRPr lang="ja-JP" altLang="en-US"/>
                </a:p>
              </p:txBody>
            </p:sp>
            <p:sp>
              <p:nvSpPr>
                <p:cNvPr id="38203" name="Rectangle 81"/>
                <p:cNvSpPr>
                  <a:spLocks noChangeAspect="1" noChangeArrowheads="1"/>
                </p:cNvSpPr>
                <p:nvPr/>
              </p:nvSpPr>
              <p:spPr bwMode="auto">
                <a:xfrm>
                  <a:off x="4415" y="613"/>
                  <a:ext cx="87" cy="66"/>
                </a:xfrm>
                <a:prstGeom prst="rect">
                  <a:avLst/>
                </a:prstGeom>
                <a:noFill/>
                <a:ln w="19050" cap="rnd">
                  <a:solidFill>
                    <a:srgbClr val="000000"/>
                  </a:solidFill>
                  <a:miter lim="800000"/>
                  <a:headEnd/>
                  <a:tailEnd/>
                </a:ln>
              </p:spPr>
              <p:txBody>
                <a:bodyPr>
                  <a:prstTxWarp prst="textNoShape">
                    <a:avLst/>
                  </a:prstTxWarp>
                </a:bodyPr>
                <a:lstStyle/>
                <a:p>
                  <a:endParaRPr lang="ja-JP" altLang="en-US"/>
                </a:p>
              </p:txBody>
            </p:sp>
            <p:sp>
              <p:nvSpPr>
                <p:cNvPr id="38204" name="Line 82"/>
                <p:cNvSpPr>
                  <a:spLocks noChangeAspect="1" noChangeShapeType="1"/>
                </p:cNvSpPr>
                <p:nvPr/>
              </p:nvSpPr>
              <p:spPr bwMode="auto">
                <a:xfrm>
                  <a:off x="4458" y="613"/>
                  <a:ext cx="0" cy="164"/>
                </a:xfrm>
                <a:prstGeom prst="line">
                  <a:avLst/>
                </a:prstGeom>
                <a:noFill/>
                <a:ln w="19050">
                  <a:solidFill>
                    <a:srgbClr val="000000"/>
                  </a:solidFill>
                  <a:round/>
                  <a:headEnd/>
                  <a:tailEnd/>
                </a:ln>
              </p:spPr>
              <p:txBody>
                <a:bodyPr>
                  <a:prstTxWarp prst="textNoShape">
                    <a:avLst/>
                  </a:prstTxWarp>
                </a:bodyPr>
                <a:lstStyle/>
                <a:p>
                  <a:endParaRPr lang="ja-JP" altLang="en-US"/>
                </a:p>
              </p:txBody>
            </p:sp>
          </p:grpSp>
          <p:sp>
            <p:nvSpPr>
              <p:cNvPr id="38158" name="Freeform 83"/>
              <p:cNvSpPr>
                <a:spLocks noChangeAspect="1"/>
              </p:cNvSpPr>
              <p:nvPr/>
            </p:nvSpPr>
            <p:spPr bwMode="auto">
              <a:xfrm>
                <a:off x="4428" y="777"/>
                <a:ext cx="44" cy="44"/>
              </a:xfrm>
              <a:custGeom>
                <a:avLst/>
                <a:gdLst>
                  <a:gd name="T0" fmla="*/ 0 w 97"/>
                  <a:gd name="T1" fmla="*/ 0 h 97"/>
                  <a:gd name="T2" fmla="*/ 0 w 97"/>
                  <a:gd name="T3" fmla="*/ 0 h 97"/>
                  <a:gd name="T4" fmla="*/ 0 w 97"/>
                  <a:gd name="T5" fmla="*/ 0 h 97"/>
                  <a:gd name="T6" fmla="*/ 0 w 97"/>
                  <a:gd name="T7" fmla="*/ 0 h 97"/>
                  <a:gd name="T8" fmla="*/ 0 60000 65536"/>
                  <a:gd name="T9" fmla="*/ 0 60000 65536"/>
                  <a:gd name="T10" fmla="*/ 0 60000 65536"/>
                  <a:gd name="T11" fmla="*/ 0 60000 65536"/>
                  <a:gd name="T12" fmla="*/ 0 w 97"/>
                  <a:gd name="T13" fmla="*/ 0 h 97"/>
                  <a:gd name="T14" fmla="*/ 97 w 97"/>
                  <a:gd name="T15" fmla="*/ 97 h 97"/>
                </a:gdLst>
                <a:ahLst/>
                <a:cxnLst>
                  <a:cxn ang="T8">
                    <a:pos x="T0" y="T1"/>
                  </a:cxn>
                  <a:cxn ang="T9">
                    <a:pos x="T2" y="T3"/>
                  </a:cxn>
                  <a:cxn ang="T10">
                    <a:pos x="T4" y="T5"/>
                  </a:cxn>
                  <a:cxn ang="T11">
                    <a:pos x="T6" y="T7"/>
                  </a:cxn>
                </a:cxnLst>
                <a:rect l="T12" t="T13" r="T14" b="T15"/>
                <a:pathLst>
                  <a:path w="97" h="97">
                    <a:moveTo>
                      <a:pt x="49" y="0"/>
                    </a:moveTo>
                    <a:lnTo>
                      <a:pt x="0" y="97"/>
                    </a:lnTo>
                    <a:lnTo>
                      <a:pt x="97" y="97"/>
                    </a:lnTo>
                    <a:lnTo>
                      <a:pt x="49" y="0"/>
                    </a:lnTo>
                    <a:close/>
                  </a:path>
                </a:pathLst>
              </a:custGeom>
              <a:noFill/>
              <a:ln w="19050" cap="rnd">
                <a:solidFill>
                  <a:srgbClr val="000000"/>
                </a:solidFill>
                <a:miter lim="800000"/>
                <a:headEnd/>
                <a:tailEnd/>
              </a:ln>
            </p:spPr>
            <p:txBody>
              <a:bodyPr>
                <a:prstTxWarp prst="textNoShape">
                  <a:avLst/>
                </a:prstTxWarp>
              </a:bodyPr>
              <a:lstStyle/>
              <a:p>
                <a:endParaRPr lang="ja-JP" altLang="en-US"/>
              </a:p>
            </p:txBody>
          </p:sp>
          <p:grpSp>
            <p:nvGrpSpPr>
              <p:cNvPr id="38159" name="Group 84"/>
              <p:cNvGrpSpPr>
                <a:grpSpLocks noChangeAspect="1"/>
              </p:cNvGrpSpPr>
              <p:nvPr/>
            </p:nvGrpSpPr>
            <p:grpSpPr bwMode="auto">
              <a:xfrm>
                <a:off x="4060" y="716"/>
                <a:ext cx="45" cy="44"/>
                <a:chOff x="5590" y="6505"/>
                <a:chExt cx="100" cy="98"/>
              </a:xfrm>
            </p:grpSpPr>
            <p:sp>
              <p:nvSpPr>
                <p:cNvPr id="38197" name="Freeform 85"/>
                <p:cNvSpPr>
                  <a:spLocks noChangeAspect="1"/>
                </p:cNvSpPr>
                <p:nvPr/>
              </p:nvSpPr>
              <p:spPr bwMode="auto">
                <a:xfrm>
                  <a:off x="5590" y="6505"/>
                  <a:ext cx="100" cy="98"/>
                </a:xfrm>
                <a:custGeom>
                  <a:avLst/>
                  <a:gdLst>
                    <a:gd name="T0" fmla="*/ 0 w 384"/>
                    <a:gd name="T1" fmla="*/ 0 h 375"/>
                    <a:gd name="T2" fmla="*/ 0 w 384"/>
                    <a:gd name="T3" fmla="*/ 0 h 375"/>
                    <a:gd name="T4" fmla="*/ 0 w 384"/>
                    <a:gd name="T5" fmla="*/ 0 h 375"/>
                    <a:gd name="T6" fmla="*/ 0 w 384"/>
                    <a:gd name="T7" fmla="*/ 0 h 375"/>
                    <a:gd name="T8" fmla="*/ 0 w 384"/>
                    <a:gd name="T9" fmla="*/ 0 h 375"/>
                    <a:gd name="T10" fmla="*/ 0 w 384"/>
                    <a:gd name="T11" fmla="*/ 0 h 375"/>
                    <a:gd name="T12" fmla="*/ 0 w 384"/>
                    <a:gd name="T13" fmla="*/ 0 h 375"/>
                    <a:gd name="T14" fmla="*/ 0 60000 65536"/>
                    <a:gd name="T15" fmla="*/ 0 60000 65536"/>
                    <a:gd name="T16" fmla="*/ 0 60000 65536"/>
                    <a:gd name="T17" fmla="*/ 0 60000 65536"/>
                    <a:gd name="T18" fmla="*/ 0 60000 65536"/>
                    <a:gd name="T19" fmla="*/ 0 60000 65536"/>
                    <a:gd name="T20" fmla="*/ 0 60000 65536"/>
                    <a:gd name="T21" fmla="*/ 0 w 384"/>
                    <a:gd name="T22" fmla="*/ 0 h 375"/>
                    <a:gd name="T23" fmla="*/ 384 w 384"/>
                    <a:gd name="T24" fmla="*/ 375 h 3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4" h="375">
                      <a:moveTo>
                        <a:pt x="192" y="0"/>
                      </a:moveTo>
                      <a:cubicBezTo>
                        <a:pt x="86" y="0"/>
                        <a:pt x="0" y="21"/>
                        <a:pt x="0" y="47"/>
                      </a:cubicBezTo>
                      <a:lnTo>
                        <a:pt x="0" y="328"/>
                      </a:lnTo>
                      <a:cubicBezTo>
                        <a:pt x="0" y="354"/>
                        <a:pt x="86" y="375"/>
                        <a:pt x="192" y="375"/>
                      </a:cubicBezTo>
                      <a:cubicBezTo>
                        <a:pt x="298" y="375"/>
                        <a:pt x="384" y="354"/>
                        <a:pt x="384" y="328"/>
                      </a:cubicBezTo>
                      <a:lnTo>
                        <a:pt x="384" y="47"/>
                      </a:lnTo>
                      <a:cubicBezTo>
                        <a:pt x="384" y="21"/>
                        <a:pt x="298" y="0"/>
                        <a:pt x="192" y="0"/>
                      </a:cubicBezTo>
                      <a:close/>
                    </a:path>
                  </a:pathLst>
                </a:cu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198" name="Oval 86"/>
                <p:cNvSpPr>
                  <a:spLocks noChangeAspect="1" noChangeArrowheads="1"/>
                </p:cNvSpPr>
                <p:nvPr/>
              </p:nvSpPr>
              <p:spPr bwMode="auto">
                <a:xfrm>
                  <a:off x="5590" y="6505"/>
                  <a:ext cx="100" cy="25"/>
                </a:xfrm>
                <a:prstGeom prst="ellipse">
                  <a:avLst/>
                </a:pr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199" name="Freeform 87"/>
                <p:cNvSpPr>
                  <a:spLocks noChangeAspect="1"/>
                </p:cNvSpPr>
                <p:nvPr/>
              </p:nvSpPr>
              <p:spPr bwMode="auto">
                <a:xfrm>
                  <a:off x="5590" y="6505"/>
                  <a:ext cx="100" cy="98"/>
                </a:xfrm>
                <a:custGeom>
                  <a:avLst/>
                  <a:gdLst>
                    <a:gd name="T0" fmla="*/ 0 w 384"/>
                    <a:gd name="T1" fmla="*/ 0 h 375"/>
                    <a:gd name="T2" fmla="*/ 0 w 384"/>
                    <a:gd name="T3" fmla="*/ 0 h 375"/>
                    <a:gd name="T4" fmla="*/ 0 w 384"/>
                    <a:gd name="T5" fmla="*/ 0 h 375"/>
                    <a:gd name="T6" fmla="*/ 0 w 384"/>
                    <a:gd name="T7" fmla="*/ 0 h 375"/>
                    <a:gd name="T8" fmla="*/ 0 w 384"/>
                    <a:gd name="T9" fmla="*/ 0 h 375"/>
                    <a:gd name="T10" fmla="*/ 0 w 384"/>
                    <a:gd name="T11" fmla="*/ 0 h 375"/>
                    <a:gd name="T12" fmla="*/ 0 w 384"/>
                    <a:gd name="T13" fmla="*/ 0 h 375"/>
                    <a:gd name="T14" fmla="*/ 0 60000 65536"/>
                    <a:gd name="T15" fmla="*/ 0 60000 65536"/>
                    <a:gd name="T16" fmla="*/ 0 60000 65536"/>
                    <a:gd name="T17" fmla="*/ 0 60000 65536"/>
                    <a:gd name="T18" fmla="*/ 0 60000 65536"/>
                    <a:gd name="T19" fmla="*/ 0 60000 65536"/>
                    <a:gd name="T20" fmla="*/ 0 60000 65536"/>
                    <a:gd name="T21" fmla="*/ 0 w 384"/>
                    <a:gd name="T22" fmla="*/ 0 h 375"/>
                    <a:gd name="T23" fmla="*/ 384 w 384"/>
                    <a:gd name="T24" fmla="*/ 375 h 3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4" h="375">
                      <a:moveTo>
                        <a:pt x="192" y="0"/>
                      </a:moveTo>
                      <a:cubicBezTo>
                        <a:pt x="86" y="0"/>
                        <a:pt x="0" y="21"/>
                        <a:pt x="0" y="47"/>
                      </a:cubicBezTo>
                      <a:lnTo>
                        <a:pt x="0" y="328"/>
                      </a:lnTo>
                      <a:cubicBezTo>
                        <a:pt x="0" y="354"/>
                        <a:pt x="86" y="375"/>
                        <a:pt x="192" y="375"/>
                      </a:cubicBezTo>
                      <a:cubicBezTo>
                        <a:pt x="298" y="375"/>
                        <a:pt x="384" y="354"/>
                        <a:pt x="384" y="328"/>
                      </a:cubicBezTo>
                      <a:lnTo>
                        <a:pt x="384" y="47"/>
                      </a:lnTo>
                      <a:cubicBezTo>
                        <a:pt x="384" y="21"/>
                        <a:pt x="298" y="0"/>
                        <a:pt x="192" y="0"/>
                      </a:cubicBezTo>
                      <a:close/>
                    </a:path>
                  </a:pathLst>
                </a:custGeom>
                <a:noFill/>
                <a:ln w="19050">
                  <a:solidFill>
                    <a:srgbClr val="000000"/>
                  </a:solidFill>
                  <a:round/>
                  <a:headEnd/>
                  <a:tailEnd/>
                </a:ln>
              </p:spPr>
              <p:txBody>
                <a:bodyPr>
                  <a:prstTxWarp prst="textNoShape">
                    <a:avLst/>
                  </a:prstTxWarp>
                </a:bodyPr>
                <a:lstStyle/>
                <a:p>
                  <a:endParaRPr lang="ja-JP" altLang="en-US"/>
                </a:p>
              </p:txBody>
            </p:sp>
            <p:sp>
              <p:nvSpPr>
                <p:cNvPr id="38200" name="Freeform 88"/>
                <p:cNvSpPr>
                  <a:spLocks noChangeAspect="1"/>
                </p:cNvSpPr>
                <p:nvPr/>
              </p:nvSpPr>
              <p:spPr bwMode="auto">
                <a:xfrm>
                  <a:off x="5590" y="6517"/>
                  <a:ext cx="100" cy="13"/>
                </a:xfrm>
                <a:custGeom>
                  <a:avLst/>
                  <a:gdLst>
                    <a:gd name="T0" fmla="*/ 0 w 100"/>
                    <a:gd name="T1" fmla="*/ 0 h 13"/>
                    <a:gd name="T2" fmla="*/ 50 w 100"/>
                    <a:gd name="T3" fmla="*/ 13 h 13"/>
                    <a:gd name="T4" fmla="*/ 100 w 100"/>
                    <a:gd name="T5" fmla="*/ 0 h 13"/>
                    <a:gd name="T6" fmla="*/ 0 60000 65536"/>
                    <a:gd name="T7" fmla="*/ 0 60000 65536"/>
                    <a:gd name="T8" fmla="*/ 0 60000 65536"/>
                    <a:gd name="T9" fmla="*/ 0 w 100"/>
                    <a:gd name="T10" fmla="*/ 0 h 13"/>
                    <a:gd name="T11" fmla="*/ 100 w 100"/>
                    <a:gd name="T12" fmla="*/ 13 h 13"/>
                  </a:gdLst>
                  <a:ahLst/>
                  <a:cxnLst>
                    <a:cxn ang="T6">
                      <a:pos x="T0" y="T1"/>
                    </a:cxn>
                    <a:cxn ang="T7">
                      <a:pos x="T2" y="T3"/>
                    </a:cxn>
                    <a:cxn ang="T8">
                      <a:pos x="T4" y="T5"/>
                    </a:cxn>
                  </a:cxnLst>
                  <a:rect l="T9" t="T10" r="T11" b="T12"/>
                  <a:pathLst>
                    <a:path w="100" h="13">
                      <a:moveTo>
                        <a:pt x="0" y="0"/>
                      </a:moveTo>
                      <a:cubicBezTo>
                        <a:pt x="0" y="7"/>
                        <a:pt x="23" y="13"/>
                        <a:pt x="50" y="13"/>
                      </a:cubicBezTo>
                      <a:cubicBezTo>
                        <a:pt x="78" y="13"/>
                        <a:pt x="100" y="7"/>
                        <a:pt x="100" y="0"/>
                      </a:cubicBezTo>
                    </a:path>
                  </a:pathLst>
                </a:custGeom>
                <a:noFill/>
                <a:ln w="19050">
                  <a:solidFill>
                    <a:srgbClr val="000000"/>
                  </a:solidFill>
                  <a:round/>
                  <a:headEnd/>
                  <a:tailEnd/>
                </a:ln>
              </p:spPr>
              <p:txBody>
                <a:bodyPr>
                  <a:prstTxWarp prst="textNoShape">
                    <a:avLst/>
                  </a:prstTxWarp>
                </a:bodyPr>
                <a:lstStyle/>
                <a:p>
                  <a:endParaRPr lang="ja-JP" altLang="en-US"/>
                </a:p>
              </p:txBody>
            </p:sp>
          </p:grpSp>
          <p:grpSp>
            <p:nvGrpSpPr>
              <p:cNvPr id="38160" name="Group 89"/>
              <p:cNvGrpSpPr>
                <a:grpSpLocks noChangeAspect="1"/>
              </p:cNvGrpSpPr>
              <p:nvPr/>
            </p:nvGrpSpPr>
            <p:grpSpPr bwMode="auto">
              <a:xfrm>
                <a:off x="4063" y="780"/>
                <a:ext cx="45" cy="44"/>
                <a:chOff x="5597" y="6648"/>
                <a:chExt cx="100" cy="98"/>
              </a:xfrm>
            </p:grpSpPr>
            <p:sp>
              <p:nvSpPr>
                <p:cNvPr id="38193" name="Freeform 90"/>
                <p:cNvSpPr>
                  <a:spLocks noChangeAspect="1"/>
                </p:cNvSpPr>
                <p:nvPr/>
              </p:nvSpPr>
              <p:spPr bwMode="auto">
                <a:xfrm>
                  <a:off x="5597" y="6648"/>
                  <a:ext cx="100" cy="98"/>
                </a:xfrm>
                <a:custGeom>
                  <a:avLst/>
                  <a:gdLst>
                    <a:gd name="T0" fmla="*/ 0 w 384"/>
                    <a:gd name="T1" fmla="*/ 0 h 375"/>
                    <a:gd name="T2" fmla="*/ 0 w 384"/>
                    <a:gd name="T3" fmla="*/ 0 h 375"/>
                    <a:gd name="T4" fmla="*/ 0 w 384"/>
                    <a:gd name="T5" fmla="*/ 0 h 375"/>
                    <a:gd name="T6" fmla="*/ 0 w 384"/>
                    <a:gd name="T7" fmla="*/ 0 h 375"/>
                    <a:gd name="T8" fmla="*/ 0 w 384"/>
                    <a:gd name="T9" fmla="*/ 0 h 375"/>
                    <a:gd name="T10" fmla="*/ 0 w 384"/>
                    <a:gd name="T11" fmla="*/ 0 h 375"/>
                    <a:gd name="T12" fmla="*/ 0 w 384"/>
                    <a:gd name="T13" fmla="*/ 0 h 375"/>
                    <a:gd name="T14" fmla="*/ 0 60000 65536"/>
                    <a:gd name="T15" fmla="*/ 0 60000 65536"/>
                    <a:gd name="T16" fmla="*/ 0 60000 65536"/>
                    <a:gd name="T17" fmla="*/ 0 60000 65536"/>
                    <a:gd name="T18" fmla="*/ 0 60000 65536"/>
                    <a:gd name="T19" fmla="*/ 0 60000 65536"/>
                    <a:gd name="T20" fmla="*/ 0 60000 65536"/>
                    <a:gd name="T21" fmla="*/ 0 w 384"/>
                    <a:gd name="T22" fmla="*/ 0 h 375"/>
                    <a:gd name="T23" fmla="*/ 384 w 384"/>
                    <a:gd name="T24" fmla="*/ 375 h 3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4" h="375">
                      <a:moveTo>
                        <a:pt x="192" y="0"/>
                      </a:moveTo>
                      <a:cubicBezTo>
                        <a:pt x="86" y="0"/>
                        <a:pt x="0" y="21"/>
                        <a:pt x="0" y="47"/>
                      </a:cubicBezTo>
                      <a:lnTo>
                        <a:pt x="0" y="328"/>
                      </a:lnTo>
                      <a:cubicBezTo>
                        <a:pt x="0" y="354"/>
                        <a:pt x="86" y="375"/>
                        <a:pt x="192" y="375"/>
                      </a:cubicBezTo>
                      <a:cubicBezTo>
                        <a:pt x="298" y="375"/>
                        <a:pt x="384" y="354"/>
                        <a:pt x="384" y="328"/>
                      </a:cubicBezTo>
                      <a:lnTo>
                        <a:pt x="384" y="47"/>
                      </a:lnTo>
                      <a:cubicBezTo>
                        <a:pt x="384" y="21"/>
                        <a:pt x="298" y="0"/>
                        <a:pt x="192" y="0"/>
                      </a:cubicBezTo>
                      <a:close/>
                    </a:path>
                  </a:pathLst>
                </a:cu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194" name="Oval 91"/>
                <p:cNvSpPr>
                  <a:spLocks noChangeAspect="1" noChangeArrowheads="1"/>
                </p:cNvSpPr>
                <p:nvPr/>
              </p:nvSpPr>
              <p:spPr bwMode="auto">
                <a:xfrm>
                  <a:off x="5597" y="6648"/>
                  <a:ext cx="100" cy="25"/>
                </a:xfrm>
                <a:prstGeom prst="ellipse">
                  <a:avLst/>
                </a:pr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195" name="Freeform 92"/>
                <p:cNvSpPr>
                  <a:spLocks noChangeAspect="1"/>
                </p:cNvSpPr>
                <p:nvPr/>
              </p:nvSpPr>
              <p:spPr bwMode="auto">
                <a:xfrm>
                  <a:off x="5597" y="6648"/>
                  <a:ext cx="100" cy="98"/>
                </a:xfrm>
                <a:custGeom>
                  <a:avLst/>
                  <a:gdLst>
                    <a:gd name="T0" fmla="*/ 0 w 384"/>
                    <a:gd name="T1" fmla="*/ 0 h 375"/>
                    <a:gd name="T2" fmla="*/ 0 w 384"/>
                    <a:gd name="T3" fmla="*/ 0 h 375"/>
                    <a:gd name="T4" fmla="*/ 0 w 384"/>
                    <a:gd name="T5" fmla="*/ 0 h 375"/>
                    <a:gd name="T6" fmla="*/ 0 w 384"/>
                    <a:gd name="T7" fmla="*/ 0 h 375"/>
                    <a:gd name="T8" fmla="*/ 0 w 384"/>
                    <a:gd name="T9" fmla="*/ 0 h 375"/>
                    <a:gd name="T10" fmla="*/ 0 w 384"/>
                    <a:gd name="T11" fmla="*/ 0 h 375"/>
                    <a:gd name="T12" fmla="*/ 0 w 384"/>
                    <a:gd name="T13" fmla="*/ 0 h 375"/>
                    <a:gd name="T14" fmla="*/ 0 60000 65536"/>
                    <a:gd name="T15" fmla="*/ 0 60000 65536"/>
                    <a:gd name="T16" fmla="*/ 0 60000 65536"/>
                    <a:gd name="T17" fmla="*/ 0 60000 65536"/>
                    <a:gd name="T18" fmla="*/ 0 60000 65536"/>
                    <a:gd name="T19" fmla="*/ 0 60000 65536"/>
                    <a:gd name="T20" fmla="*/ 0 60000 65536"/>
                    <a:gd name="T21" fmla="*/ 0 w 384"/>
                    <a:gd name="T22" fmla="*/ 0 h 375"/>
                    <a:gd name="T23" fmla="*/ 384 w 384"/>
                    <a:gd name="T24" fmla="*/ 375 h 3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4" h="375">
                      <a:moveTo>
                        <a:pt x="192" y="0"/>
                      </a:moveTo>
                      <a:cubicBezTo>
                        <a:pt x="86" y="0"/>
                        <a:pt x="0" y="21"/>
                        <a:pt x="0" y="47"/>
                      </a:cubicBezTo>
                      <a:lnTo>
                        <a:pt x="0" y="328"/>
                      </a:lnTo>
                      <a:cubicBezTo>
                        <a:pt x="0" y="354"/>
                        <a:pt x="86" y="375"/>
                        <a:pt x="192" y="375"/>
                      </a:cubicBezTo>
                      <a:cubicBezTo>
                        <a:pt x="298" y="375"/>
                        <a:pt x="384" y="354"/>
                        <a:pt x="384" y="328"/>
                      </a:cubicBezTo>
                      <a:lnTo>
                        <a:pt x="384" y="47"/>
                      </a:lnTo>
                      <a:cubicBezTo>
                        <a:pt x="384" y="21"/>
                        <a:pt x="298" y="0"/>
                        <a:pt x="192" y="0"/>
                      </a:cubicBezTo>
                      <a:close/>
                    </a:path>
                  </a:pathLst>
                </a:custGeom>
                <a:noFill/>
                <a:ln w="19050">
                  <a:solidFill>
                    <a:srgbClr val="000000"/>
                  </a:solidFill>
                  <a:round/>
                  <a:headEnd/>
                  <a:tailEnd/>
                </a:ln>
              </p:spPr>
              <p:txBody>
                <a:bodyPr>
                  <a:prstTxWarp prst="textNoShape">
                    <a:avLst/>
                  </a:prstTxWarp>
                </a:bodyPr>
                <a:lstStyle/>
                <a:p>
                  <a:endParaRPr lang="ja-JP" altLang="en-US"/>
                </a:p>
              </p:txBody>
            </p:sp>
            <p:sp>
              <p:nvSpPr>
                <p:cNvPr id="38196" name="Freeform 93"/>
                <p:cNvSpPr>
                  <a:spLocks noChangeAspect="1"/>
                </p:cNvSpPr>
                <p:nvPr/>
              </p:nvSpPr>
              <p:spPr bwMode="auto">
                <a:xfrm>
                  <a:off x="5597" y="6660"/>
                  <a:ext cx="100" cy="13"/>
                </a:xfrm>
                <a:custGeom>
                  <a:avLst/>
                  <a:gdLst>
                    <a:gd name="T0" fmla="*/ 0 w 100"/>
                    <a:gd name="T1" fmla="*/ 0 h 13"/>
                    <a:gd name="T2" fmla="*/ 50 w 100"/>
                    <a:gd name="T3" fmla="*/ 13 h 13"/>
                    <a:gd name="T4" fmla="*/ 100 w 100"/>
                    <a:gd name="T5" fmla="*/ 0 h 13"/>
                    <a:gd name="T6" fmla="*/ 0 60000 65536"/>
                    <a:gd name="T7" fmla="*/ 0 60000 65536"/>
                    <a:gd name="T8" fmla="*/ 0 60000 65536"/>
                    <a:gd name="T9" fmla="*/ 0 w 100"/>
                    <a:gd name="T10" fmla="*/ 0 h 13"/>
                    <a:gd name="T11" fmla="*/ 100 w 100"/>
                    <a:gd name="T12" fmla="*/ 13 h 13"/>
                  </a:gdLst>
                  <a:ahLst/>
                  <a:cxnLst>
                    <a:cxn ang="T6">
                      <a:pos x="T0" y="T1"/>
                    </a:cxn>
                    <a:cxn ang="T7">
                      <a:pos x="T2" y="T3"/>
                    </a:cxn>
                    <a:cxn ang="T8">
                      <a:pos x="T4" y="T5"/>
                    </a:cxn>
                  </a:cxnLst>
                  <a:rect l="T9" t="T10" r="T11" b="T12"/>
                  <a:pathLst>
                    <a:path w="100" h="13">
                      <a:moveTo>
                        <a:pt x="0" y="0"/>
                      </a:moveTo>
                      <a:cubicBezTo>
                        <a:pt x="0" y="7"/>
                        <a:pt x="22" y="13"/>
                        <a:pt x="50" y="13"/>
                      </a:cubicBezTo>
                      <a:cubicBezTo>
                        <a:pt x="77" y="13"/>
                        <a:pt x="100" y="7"/>
                        <a:pt x="100" y="0"/>
                      </a:cubicBezTo>
                    </a:path>
                  </a:pathLst>
                </a:custGeom>
                <a:noFill/>
                <a:ln w="19050">
                  <a:solidFill>
                    <a:srgbClr val="000000"/>
                  </a:solidFill>
                  <a:round/>
                  <a:headEnd/>
                  <a:tailEnd/>
                </a:ln>
              </p:spPr>
              <p:txBody>
                <a:bodyPr>
                  <a:prstTxWarp prst="textNoShape">
                    <a:avLst/>
                  </a:prstTxWarp>
                </a:bodyPr>
                <a:lstStyle/>
                <a:p>
                  <a:endParaRPr lang="ja-JP" altLang="en-US"/>
                </a:p>
              </p:txBody>
            </p:sp>
          </p:grpSp>
          <p:grpSp>
            <p:nvGrpSpPr>
              <p:cNvPr id="38161" name="Group 193"/>
              <p:cNvGrpSpPr>
                <a:grpSpLocks noChangeAspect="1"/>
              </p:cNvGrpSpPr>
              <p:nvPr/>
            </p:nvGrpSpPr>
            <p:grpSpPr bwMode="auto">
              <a:xfrm>
                <a:off x="4172" y="701"/>
                <a:ext cx="45" cy="44"/>
                <a:chOff x="5839" y="6473"/>
                <a:chExt cx="100" cy="97"/>
              </a:xfrm>
            </p:grpSpPr>
            <p:sp>
              <p:nvSpPr>
                <p:cNvPr id="38191" name="Oval 194"/>
                <p:cNvSpPr>
                  <a:spLocks noChangeAspect="1" noChangeArrowheads="1"/>
                </p:cNvSpPr>
                <p:nvPr/>
              </p:nvSpPr>
              <p:spPr bwMode="auto">
                <a:xfrm>
                  <a:off x="5839" y="6473"/>
                  <a:ext cx="100" cy="97"/>
                </a:xfrm>
                <a:prstGeom prst="ellipse">
                  <a:avLst/>
                </a:pr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192" name="Oval 195"/>
                <p:cNvSpPr>
                  <a:spLocks noChangeAspect="1" noChangeArrowheads="1"/>
                </p:cNvSpPr>
                <p:nvPr/>
              </p:nvSpPr>
              <p:spPr bwMode="auto">
                <a:xfrm>
                  <a:off x="5839" y="6473"/>
                  <a:ext cx="100" cy="97"/>
                </a:xfrm>
                <a:prstGeom prst="ellipse">
                  <a:avLst/>
                </a:prstGeom>
                <a:noFill/>
                <a:ln w="19050" cap="rnd">
                  <a:solidFill>
                    <a:srgbClr val="000000"/>
                  </a:solidFill>
                  <a:round/>
                  <a:headEnd/>
                  <a:tailEnd/>
                </a:ln>
              </p:spPr>
              <p:txBody>
                <a:bodyPr>
                  <a:prstTxWarp prst="textNoShape">
                    <a:avLst/>
                  </a:prstTxWarp>
                </a:bodyPr>
                <a:lstStyle/>
                <a:p>
                  <a:endParaRPr lang="ja-JP" altLang="en-US"/>
                </a:p>
              </p:txBody>
            </p:sp>
          </p:grpSp>
          <p:grpSp>
            <p:nvGrpSpPr>
              <p:cNvPr id="38162" name="Group 196"/>
              <p:cNvGrpSpPr>
                <a:grpSpLocks noChangeAspect="1"/>
              </p:cNvGrpSpPr>
              <p:nvPr/>
            </p:nvGrpSpPr>
            <p:grpSpPr bwMode="auto">
              <a:xfrm>
                <a:off x="4152" y="725"/>
                <a:ext cx="89" cy="44"/>
                <a:chOff x="5796" y="6527"/>
                <a:chExt cx="197" cy="97"/>
              </a:xfrm>
            </p:grpSpPr>
            <p:sp>
              <p:nvSpPr>
                <p:cNvPr id="38187" name="Freeform 197"/>
                <p:cNvSpPr>
                  <a:spLocks noChangeAspect="1"/>
                </p:cNvSpPr>
                <p:nvPr/>
              </p:nvSpPr>
              <p:spPr bwMode="auto">
                <a:xfrm>
                  <a:off x="5796" y="6527"/>
                  <a:ext cx="197" cy="97"/>
                </a:xfrm>
                <a:custGeom>
                  <a:avLst/>
                  <a:gdLst>
                    <a:gd name="T0" fmla="*/ 0 w 758"/>
                    <a:gd name="T1" fmla="*/ 0 h 375"/>
                    <a:gd name="T2" fmla="*/ 0 w 758"/>
                    <a:gd name="T3" fmla="*/ 0 h 375"/>
                    <a:gd name="T4" fmla="*/ 0 w 758"/>
                    <a:gd name="T5" fmla="*/ 0 h 375"/>
                    <a:gd name="T6" fmla="*/ 0 w 758"/>
                    <a:gd name="T7" fmla="*/ 0 h 375"/>
                    <a:gd name="T8" fmla="*/ 0 w 758"/>
                    <a:gd name="T9" fmla="*/ 0 h 375"/>
                    <a:gd name="T10" fmla="*/ 0 w 758"/>
                    <a:gd name="T11" fmla="*/ 0 h 375"/>
                    <a:gd name="T12" fmla="*/ 0 w 758"/>
                    <a:gd name="T13" fmla="*/ 0 h 375"/>
                    <a:gd name="T14" fmla="*/ 0 60000 65536"/>
                    <a:gd name="T15" fmla="*/ 0 60000 65536"/>
                    <a:gd name="T16" fmla="*/ 0 60000 65536"/>
                    <a:gd name="T17" fmla="*/ 0 60000 65536"/>
                    <a:gd name="T18" fmla="*/ 0 60000 65536"/>
                    <a:gd name="T19" fmla="*/ 0 60000 65536"/>
                    <a:gd name="T20" fmla="*/ 0 60000 65536"/>
                    <a:gd name="T21" fmla="*/ 0 w 758"/>
                    <a:gd name="T22" fmla="*/ 0 h 375"/>
                    <a:gd name="T23" fmla="*/ 758 w 758"/>
                    <a:gd name="T24" fmla="*/ 375 h 3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8" h="375">
                      <a:moveTo>
                        <a:pt x="379" y="0"/>
                      </a:moveTo>
                      <a:cubicBezTo>
                        <a:pt x="170" y="0"/>
                        <a:pt x="0" y="21"/>
                        <a:pt x="0" y="47"/>
                      </a:cubicBezTo>
                      <a:lnTo>
                        <a:pt x="0" y="329"/>
                      </a:lnTo>
                      <a:cubicBezTo>
                        <a:pt x="0" y="354"/>
                        <a:pt x="170" y="375"/>
                        <a:pt x="379" y="375"/>
                      </a:cubicBezTo>
                      <a:cubicBezTo>
                        <a:pt x="589" y="375"/>
                        <a:pt x="758" y="354"/>
                        <a:pt x="758" y="329"/>
                      </a:cubicBezTo>
                      <a:lnTo>
                        <a:pt x="758" y="47"/>
                      </a:lnTo>
                      <a:cubicBezTo>
                        <a:pt x="758" y="21"/>
                        <a:pt x="589" y="0"/>
                        <a:pt x="379" y="0"/>
                      </a:cubicBezTo>
                      <a:close/>
                    </a:path>
                  </a:pathLst>
                </a:cu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188" name="Oval 198"/>
                <p:cNvSpPr>
                  <a:spLocks noChangeAspect="1" noChangeArrowheads="1"/>
                </p:cNvSpPr>
                <p:nvPr/>
              </p:nvSpPr>
              <p:spPr bwMode="auto">
                <a:xfrm>
                  <a:off x="5796" y="6527"/>
                  <a:ext cx="197" cy="24"/>
                </a:xfrm>
                <a:prstGeom prst="ellipse">
                  <a:avLst/>
                </a:pr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189" name="Freeform 199"/>
                <p:cNvSpPr>
                  <a:spLocks noChangeAspect="1"/>
                </p:cNvSpPr>
                <p:nvPr/>
              </p:nvSpPr>
              <p:spPr bwMode="auto">
                <a:xfrm>
                  <a:off x="5796" y="6527"/>
                  <a:ext cx="197" cy="97"/>
                </a:xfrm>
                <a:custGeom>
                  <a:avLst/>
                  <a:gdLst>
                    <a:gd name="T0" fmla="*/ 0 w 758"/>
                    <a:gd name="T1" fmla="*/ 0 h 375"/>
                    <a:gd name="T2" fmla="*/ 0 w 758"/>
                    <a:gd name="T3" fmla="*/ 0 h 375"/>
                    <a:gd name="T4" fmla="*/ 0 w 758"/>
                    <a:gd name="T5" fmla="*/ 0 h 375"/>
                    <a:gd name="T6" fmla="*/ 0 w 758"/>
                    <a:gd name="T7" fmla="*/ 0 h 375"/>
                    <a:gd name="T8" fmla="*/ 0 w 758"/>
                    <a:gd name="T9" fmla="*/ 0 h 375"/>
                    <a:gd name="T10" fmla="*/ 0 w 758"/>
                    <a:gd name="T11" fmla="*/ 0 h 375"/>
                    <a:gd name="T12" fmla="*/ 0 w 758"/>
                    <a:gd name="T13" fmla="*/ 0 h 375"/>
                    <a:gd name="T14" fmla="*/ 0 60000 65536"/>
                    <a:gd name="T15" fmla="*/ 0 60000 65536"/>
                    <a:gd name="T16" fmla="*/ 0 60000 65536"/>
                    <a:gd name="T17" fmla="*/ 0 60000 65536"/>
                    <a:gd name="T18" fmla="*/ 0 60000 65536"/>
                    <a:gd name="T19" fmla="*/ 0 60000 65536"/>
                    <a:gd name="T20" fmla="*/ 0 60000 65536"/>
                    <a:gd name="T21" fmla="*/ 0 w 758"/>
                    <a:gd name="T22" fmla="*/ 0 h 375"/>
                    <a:gd name="T23" fmla="*/ 758 w 758"/>
                    <a:gd name="T24" fmla="*/ 375 h 3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8" h="375">
                      <a:moveTo>
                        <a:pt x="379" y="0"/>
                      </a:moveTo>
                      <a:cubicBezTo>
                        <a:pt x="170" y="0"/>
                        <a:pt x="0" y="21"/>
                        <a:pt x="0" y="47"/>
                      </a:cubicBezTo>
                      <a:lnTo>
                        <a:pt x="0" y="329"/>
                      </a:lnTo>
                      <a:cubicBezTo>
                        <a:pt x="0" y="354"/>
                        <a:pt x="170" y="375"/>
                        <a:pt x="379" y="375"/>
                      </a:cubicBezTo>
                      <a:cubicBezTo>
                        <a:pt x="589" y="375"/>
                        <a:pt x="758" y="354"/>
                        <a:pt x="758" y="329"/>
                      </a:cubicBezTo>
                      <a:lnTo>
                        <a:pt x="758" y="47"/>
                      </a:lnTo>
                      <a:cubicBezTo>
                        <a:pt x="758" y="21"/>
                        <a:pt x="589" y="0"/>
                        <a:pt x="379" y="0"/>
                      </a:cubicBezTo>
                      <a:close/>
                    </a:path>
                  </a:pathLst>
                </a:custGeom>
                <a:noFill/>
                <a:ln w="19050">
                  <a:solidFill>
                    <a:srgbClr val="000000"/>
                  </a:solidFill>
                  <a:round/>
                  <a:headEnd/>
                  <a:tailEnd/>
                </a:ln>
              </p:spPr>
              <p:txBody>
                <a:bodyPr>
                  <a:prstTxWarp prst="textNoShape">
                    <a:avLst/>
                  </a:prstTxWarp>
                </a:bodyPr>
                <a:lstStyle/>
                <a:p>
                  <a:endParaRPr lang="ja-JP" altLang="en-US"/>
                </a:p>
              </p:txBody>
            </p:sp>
            <p:sp>
              <p:nvSpPr>
                <p:cNvPr id="38190" name="Freeform 200"/>
                <p:cNvSpPr>
                  <a:spLocks noChangeAspect="1"/>
                </p:cNvSpPr>
                <p:nvPr/>
              </p:nvSpPr>
              <p:spPr bwMode="auto">
                <a:xfrm>
                  <a:off x="5796" y="6539"/>
                  <a:ext cx="197" cy="12"/>
                </a:xfrm>
                <a:custGeom>
                  <a:avLst/>
                  <a:gdLst>
                    <a:gd name="T0" fmla="*/ 0 w 197"/>
                    <a:gd name="T1" fmla="*/ 0 h 12"/>
                    <a:gd name="T2" fmla="*/ 98 w 197"/>
                    <a:gd name="T3" fmla="*/ 12 h 12"/>
                    <a:gd name="T4" fmla="*/ 197 w 197"/>
                    <a:gd name="T5" fmla="*/ 0 h 12"/>
                    <a:gd name="T6" fmla="*/ 0 60000 65536"/>
                    <a:gd name="T7" fmla="*/ 0 60000 65536"/>
                    <a:gd name="T8" fmla="*/ 0 60000 65536"/>
                    <a:gd name="T9" fmla="*/ 0 w 197"/>
                    <a:gd name="T10" fmla="*/ 0 h 12"/>
                    <a:gd name="T11" fmla="*/ 197 w 197"/>
                    <a:gd name="T12" fmla="*/ 12 h 12"/>
                  </a:gdLst>
                  <a:ahLst/>
                  <a:cxnLst>
                    <a:cxn ang="T6">
                      <a:pos x="T0" y="T1"/>
                    </a:cxn>
                    <a:cxn ang="T7">
                      <a:pos x="T2" y="T3"/>
                    </a:cxn>
                    <a:cxn ang="T8">
                      <a:pos x="T4" y="T5"/>
                    </a:cxn>
                  </a:cxnLst>
                  <a:rect l="T9" t="T10" r="T11" b="T12"/>
                  <a:pathLst>
                    <a:path w="197" h="12">
                      <a:moveTo>
                        <a:pt x="0" y="0"/>
                      </a:moveTo>
                      <a:cubicBezTo>
                        <a:pt x="0" y="7"/>
                        <a:pt x="44" y="12"/>
                        <a:pt x="98" y="12"/>
                      </a:cubicBezTo>
                      <a:cubicBezTo>
                        <a:pt x="153" y="12"/>
                        <a:pt x="197" y="7"/>
                        <a:pt x="197" y="0"/>
                      </a:cubicBezTo>
                    </a:path>
                  </a:pathLst>
                </a:custGeom>
                <a:noFill/>
                <a:ln w="19050">
                  <a:solidFill>
                    <a:srgbClr val="000000"/>
                  </a:solidFill>
                  <a:round/>
                  <a:headEnd/>
                  <a:tailEnd/>
                </a:ln>
              </p:spPr>
              <p:txBody>
                <a:bodyPr>
                  <a:prstTxWarp prst="textNoShape">
                    <a:avLst/>
                  </a:prstTxWarp>
                </a:bodyPr>
                <a:lstStyle/>
                <a:p>
                  <a:endParaRPr lang="ja-JP" altLang="en-US"/>
                </a:p>
              </p:txBody>
            </p:sp>
          </p:grpSp>
          <p:grpSp>
            <p:nvGrpSpPr>
              <p:cNvPr id="38163" name="Group 201"/>
              <p:cNvGrpSpPr>
                <a:grpSpLocks noChangeAspect="1"/>
              </p:cNvGrpSpPr>
              <p:nvPr/>
            </p:nvGrpSpPr>
            <p:grpSpPr bwMode="auto">
              <a:xfrm>
                <a:off x="4172" y="701"/>
                <a:ext cx="45" cy="44"/>
                <a:chOff x="5839" y="6473"/>
                <a:chExt cx="100" cy="97"/>
              </a:xfrm>
            </p:grpSpPr>
            <p:sp>
              <p:nvSpPr>
                <p:cNvPr id="38185" name="Oval 202"/>
                <p:cNvSpPr>
                  <a:spLocks noChangeAspect="1" noChangeArrowheads="1"/>
                </p:cNvSpPr>
                <p:nvPr/>
              </p:nvSpPr>
              <p:spPr bwMode="auto">
                <a:xfrm>
                  <a:off x="5839" y="6473"/>
                  <a:ext cx="100" cy="97"/>
                </a:xfrm>
                <a:prstGeom prst="ellipse">
                  <a:avLst/>
                </a:pr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186" name="Oval 203"/>
                <p:cNvSpPr>
                  <a:spLocks noChangeAspect="1" noChangeArrowheads="1"/>
                </p:cNvSpPr>
                <p:nvPr/>
              </p:nvSpPr>
              <p:spPr bwMode="auto">
                <a:xfrm>
                  <a:off x="5839" y="6473"/>
                  <a:ext cx="100" cy="97"/>
                </a:xfrm>
                <a:prstGeom prst="ellipse">
                  <a:avLst/>
                </a:prstGeom>
                <a:noFill/>
                <a:ln w="19050" cap="rnd">
                  <a:solidFill>
                    <a:srgbClr val="000000"/>
                  </a:solidFill>
                  <a:round/>
                  <a:headEnd/>
                  <a:tailEnd/>
                </a:ln>
              </p:spPr>
              <p:txBody>
                <a:bodyPr>
                  <a:prstTxWarp prst="textNoShape">
                    <a:avLst/>
                  </a:prstTxWarp>
                </a:bodyPr>
                <a:lstStyle/>
                <a:p>
                  <a:endParaRPr lang="ja-JP" altLang="en-US"/>
                </a:p>
              </p:txBody>
            </p:sp>
          </p:grpSp>
          <p:grpSp>
            <p:nvGrpSpPr>
              <p:cNvPr id="38164" name="Group 204"/>
              <p:cNvGrpSpPr>
                <a:grpSpLocks noChangeAspect="1"/>
              </p:cNvGrpSpPr>
              <p:nvPr/>
            </p:nvGrpSpPr>
            <p:grpSpPr bwMode="auto">
              <a:xfrm>
                <a:off x="4152" y="725"/>
                <a:ext cx="89" cy="44"/>
                <a:chOff x="5796" y="6527"/>
                <a:chExt cx="197" cy="97"/>
              </a:xfrm>
            </p:grpSpPr>
            <p:sp>
              <p:nvSpPr>
                <p:cNvPr id="38181" name="Freeform 205"/>
                <p:cNvSpPr>
                  <a:spLocks noChangeAspect="1"/>
                </p:cNvSpPr>
                <p:nvPr/>
              </p:nvSpPr>
              <p:spPr bwMode="auto">
                <a:xfrm>
                  <a:off x="5796" y="6527"/>
                  <a:ext cx="197" cy="97"/>
                </a:xfrm>
                <a:custGeom>
                  <a:avLst/>
                  <a:gdLst>
                    <a:gd name="T0" fmla="*/ 0 w 758"/>
                    <a:gd name="T1" fmla="*/ 0 h 375"/>
                    <a:gd name="T2" fmla="*/ 0 w 758"/>
                    <a:gd name="T3" fmla="*/ 0 h 375"/>
                    <a:gd name="T4" fmla="*/ 0 w 758"/>
                    <a:gd name="T5" fmla="*/ 0 h 375"/>
                    <a:gd name="T6" fmla="*/ 0 w 758"/>
                    <a:gd name="T7" fmla="*/ 0 h 375"/>
                    <a:gd name="T8" fmla="*/ 0 w 758"/>
                    <a:gd name="T9" fmla="*/ 0 h 375"/>
                    <a:gd name="T10" fmla="*/ 0 w 758"/>
                    <a:gd name="T11" fmla="*/ 0 h 375"/>
                    <a:gd name="T12" fmla="*/ 0 w 758"/>
                    <a:gd name="T13" fmla="*/ 0 h 375"/>
                    <a:gd name="T14" fmla="*/ 0 60000 65536"/>
                    <a:gd name="T15" fmla="*/ 0 60000 65536"/>
                    <a:gd name="T16" fmla="*/ 0 60000 65536"/>
                    <a:gd name="T17" fmla="*/ 0 60000 65536"/>
                    <a:gd name="T18" fmla="*/ 0 60000 65536"/>
                    <a:gd name="T19" fmla="*/ 0 60000 65536"/>
                    <a:gd name="T20" fmla="*/ 0 60000 65536"/>
                    <a:gd name="T21" fmla="*/ 0 w 758"/>
                    <a:gd name="T22" fmla="*/ 0 h 375"/>
                    <a:gd name="T23" fmla="*/ 758 w 758"/>
                    <a:gd name="T24" fmla="*/ 375 h 3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8" h="375">
                      <a:moveTo>
                        <a:pt x="379" y="0"/>
                      </a:moveTo>
                      <a:cubicBezTo>
                        <a:pt x="170" y="0"/>
                        <a:pt x="0" y="21"/>
                        <a:pt x="0" y="47"/>
                      </a:cubicBezTo>
                      <a:lnTo>
                        <a:pt x="0" y="329"/>
                      </a:lnTo>
                      <a:cubicBezTo>
                        <a:pt x="0" y="354"/>
                        <a:pt x="170" y="375"/>
                        <a:pt x="379" y="375"/>
                      </a:cubicBezTo>
                      <a:cubicBezTo>
                        <a:pt x="589" y="375"/>
                        <a:pt x="758" y="354"/>
                        <a:pt x="758" y="329"/>
                      </a:cubicBezTo>
                      <a:lnTo>
                        <a:pt x="758" y="47"/>
                      </a:lnTo>
                      <a:cubicBezTo>
                        <a:pt x="758" y="21"/>
                        <a:pt x="589" y="0"/>
                        <a:pt x="379" y="0"/>
                      </a:cubicBezTo>
                      <a:close/>
                    </a:path>
                  </a:pathLst>
                </a:cu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182" name="Oval 206"/>
                <p:cNvSpPr>
                  <a:spLocks noChangeAspect="1" noChangeArrowheads="1"/>
                </p:cNvSpPr>
                <p:nvPr/>
              </p:nvSpPr>
              <p:spPr bwMode="auto">
                <a:xfrm>
                  <a:off x="5796" y="6527"/>
                  <a:ext cx="197" cy="24"/>
                </a:xfrm>
                <a:prstGeom prst="ellipse">
                  <a:avLst/>
                </a:pr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183" name="Freeform 207"/>
                <p:cNvSpPr>
                  <a:spLocks noChangeAspect="1"/>
                </p:cNvSpPr>
                <p:nvPr/>
              </p:nvSpPr>
              <p:spPr bwMode="auto">
                <a:xfrm>
                  <a:off x="5796" y="6527"/>
                  <a:ext cx="197" cy="97"/>
                </a:xfrm>
                <a:custGeom>
                  <a:avLst/>
                  <a:gdLst>
                    <a:gd name="T0" fmla="*/ 0 w 758"/>
                    <a:gd name="T1" fmla="*/ 0 h 375"/>
                    <a:gd name="T2" fmla="*/ 0 w 758"/>
                    <a:gd name="T3" fmla="*/ 0 h 375"/>
                    <a:gd name="T4" fmla="*/ 0 w 758"/>
                    <a:gd name="T5" fmla="*/ 0 h 375"/>
                    <a:gd name="T6" fmla="*/ 0 w 758"/>
                    <a:gd name="T7" fmla="*/ 0 h 375"/>
                    <a:gd name="T8" fmla="*/ 0 w 758"/>
                    <a:gd name="T9" fmla="*/ 0 h 375"/>
                    <a:gd name="T10" fmla="*/ 0 w 758"/>
                    <a:gd name="T11" fmla="*/ 0 h 375"/>
                    <a:gd name="T12" fmla="*/ 0 w 758"/>
                    <a:gd name="T13" fmla="*/ 0 h 375"/>
                    <a:gd name="T14" fmla="*/ 0 60000 65536"/>
                    <a:gd name="T15" fmla="*/ 0 60000 65536"/>
                    <a:gd name="T16" fmla="*/ 0 60000 65536"/>
                    <a:gd name="T17" fmla="*/ 0 60000 65536"/>
                    <a:gd name="T18" fmla="*/ 0 60000 65536"/>
                    <a:gd name="T19" fmla="*/ 0 60000 65536"/>
                    <a:gd name="T20" fmla="*/ 0 60000 65536"/>
                    <a:gd name="T21" fmla="*/ 0 w 758"/>
                    <a:gd name="T22" fmla="*/ 0 h 375"/>
                    <a:gd name="T23" fmla="*/ 758 w 758"/>
                    <a:gd name="T24" fmla="*/ 375 h 3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8" h="375">
                      <a:moveTo>
                        <a:pt x="379" y="0"/>
                      </a:moveTo>
                      <a:cubicBezTo>
                        <a:pt x="170" y="0"/>
                        <a:pt x="0" y="21"/>
                        <a:pt x="0" y="47"/>
                      </a:cubicBezTo>
                      <a:lnTo>
                        <a:pt x="0" y="329"/>
                      </a:lnTo>
                      <a:cubicBezTo>
                        <a:pt x="0" y="354"/>
                        <a:pt x="170" y="375"/>
                        <a:pt x="379" y="375"/>
                      </a:cubicBezTo>
                      <a:cubicBezTo>
                        <a:pt x="589" y="375"/>
                        <a:pt x="758" y="354"/>
                        <a:pt x="758" y="329"/>
                      </a:cubicBezTo>
                      <a:lnTo>
                        <a:pt x="758" y="47"/>
                      </a:lnTo>
                      <a:cubicBezTo>
                        <a:pt x="758" y="21"/>
                        <a:pt x="589" y="0"/>
                        <a:pt x="379" y="0"/>
                      </a:cubicBezTo>
                      <a:close/>
                    </a:path>
                  </a:pathLst>
                </a:custGeom>
                <a:noFill/>
                <a:ln w="19050">
                  <a:solidFill>
                    <a:srgbClr val="000000"/>
                  </a:solidFill>
                  <a:round/>
                  <a:headEnd/>
                  <a:tailEnd/>
                </a:ln>
              </p:spPr>
              <p:txBody>
                <a:bodyPr>
                  <a:prstTxWarp prst="textNoShape">
                    <a:avLst/>
                  </a:prstTxWarp>
                </a:bodyPr>
                <a:lstStyle/>
                <a:p>
                  <a:endParaRPr lang="ja-JP" altLang="en-US"/>
                </a:p>
              </p:txBody>
            </p:sp>
            <p:sp>
              <p:nvSpPr>
                <p:cNvPr id="38184" name="Freeform 208"/>
                <p:cNvSpPr>
                  <a:spLocks noChangeAspect="1"/>
                </p:cNvSpPr>
                <p:nvPr/>
              </p:nvSpPr>
              <p:spPr bwMode="auto">
                <a:xfrm>
                  <a:off x="5796" y="6539"/>
                  <a:ext cx="197" cy="12"/>
                </a:xfrm>
                <a:custGeom>
                  <a:avLst/>
                  <a:gdLst>
                    <a:gd name="T0" fmla="*/ 0 w 197"/>
                    <a:gd name="T1" fmla="*/ 0 h 12"/>
                    <a:gd name="T2" fmla="*/ 98 w 197"/>
                    <a:gd name="T3" fmla="*/ 12 h 12"/>
                    <a:gd name="T4" fmla="*/ 197 w 197"/>
                    <a:gd name="T5" fmla="*/ 0 h 12"/>
                    <a:gd name="T6" fmla="*/ 0 60000 65536"/>
                    <a:gd name="T7" fmla="*/ 0 60000 65536"/>
                    <a:gd name="T8" fmla="*/ 0 60000 65536"/>
                    <a:gd name="T9" fmla="*/ 0 w 197"/>
                    <a:gd name="T10" fmla="*/ 0 h 12"/>
                    <a:gd name="T11" fmla="*/ 197 w 197"/>
                    <a:gd name="T12" fmla="*/ 12 h 12"/>
                  </a:gdLst>
                  <a:ahLst/>
                  <a:cxnLst>
                    <a:cxn ang="T6">
                      <a:pos x="T0" y="T1"/>
                    </a:cxn>
                    <a:cxn ang="T7">
                      <a:pos x="T2" y="T3"/>
                    </a:cxn>
                    <a:cxn ang="T8">
                      <a:pos x="T4" y="T5"/>
                    </a:cxn>
                  </a:cxnLst>
                  <a:rect l="T9" t="T10" r="T11" b="T12"/>
                  <a:pathLst>
                    <a:path w="197" h="12">
                      <a:moveTo>
                        <a:pt x="0" y="0"/>
                      </a:moveTo>
                      <a:cubicBezTo>
                        <a:pt x="0" y="7"/>
                        <a:pt x="44" y="12"/>
                        <a:pt x="98" y="12"/>
                      </a:cubicBezTo>
                      <a:cubicBezTo>
                        <a:pt x="153" y="12"/>
                        <a:pt x="197" y="7"/>
                        <a:pt x="197" y="0"/>
                      </a:cubicBezTo>
                    </a:path>
                  </a:pathLst>
                </a:custGeom>
                <a:noFill/>
                <a:ln w="19050">
                  <a:solidFill>
                    <a:srgbClr val="000000"/>
                  </a:solidFill>
                  <a:round/>
                  <a:headEnd/>
                  <a:tailEnd/>
                </a:ln>
              </p:spPr>
              <p:txBody>
                <a:bodyPr>
                  <a:prstTxWarp prst="textNoShape">
                    <a:avLst/>
                  </a:prstTxWarp>
                </a:bodyPr>
                <a:lstStyle/>
                <a:p>
                  <a:endParaRPr lang="ja-JP" altLang="en-US"/>
                </a:p>
              </p:txBody>
            </p:sp>
          </p:grpSp>
          <p:grpSp>
            <p:nvGrpSpPr>
              <p:cNvPr id="38165" name="Group 209"/>
              <p:cNvGrpSpPr>
                <a:grpSpLocks noChangeAspect="1"/>
              </p:cNvGrpSpPr>
              <p:nvPr/>
            </p:nvGrpSpPr>
            <p:grpSpPr bwMode="auto">
              <a:xfrm>
                <a:off x="4172" y="795"/>
                <a:ext cx="45" cy="43"/>
                <a:chOff x="5839" y="6681"/>
                <a:chExt cx="100" cy="97"/>
              </a:xfrm>
            </p:grpSpPr>
            <p:sp>
              <p:nvSpPr>
                <p:cNvPr id="38179" name="Oval 210"/>
                <p:cNvSpPr>
                  <a:spLocks noChangeAspect="1" noChangeArrowheads="1"/>
                </p:cNvSpPr>
                <p:nvPr/>
              </p:nvSpPr>
              <p:spPr bwMode="auto">
                <a:xfrm>
                  <a:off x="5839" y="6681"/>
                  <a:ext cx="100" cy="97"/>
                </a:xfrm>
                <a:prstGeom prst="ellipse">
                  <a:avLst/>
                </a:pr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180" name="Oval 211"/>
                <p:cNvSpPr>
                  <a:spLocks noChangeAspect="1" noChangeArrowheads="1"/>
                </p:cNvSpPr>
                <p:nvPr/>
              </p:nvSpPr>
              <p:spPr bwMode="auto">
                <a:xfrm>
                  <a:off x="5839" y="6681"/>
                  <a:ext cx="100" cy="97"/>
                </a:xfrm>
                <a:prstGeom prst="ellipse">
                  <a:avLst/>
                </a:prstGeom>
                <a:noFill/>
                <a:ln w="19050" cap="rnd">
                  <a:solidFill>
                    <a:srgbClr val="000000"/>
                  </a:solidFill>
                  <a:round/>
                  <a:headEnd/>
                  <a:tailEnd/>
                </a:ln>
              </p:spPr>
              <p:txBody>
                <a:bodyPr>
                  <a:prstTxWarp prst="textNoShape">
                    <a:avLst/>
                  </a:prstTxWarp>
                </a:bodyPr>
                <a:lstStyle/>
                <a:p>
                  <a:endParaRPr lang="ja-JP" altLang="en-US"/>
                </a:p>
              </p:txBody>
            </p:sp>
          </p:grpSp>
          <p:grpSp>
            <p:nvGrpSpPr>
              <p:cNvPr id="38166" name="Group 212"/>
              <p:cNvGrpSpPr>
                <a:grpSpLocks noChangeAspect="1"/>
              </p:cNvGrpSpPr>
              <p:nvPr/>
            </p:nvGrpSpPr>
            <p:grpSpPr bwMode="auto">
              <a:xfrm>
                <a:off x="4152" y="771"/>
                <a:ext cx="89" cy="44"/>
                <a:chOff x="5796" y="6629"/>
                <a:chExt cx="197" cy="97"/>
              </a:xfrm>
            </p:grpSpPr>
            <p:sp>
              <p:nvSpPr>
                <p:cNvPr id="38175" name="Freeform 213"/>
                <p:cNvSpPr>
                  <a:spLocks noChangeAspect="1"/>
                </p:cNvSpPr>
                <p:nvPr/>
              </p:nvSpPr>
              <p:spPr bwMode="auto">
                <a:xfrm>
                  <a:off x="5796" y="6629"/>
                  <a:ext cx="197" cy="97"/>
                </a:xfrm>
                <a:custGeom>
                  <a:avLst/>
                  <a:gdLst>
                    <a:gd name="T0" fmla="*/ 0 w 758"/>
                    <a:gd name="T1" fmla="*/ 0 h 375"/>
                    <a:gd name="T2" fmla="*/ 0 w 758"/>
                    <a:gd name="T3" fmla="*/ 0 h 375"/>
                    <a:gd name="T4" fmla="*/ 0 w 758"/>
                    <a:gd name="T5" fmla="*/ 0 h 375"/>
                    <a:gd name="T6" fmla="*/ 0 w 758"/>
                    <a:gd name="T7" fmla="*/ 0 h 375"/>
                    <a:gd name="T8" fmla="*/ 0 w 758"/>
                    <a:gd name="T9" fmla="*/ 0 h 375"/>
                    <a:gd name="T10" fmla="*/ 0 w 758"/>
                    <a:gd name="T11" fmla="*/ 0 h 375"/>
                    <a:gd name="T12" fmla="*/ 0 w 758"/>
                    <a:gd name="T13" fmla="*/ 0 h 375"/>
                    <a:gd name="T14" fmla="*/ 0 60000 65536"/>
                    <a:gd name="T15" fmla="*/ 0 60000 65536"/>
                    <a:gd name="T16" fmla="*/ 0 60000 65536"/>
                    <a:gd name="T17" fmla="*/ 0 60000 65536"/>
                    <a:gd name="T18" fmla="*/ 0 60000 65536"/>
                    <a:gd name="T19" fmla="*/ 0 60000 65536"/>
                    <a:gd name="T20" fmla="*/ 0 60000 65536"/>
                    <a:gd name="T21" fmla="*/ 0 w 758"/>
                    <a:gd name="T22" fmla="*/ 0 h 375"/>
                    <a:gd name="T23" fmla="*/ 758 w 758"/>
                    <a:gd name="T24" fmla="*/ 375 h 3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8" h="375">
                      <a:moveTo>
                        <a:pt x="379" y="0"/>
                      </a:moveTo>
                      <a:cubicBezTo>
                        <a:pt x="170" y="0"/>
                        <a:pt x="0" y="21"/>
                        <a:pt x="0" y="47"/>
                      </a:cubicBezTo>
                      <a:lnTo>
                        <a:pt x="0" y="328"/>
                      </a:lnTo>
                      <a:cubicBezTo>
                        <a:pt x="0" y="354"/>
                        <a:pt x="170" y="375"/>
                        <a:pt x="379" y="375"/>
                      </a:cubicBezTo>
                      <a:cubicBezTo>
                        <a:pt x="589" y="375"/>
                        <a:pt x="758" y="354"/>
                        <a:pt x="758" y="328"/>
                      </a:cubicBezTo>
                      <a:lnTo>
                        <a:pt x="758" y="47"/>
                      </a:lnTo>
                      <a:cubicBezTo>
                        <a:pt x="758" y="21"/>
                        <a:pt x="589" y="0"/>
                        <a:pt x="379" y="0"/>
                      </a:cubicBezTo>
                      <a:close/>
                    </a:path>
                  </a:pathLst>
                </a:cu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176" name="Oval 214"/>
                <p:cNvSpPr>
                  <a:spLocks noChangeAspect="1" noChangeArrowheads="1"/>
                </p:cNvSpPr>
                <p:nvPr/>
              </p:nvSpPr>
              <p:spPr bwMode="auto">
                <a:xfrm>
                  <a:off x="5796" y="6629"/>
                  <a:ext cx="197" cy="24"/>
                </a:xfrm>
                <a:prstGeom prst="ellipse">
                  <a:avLst/>
                </a:pr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177" name="Freeform 215"/>
                <p:cNvSpPr>
                  <a:spLocks noChangeAspect="1"/>
                </p:cNvSpPr>
                <p:nvPr/>
              </p:nvSpPr>
              <p:spPr bwMode="auto">
                <a:xfrm>
                  <a:off x="5796" y="6629"/>
                  <a:ext cx="197" cy="97"/>
                </a:xfrm>
                <a:custGeom>
                  <a:avLst/>
                  <a:gdLst>
                    <a:gd name="T0" fmla="*/ 0 w 758"/>
                    <a:gd name="T1" fmla="*/ 0 h 375"/>
                    <a:gd name="T2" fmla="*/ 0 w 758"/>
                    <a:gd name="T3" fmla="*/ 0 h 375"/>
                    <a:gd name="T4" fmla="*/ 0 w 758"/>
                    <a:gd name="T5" fmla="*/ 0 h 375"/>
                    <a:gd name="T6" fmla="*/ 0 w 758"/>
                    <a:gd name="T7" fmla="*/ 0 h 375"/>
                    <a:gd name="T8" fmla="*/ 0 w 758"/>
                    <a:gd name="T9" fmla="*/ 0 h 375"/>
                    <a:gd name="T10" fmla="*/ 0 w 758"/>
                    <a:gd name="T11" fmla="*/ 0 h 375"/>
                    <a:gd name="T12" fmla="*/ 0 w 758"/>
                    <a:gd name="T13" fmla="*/ 0 h 375"/>
                    <a:gd name="T14" fmla="*/ 0 60000 65536"/>
                    <a:gd name="T15" fmla="*/ 0 60000 65536"/>
                    <a:gd name="T16" fmla="*/ 0 60000 65536"/>
                    <a:gd name="T17" fmla="*/ 0 60000 65536"/>
                    <a:gd name="T18" fmla="*/ 0 60000 65536"/>
                    <a:gd name="T19" fmla="*/ 0 60000 65536"/>
                    <a:gd name="T20" fmla="*/ 0 60000 65536"/>
                    <a:gd name="T21" fmla="*/ 0 w 758"/>
                    <a:gd name="T22" fmla="*/ 0 h 375"/>
                    <a:gd name="T23" fmla="*/ 758 w 758"/>
                    <a:gd name="T24" fmla="*/ 375 h 3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8" h="375">
                      <a:moveTo>
                        <a:pt x="379" y="0"/>
                      </a:moveTo>
                      <a:cubicBezTo>
                        <a:pt x="170" y="0"/>
                        <a:pt x="0" y="21"/>
                        <a:pt x="0" y="47"/>
                      </a:cubicBezTo>
                      <a:lnTo>
                        <a:pt x="0" y="328"/>
                      </a:lnTo>
                      <a:cubicBezTo>
                        <a:pt x="0" y="354"/>
                        <a:pt x="170" y="375"/>
                        <a:pt x="379" y="375"/>
                      </a:cubicBezTo>
                      <a:cubicBezTo>
                        <a:pt x="589" y="375"/>
                        <a:pt x="758" y="354"/>
                        <a:pt x="758" y="328"/>
                      </a:cubicBezTo>
                      <a:lnTo>
                        <a:pt x="758" y="47"/>
                      </a:lnTo>
                      <a:cubicBezTo>
                        <a:pt x="758" y="21"/>
                        <a:pt x="589" y="0"/>
                        <a:pt x="379" y="0"/>
                      </a:cubicBezTo>
                      <a:close/>
                    </a:path>
                  </a:pathLst>
                </a:custGeom>
                <a:noFill/>
                <a:ln w="19050">
                  <a:solidFill>
                    <a:srgbClr val="000000"/>
                  </a:solidFill>
                  <a:round/>
                  <a:headEnd/>
                  <a:tailEnd/>
                </a:ln>
              </p:spPr>
              <p:txBody>
                <a:bodyPr>
                  <a:prstTxWarp prst="textNoShape">
                    <a:avLst/>
                  </a:prstTxWarp>
                </a:bodyPr>
                <a:lstStyle/>
                <a:p>
                  <a:endParaRPr lang="ja-JP" altLang="en-US"/>
                </a:p>
              </p:txBody>
            </p:sp>
            <p:sp>
              <p:nvSpPr>
                <p:cNvPr id="38178" name="Freeform 216"/>
                <p:cNvSpPr>
                  <a:spLocks noChangeAspect="1"/>
                </p:cNvSpPr>
                <p:nvPr/>
              </p:nvSpPr>
              <p:spPr bwMode="auto">
                <a:xfrm>
                  <a:off x="5796" y="6641"/>
                  <a:ext cx="197" cy="12"/>
                </a:xfrm>
                <a:custGeom>
                  <a:avLst/>
                  <a:gdLst>
                    <a:gd name="T0" fmla="*/ 0 w 197"/>
                    <a:gd name="T1" fmla="*/ 0 h 12"/>
                    <a:gd name="T2" fmla="*/ 98 w 197"/>
                    <a:gd name="T3" fmla="*/ 12 h 12"/>
                    <a:gd name="T4" fmla="*/ 197 w 197"/>
                    <a:gd name="T5" fmla="*/ 0 h 12"/>
                    <a:gd name="T6" fmla="*/ 0 60000 65536"/>
                    <a:gd name="T7" fmla="*/ 0 60000 65536"/>
                    <a:gd name="T8" fmla="*/ 0 60000 65536"/>
                    <a:gd name="T9" fmla="*/ 0 w 197"/>
                    <a:gd name="T10" fmla="*/ 0 h 12"/>
                    <a:gd name="T11" fmla="*/ 197 w 197"/>
                    <a:gd name="T12" fmla="*/ 12 h 12"/>
                  </a:gdLst>
                  <a:ahLst/>
                  <a:cxnLst>
                    <a:cxn ang="T6">
                      <a:pos x="T0" y="T1"/>
                    </a:cxn>
                    <a:cxn ang="T7">
                      <a:pos x="T2" y="T3"/>
                    </a:cxn>
                    <a:cxn ang="T8">
                      <a:pos x="T4" y="T5"/>
                    </a:cxn>
                  </a:cxnLst>
                  <a:rect l="T9" t="T10" r="T11" b="T12"/>
                  <a:pathLst>
                    <a:path w="197" h="12">
                      <a:moveTo>
                        <a:pt x="0" y="0"/>
                      </a:moveTo>
                      <a:cubicBezTo>
                        <a:pt x="0" y="7"/>
                        <a:pt x="44" y="12"/>
                        <a:pt x="98" y="12"/>
                      </a:cubicBezTo>
                      <a:cubicBezTo>
                        <a:pt x="153" y="12"/>
                        <a:pt x="197" y="7"/>
                        <a:pt x="197" y="0"/>
                      </a:cubicBezTo>
                    </a:path>
                  </a:pathLst>
                </a:custGeom>
                <a:noFill/>
                <a:ln w="19050">
                  <a:solidFill>
                    <a:srgbClr val="000000"/>
                  </a:solidFill>
                  <a:round/>
                  <a:headEnd/>
                  <a:tailEnd/>
                </a:ln>
              </p:spPr>
              <p:txBody>
                <a:bodyPr>
                  <a:prstTxWarp prst="textNoShape">
                    <a:avLst/>
                  </a:prstTxWarp>
                </a:bodyPr>
                <a:lstStyle/>
                <a:p>
                  <a:endParaRPr lang="ja-JP" altLang="en-US"/>
                </a:p>
              </p:txBody>
            </p:sp>
          </p:grpSp>
          <p:grpSp>
            <p:nvGrpSpPr>
              <p:cNvPr id="38167" name="Group 217"/>
              <p:cNvGrpSpPr>
                <a:grpSpLocks noChangeAspect="1"/>
              </p:cNvGrpSpPr>
              <p:nvPr/>
            </p:nvGrpSpPr>
            <p:grpSpPr bwMode="auto">
              <a:xfrm>
                <a:off x="4172" y="795"/>
                <a:ext cx="45" cy="43"/>
                <a:chOff x="5839" y="6681"/>
                <a:chExt cx="100" cy="97"/>
              </a:xfrm>
            </p:grpSpPr>
            <p:sp>
              <p:nvSpPr>
                <p:cNvPr id="38173" name="Oval 218"/>
                <p:cNvSpPr>
                  <a:spLocks noChangeAspect="1" noChangeArrowheads="1"/>
                </p:cNvSpPr>
                <p:nvPr/>
              </p:nvSpPr>
              <p:spPr bwMode="auto">
                <a:xfrm>
                  <a:off x="5839" y="6681"/>
                  <a:ext cx="100" cy="97"/>
                </a:xfrm>
                <a:prstGeom prst="ellipse">
                  <a:avLst/>
                </a:pr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174" name="Oval 219"/>
                <p:cNvSpPr>
                  <a:spLocks noChangeAspect="1" noChangeArrowheads="1"/>
                </p:cNvSpPr>
                <p:nvPr/>
              </p:nvSpPr>
              <p:spPr bwMode="auto">
                <a:xfrm>
                  <a:off x="5839" y="6681"/>
                  <a:ext cx="100" cy="97"/>
                </a:xfrm>
                <a:prstGeom prst="ellipse">
                  <a:avLst/>
                </a:prstGeom>
                <a:noFill/>
                <a:ln w="19050" cap="rnd">
                  <a:solidFill>
                    <a:srgbClr val="000000"/>
                  </a:solidFill>
                  <a:round/>
                  <a:headEnd/>
                  <a:tailEnd/>
                </a:ln>
              </p:spPr>
              <p:txBody>
                <a:bodyPr>
                  <a:prstTxWarp prst="textNoShape">
                    <a:avLst/>
                  </a:prstTxWarp>
                </a:bodyPr>
                <a:lstStyle/>
                <a:p>
                  <a:endParaRPr lang="ja-JP" altLang="en-US"/>
                </a:p>
              </p:txBody>
            </p:sp>
          </p:grpSp>
          <p:grpSp>
            <p:nvGrpSpPr>
              <p:cNvPr id="38168" name="Group 220"/>
              <p:cNvGrpSpPr>
                <a:grpSpLocks noChangeAspect="1"/>
              </p:cNvGrpSpPr>
              <p:nvPr/>
            </p:nvGrpSpPr>
            <p:grpSpPr bwMode="auto">
              <a:xfrm>
                <a:off x="4152" y="771"/>
                <a:ext cx="89" cy="44"/>
                <a:chOff x="5796" y="6629"/>
                <a:chExt cx="197" cy="97"/>
              </a:xfrm>
            </p:grpSpPr>
            <p:sp>
              <p:nvSpPr>
                <p:cNvPr id="38169" name="Freeform 221"/>
                <p:cNvSpPr>
                  <a:spLocks noChangeAspect="1"/>
                </p:cNvSpPr>
                <p:nvPr/>
              </p:nvSpPr>
              <p:spPr bwMode="auto">
                <a:xfrm>
                  <a:off x="5796" y="6629"/>
                  <a:ext cx="197" cy="97"/>
                </a:xfrm>
                <a:custGeom>
                  <a:avLst/>
                  <a:gdLst>
                    <a:gd name="T0" fmla="*/ 0 w 758"/>
                    <a:gd name="T1" fmla="*/ 0 h 375"/>
                    <a:gd name="T2" fmla="*/ 0 w 758"/>
                    <a:gd name="T3" fmla="*/ 0 h 375"/>
                    <a:gd name="T4" fmla="*/ 0 w 758"/>
                    <a:gd name="T5" fmla="*/ 0 h 375"/>
                    <a:gd name="T6" fmla="*/ 0 w 758"/>
                    <a:gd name="T7" fmla="*/ 0 h 375"/>
                    <a:gd name="T8" fmla="*/ 0 w 758"/>
                    <a:gd name="T9" fmla="*/ 0 h 375"/>
                    <a:gd name="T10" fmla="*/ 0 w 758"/>
                    <a:gd name="T11" fmla="*/ 0 h 375"/>
                    <a:gd name="T12" fmla="*/ 0 w 758"/>
                    <a:gd name="T13" fmla="*/ 0 h 375"/>
                    <a:gd name="T14" fmla="*/ 0 60000 65536"/>
                    <a:gd name="T15" fmla="*/ 0 60000 65536"/>
                    <a:gd name="T16" fmla="*/ 0 60000 65536"/>
                    <a:gd name="T17" fmla="*/ 0 60000 65536"/>
                    <a:gd name="T18" fmla="*/ 0 60000 65536"/>
                    <a:gd name="T19" fmla="*/ 0 60000 65536"/>
                    <a:gd name="T20" fmla="*/ 0 60000 65536"/>
                    <a:gd name="T21" fmla="*/ 0 w 758"/>
                    <a:gd name="T22" fmla="*/ 0 h 375"/>
                    <a:gd name="T23" fmla="*/ 758 w 758"/>
                    <a:gd name="T24" fmla="*/ 375 h 3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8" h="375">
                      <a:moveTo>
                        <a:pt x="379" y="0"/>
                      </a:moveTo>
                      <a:cubicBezTo>
                        <a:pt x="170" y="0"/>
                        <a:pt x="0" y="21"/>
                        <a:pt x="0" y="47"/>
                      </a:cubicBezTo>
                      <a:lnTo>
                        <a:pt x="0" y="328"/>
                      </a:lnTo>
                      <a:cubicBezTo>
                        <a:pt x="0" y="354"/>
                        <a:pt x="170" y="375"/>
                        <a:pt x="379" y="375"/>
                      </a:cubicBezTo>
                      <a:cubicBezTo>
                        <a:pt x="589" y="375"/>
                        <a:pt x="758" y="354"/>
                        <a:pt x="758" y="328"/>
                      </a:cubicBezTo>
                      <a:lnTo>
                        <a:pt x="758" y="47"/>
                      </a:lnTo>
                      <a:cubicBezTo>
                        <a:pt x="758" y="21"/>
                        <a:pt x="589" y="0"/>
                        <a:pt x="379" y="0"/>
                      </a:cubicBezTo>
                      <a:close/>
                    </a:path>
                  </a:pathLst>
                </a:cu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170" name="Oval 222"/>
                <p:cNvSpPr>
                  <a:spLocks noChangeAspect="1" noChangeArrowheads="1"/>
                </p:cNvSpPr>
                <p:nvPr/>
              </p:nvSpPr>
              <p:spPr bwMode="auto">
                <a:xfrm>
                  <a:off x="5796" y="6629"/>
                  <a:ext cx="197" cy="24"/>
                </a:xfrm>
                <a:prstGeom prst="ellipse">
                  <a:avLst/>
                </a:pr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171" name="Freeform 223"/>
                <p:cNvSpPr>
                  <a:spLocks noChangeAspect="1"/>
                </p:cNvSpPr>
                <p:nvPr/>
              </p:nvSpPr>
              <p:spPr bwMode="auto">
                <a:xfrm>
                  <a:off x="5796" y="6629"/>
                  <a:ext cx="197" cy="97"/>
                </a:xfrm>
                <a:custGeom>
                  <a:avLst/>
                  <a:gdLst>
                    <a:gd name="T0" fmla="*/ 0 w 758"/>
                    <a:gd name="T1" fmla="*/ 0 h 375"/>
                    <a:gd name="T2" fmla="*/ 0 w 758"/>
                    <a:gd name="T3" fmla="*/ 0 h 375"/>
                    <a:gd name="T4" fmla="*/ 0 w 758"/>
                    <a:gd name="T5" fmla="*/ 0 h 375"/>
                    <a:gd name="T6" fmla="*/ 0 w 758"/>
                    <a:gd name="T7" fmla="*/ 0 h 375"/>
                    <a:gd name="T8" fmla="*/ 0 w 758"/>
                    <a:gd name="T9" fmla="*/ 0 h 375"/>
                    <a:gd name="T10" fmla="*/ 0 w 758"/>
                    <a:gd name="T11" fmla="*/ 0 h 375"/>
                    <a:gd name="T12" fmla="*/ 0 w 758"/>
                    <a:gd name="T13" fmla="*/ 0 h 375"/>
                    <a:gd name="T14" fmla="*/ 0 60000 65536"/>
                    <a:gd name="T15" fmla="*/ 0 60000 65536"/>
                    <a:gd name="T16" fmla="*/ 0 60000 65536"/>
                    <a:gd name="T17" fmla="*/ 0 60000 65536"/>
                    <a:gd name="T18" fmla="*/ 0 60000 65536"/>
                    <a:gd name="T19" fmla="*/ 0 60000 65536"/>
                    <a:gd name="T20" fmla="*/ 0 60000 65536"/>
                    <a:gd name="T21" fmla="*/ 0 w 758"/>
                    <a:gd name="T22" fmla="*/ 0 h 375"/>
                    <a:gd name="T23" fmla="*/ 758 w 758"/>
                    <a:gd name="T24" fmla="*/ 375 h 3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8" h="375">
                      <a:moveTo>
                        <a:pt x="379" y="0"/>
                      </a:moveTo>
                      <a:cubicBezTo>
                        <a:pt x="170" y="0"/>
                        <a:pt x="0" y="21"/>
                        <a:pt x="0" y="47"/>
                      </a:cubicBezTo>
                      <a:lnTo>
                        <a:pt x="0" y="328"/>
                      </a:lnTo>
                      <a:cubicBezTo>
                        <a:pt x="0" y="354"/>
                        <a:pt x="170" y="375"/>
                        <a:pt x="379" y="375"/>
                      </a:cubicBezTo>
                      <a:cubicBezTo>
                        <a:pt x="589" y="375"/>
                        <a:pt x="758" y="354"/>
                        <a:pt x="758" y="328"/>
                      </a:cubicBezTo>
                      <a:lnTo>
                        <a:pt x="758" y="47"/>
                      </a:lnTo>
                      <a:cubicBezTo>
                        <a:pt x="758" y="21"/>
                        <a:pt x="589" y="0"/>
                        <a:pt x="379" y="0"/>
                      </a:cubicBezTo>
                      <a:close/>
                    </a:path>
                  </a:pathLst>
                </a:custGeom>
                <a:noFill/>
                <a:ln w="19050">
                  <a:solidFill>
                    <a:srgbClr val="000000"/>
                  </a:solidFill>
                  <a:round/>
                  <a:headEnd/>
                  <a:tailEnd/>
                </a:ln>
              </p:spPr>
              <p:txBody>
                <a:bodyPr>
                  <a:prstTxWarp prst="textNoShape">
                    <a:avLst/>
                  </a:prstTxWarp>
                </a:bodyPr>
                <a:lstStyle/>
                <a:p>
                  <a:endParaRPr lang="ja-JP" altLang="en-US"/>
                </a:p>
              </p:txBody>
            </p:sp>
            <p:sp>
              <p:nvSpPr>
                <p:cNvPr id="38172" name="Freeform 224"/>
                <p:cNvSpPr>
                  <a:spLocks noChangeAspect="1"/>
                </p:cNvSpPr>
                <p:nvPr/>
              </p:nvSpPr>
              <p:spPr bwMode="auto">
                <a:xfrm>
                  <a:off x="5796" y="6641"/>
                  <a:ext cx="197" cy="12"/>
                </a:xfrm>
                <a:custGeom>
                  <a:avLst/>
                  <a:gdLst>
                    <a:gd name="T0" fmla="*/ 0 w 197"/>
                    <a:gd name="T1" fmla="*/ 0 h 12"/>
                    <a:gd name="T2" fmla="*/ 98 w 197"/>
                    <a:gd name="T3" fmla="*/ 12 h 12"/>
                    <a:gd name="T4" fmla="*/ 197 w 197"/>
                    <a:gd name="T5" fmla="*/ 0 h 12"/>
                    <a:gd name="T6" fmla="*/ 0 60000 65536"/>
                    <a:gd name="T7" fmla="*/ 0 60000 65536"/>
                    <a:gd name="T8" fmla="*/ 0 60000 65536"/>
                    <a:gd name="T9" fmla="*/ 0 w 197"/>
                    <a:gd name="T10" fmla="*/ 0 h 12"/>
                    <a:gd name="T11" fmla="*/ 197 w 197"/>
                    <a:gd name="T12" fmla="*/ 12 h 12"/>
                  </a:gdLst>
                  <a:ahLst/>
                  <a:cxnLst>
                    <a:cxn ang="T6">
                      <a:pos x="T0" y="T1"/>
                    </a:cxn>
                    <a:cxn ang="T7">
                      <a:pos x="T2" y="T3"/>
                    </a:cxn>
                    <a:cxn ang="T8">
                      <a:pos x="T4" y="T5"/>
                    </a:cxn>
                  </a:cxnLst>
                  <a:rect l="T9" t="T10" r="T11" b="T12"/>
                  <a:pathLst>
                    <a:path w="197" h="12">
                      <a:moveTo>
                        <a:pt x="0" y="0"/>
                      </a:moveTo>
                      <a:cubicBezTo>
                        <a:pt x="0" y="7"/>
                        <a:pt x="44" y="12"/>
                        <a:pt x="98" y="12"/>
                      </a:cubicBezTo>
                      <a:cubicBezTo>
                        <a:pt x="153" y="12"/>
                        <a:pt x="197" y="7"/>
                        <a:pt x="197" y="0"/>
                      </a:cubicBezTo>
                    </a:path>
                  </a:pathLst>
                </a:custGeom>
                <a:noFill/>
                <a:ln w="19050">
                  <a:solidFill>
                    <a:srgbClr val="000000"/>
                  </a:solidFill>
                  <a:round/>
                  <a:headEnd/>
                  <a:tailEnd/>
                </a:ln>
              </p:spPr>
              <p:txBody>
                <a:bodyPr>
                  <a:prstTxWarp prst="textNoShape">
                    <a:avLst/>
                  </a:prstTxWarp>
                </a:bodyPr>
                <a:lstStyle/>
                <a:p>
                  <a:endParaRPr lang="ja-JP" altLang="en-US"/>
                </a:p>
              </p:txBody>
            </p:sp>
          </p:grpSp>
        </p:grpSp>
        <p:grpSp>
          <p:nvGrpSpPr>
            <p:cNvPr id="38028" name="Group 225"/>
            <p:cNvGrpSpPr>
              <a:grpSpLocks noChangeAspect="1"/>
            </p:cNvGrpSpPr>
            <p:nvPr/>
          </p:nvGrpSpPr>
          <p:grpSpPr bwMode="auto">
            <a:xfrm>
              <a:off x="3419" y="1057"/>
              <a:ext cx="45" cy="88"/>
              <a:chOff x="6082" y="7161"/>
              <a:chExt cx="99" cy="197"/>
            </a:xfrm>
          </p:grpSpPr>
          <p:sp>
            <p:nvSpPr>
              <p:cNvPr id="38150" name="Freeform 226"/>
              <p:cNvSpPr>
                <a:spLocks noChangeAspect="1"/>
              </p:cNvSpPr>
              <p:nvPr/>
            </p:nvSpPr>
            <p:spPr bwMode="auto">
              <a:xfrm>
                <a:off x="6082" y="7161"/>
                <a:ext cx="99" cy="197"/>
              </a:xfrm>
              <a:custGeom>
                <a:avLst/>
                <a:gdLst>
                  <a:gd name="T0" fmla="*/ 0 w 383"/>
                  <a:gd name="T1" fmla="*/ 0 h 758"/>
                  <a:gd name="T2" fmla="*/ 0 w 383"/>
                  <a:gd name="T3" fmla="*/ 0 h 758"/>
                  <a:gd name="T4" fmla="*/ 0 w 383"/>
                  <a:gd name="T5" fmla="*/ 0 h 758"/>
                  <a:gd name="T6" fmla="*/ 0 w 383"/>
                  <a:gd name="T7" fmla="*/ 0 h 758"/>
                  <a:gd name="T8" fmla="*/ 0 w 383"/>
                  <a:gd name="T9" fmla="*/ 0 h 758"/>
                  <a:gd name="T10" fmla="*/ 0 w 383"/>
                  <a:gd name="T11" fmla="*/ 0 h 758"/>
                  <a:gd name="T12" fmla="*/ 0 w 383"/>
                  <a:gd name="T13" fmla="*/ 0 h 758"/>
                  <a:gd name="T14" fmla="*/ 0 60000 65536"/>
                  <a:gd name="T15" fmla="*/ 0 60000 65536"/>
                  <a:gd name="T16" fmla="*/ 0 60000 65536"/>
                  <a:gd name="T17" fmla="*/ 0 60000 65536"/>
                  <a:gd name="T18" fmla="*/ 0 60000 65536"/>
                  <a:gd name="T19" fmla="*/ 0 60000 65536"/>
                  <a:gd name="T20" fmla="*/ 0 60000 65536"/>
                  <a:gd name="T21" fmla="*/ 0 w 383"/>
                  <a:gd name="T22" fmla="*/ 0 h 758"/>
                  <a:gd name="T23" fmla="*/ 383 w 383"/>
                  <a:gd name="T24" fmla="*/ 758 h 7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3" h="758">
                    <a:moveTo>
                      <a:pt x="192" y="758"/>
                    </a:moveTo>
                    <a:cubicBezTo>
                      <a:pt x="86" y="758"/>
                      <a:pt x="0" y="716"/>
                      <a:pt x="0" y="664"/>
                    </a:cubicBezTo>
                    <a:lnTo>
                      <a:pt x="0" y="95"/>
                    </a:lnTo>
                    <a:cubicBezTo>
                      <a:pt x="0" y="43"/>
                      <a:pt x="86" y="0"/>
                      <a:pt x="192" y="0"/>
                    </a:cubicBezTo>
                    <a:cubicBezTo>
                      <a:pt x="298" y="0"/>
                      <a:pt x="383" y="43"/>
                      <a:pt x="383" y="95"/>
                    </a:cubicBezTo>
                    <a:lnTo>
                      <a:pt x="383" y="664"/>
                    </a:lnTo>
                    <a:cubicBezTo>
                      <a:pt x="383" y="716"/>
                      <a:pt x="298" y="758"/>
                      <a:pt x="192" y="758"/>
                    </a:cubicBezTo>
                    <a:close/>
                  </a:path>
                </a:pathLst>
              </a:custGeom>
              <a:noFill/>
              <a:ln w="19050">
                <a:solidFill>
                  <a:srgbClr val="000000"/>
                </a:solidFill>
                <a:round/>
                <a:headEnd/>
                <a:tailEnd/>
              </a:ln>
            </p:spPr>
            <p:txBody>
              <a:bodyPr>
                <a:prstTxWarp prst="textNoShape">
                  <a:avLst/>
                </a:prstTxWarp>
              </a:bodyPr>
              <a:lstStyle/>
              <a:p>
                <a:endParaRPr lang="ja-JP" altLang="en-US"/>
              </a:p>
            </p:txBody>
          </p:sp>
          <p:sp>
            <p:nvSpPr>
              <p:cNvPr id="38151" name="Freeform 227"/>
              <p:cNvSpPr>
                <a:spLocks noChangeAspect="1"/>
              </p:cNvSpPr>
              <p:nvPr/>
            </p:nvSpPr>
            <p:spPr bwMode="auto">
              <a:xfrm>
                <a:off x="6082" y="7309"/>
                <a:ext cx="99" cy="25"/>
              </a:xfrm>
              <a:custGeom>
                <a:avLst/>
                <a:gdLst>
                  <a:gd name="T0" fmla="*/ 0 w 99"/>
                  <a:gd name="T1" fmla="*/ 25 h 25"/>
                  <a:gd name="T2" fmla="*/ 50 w 99"/>
                  <a:gd name="T3" fmla="*/ 0 h 25"/>
                  <a:gd name="T4" fmla="*/ 99 w 99"/>
                  <a:gd name="T5" fmla="*/ 25 h 25"/>
                  <a:gd name="T6" fmla="*/ 0 60000 65536"/>
                  <a:gd name="T7" fmla="*/ 0 60000 65536"/>
                  <a:gd name="T8" fmla="*/ 0 60000 65536"/>
                  <a:gd name="T9" fmla="*/ 0 w 99"/>
                  <a:gd name="T10" fmla="*/ 0 h 25"/>
                  <a:gd name="T11" fmla="*/ 99 w 99"/>
                  <a:gd name="T12" fmla="*/ 25 h 25"/>
                </a:gdLst>
                <a:ahLst/>
                <a:cxnLst>
                  <a:cxn ang="T6">
                    <a:pos x="T0" y="T1"/>
                  </a:cxn>
                  <a:cxn ang="T7">
                    <a:pos x="T2" y="T3"/>
                  </a:cxn>
                  <a:cxn ang="T8">
                    <a:pos x="T4" y="T5"/>
                  </a:cxn>
                </a:cxnLst>
                <a:rect l="T9" t="T10" r="T11" b="T12"/>
                <a:pathLst>
                  <a:path w="99" h="25">
                    <a:moveTo>
                      <a:pt x="0" y="25"/>
                    </a:moveTo>
                    <a:cubicBezTo>
                      <a:pt x="0" y="11"/>
                      <a:pt x="22" y="0"/>
                      <a:pt x="50" y="0"/>
                    </a:cubicBezTo>
                    <a:cubicBezTo>
                      <a:pt x="77" y="0"/>
                      <a:pt x="99" y="11"/>
                      <a:pt x="99" y="25"/>
                    </a:cubicBezTo>
                  </a:path>
                </a:pathLst>
              </a:custGeom>
              <a:noFill/>
              <a:ln w="19050">
                <a:solidFill>
                  <a:srgbClr val="000000"/>
                </a:solidFill>
                <a:round/>
                <a:headEnd/>
                <a:tailEnd/>
              </a:ln>
            </p:spPr>
            <p:txBody>
              <a:bodyPr>
                <a:prstTxWarp prst="textNoShape">
                  <a:avLst/>
                </a:prstTxWarp>
              </a:bodyPr>
              <a:lstStyle/>
              <a:p>
                <a:endParaRPr lang="ja-JP" altLang="en-US"/>
              </a:p>
            </p:txBody>
          </p:sp>
        </p:grpSp>
        <p:sp>
          <p:nvSpPr>
            <p:cNvPr id="38029" name="Line 252"/>
            <p:cNvSpPr>
              <a:spLocks noChangeAspect="1" noChangeShapeType="1"/>
            </p:cNvSpPr>
            <p:nvPr/>
          </p:nvSpPr>
          <p:spPr bwMode="auto">
            <a:xfrm>
              <a:off x="2788" y="3569"/>
              <a:ext cx="133" cy="0"/>
            </a:xfrm>
            <a:prstGeom prst="line">
              <a:avLst/>
            </a:prstGeom>
            <a:noFill/>
            <a:ln w="19050">
              <a:solidFill>
                <a:srgbClr val="000000"/>
              </a:solidFill>
              <a:round/>
              <a:headEnd/>
              <a:tailEnd/>
            </a:ln>
          </p:spPr>
          <p:txBody>
            <a:bodyPr>
              <a:prstTxWarp prst="textNoShape">
                <a:avLst/>
              </a:prstTxWarp>
            </a:bodyPr>
            <a:lstStyle/>
            <a:p>
              <a:endParaRPr lang="ja-JP" altLang="en-US"/>
            </a:p>
          </p:txBody>
        </p:sp>
        <p:grpSp>
          <p:nvGrpSpPr>
            <p:cNvPr id="38030" name="Group 278"/>
            <p:cNvGrpSpPr>
              <a:grpSpLocks noChangeAspect="1"/>
            </p:cNvGrpSpPr>
            <p:nvPr/>
          </p:nvGrpSpPr>
          <p:grpSpPr bwMode="auto">
            <a:xfrm>
              <a:off x="3109" y="3529"/>
              <a:ext cx="88" cy="44"/>
              <a:chOff x="5393" y="12653"/>
              <a:chExt cx="195" cy="97"/>
            </a:xfrm>
          </p:grpSpPr>
          <p:sp>
            <p:nvSpPr>
              <p:cNvPr id="38147" name="Freeform 279"/>
              <p:cNvSpPr>
                <a:spLocks noChangeAspect="1"/>
              </p:cNvSpPr>
              <p:nvPr/>
            </p:nvSpPr>
            <p:spPr bwMode="auto">
              <a:xfrm>
                <a:off x="5393" y="12653"/>
                <a:ext cx="195" cy="97"/>
              </a:xfrm>
              <a:custGeom>
                <a:avLst/>
                <a:gdLst>
                  <a:gd name="T0" fmla="*/ 50 w 195"/>
                  <a:gd name="T1" fmla="*/ 0 h 97"/>
                  <a:gd name="T2" fmla="*/ 0 w 195"/>
                  <a:gd name="T3" fmla="*/ 50 h 97"/>
                  <a:gd name="T4" fmla="*/ 0 w 195"/>
                  <a:gd name="T5" fmla="*/ 97 h 97"/>
                  <a:gd name="T6" fmla="*/ 145 w 195"/>
                  <a:gd name="T7" fmla="*/ 97 h 97"/>
                  <a:gd name="T8" fmla="*/ 195 w 195"/>
                  <a:gd name="T9" fmla="*/ 48 h 97"/>
                  <a:gd name="T10" fmla="*/ 195 w 195"/>
                  <a:gd name="T11" fmla="*/ 0 h 97"/>
                  <a:gd name="T12" fmla="*/ 50 w 195"/>
                  <a:gd name="T13" fmla="*/ 0 h 97"/>
                  <a:gd name="T14" fmla="*/ 0 60000 65536"/>
                  <a:gd name="T15" fmla="*/ 0 60000 65536"/>
                  <a:gd name="T16" fmla="*/ 0 60000 65536"/>
                  <a:gd name="T17" fmla="*/ 0 60000 65536"/>
                  <a:gd name="T18" fmla="*/ 0 60000 65536"/>
                  <a:gd name="T19" fmla="*/ 0 60000 65536"/>
                  <a:gd name="T20" fmla="*/ 0 60000 65536"/>
                  <a:gd name="T21" fmla="*/ 0 w 195"/>
                  <a:gd name="T22" fmla="*/ 0 h 97"/>
                  <a:gd name="T23" fmla="*/ 195 w 195"/>
                  <a:gd name="T24" fmla="*/ 97 h 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5" h="97">
                    <a:moveTo>
                      <a:pt x="50" y="0"/>
                    </a:moveTo>
                    <a:lnTo>
                      <a:pt x="0" y="50"/>
                    </a:lnTo>
                    <a:lnTo>
                      <a:pt x="0" y="97"/>
                    </a:lnTo>
                    <a:lnTo>
                      <a:pt x="145" y="97"/>
                    </a:lnTo>
                    <a:lnTo>
                      <a:pt x="195" y="48"/>
                    </a:lnTo>
                    <a:lnTo>
                      <a:pt x="195" y="0"/>
                    </a:lnTo>
                    <a:lnTo>
                      <a:pt x="50" y="0"/>
                    </a:lnTo>
                    <a:close/>
                  </a:path>
                </a:pathLst>
              </a:custGeom>
              <a:noFill/>
              <a:ln w="19050">
                <a:solidFill>
                  <a:srgbClr val="000000"/>
                </a:solidFill>
                <a:miter lim="800000"/>
                <a:headEnd/>
                <a:tailEnd/>
              </a:ln>
            </p:spPr>
            <p:txBody>
              <a:bodyPr>
                <a:prstTxWarp prst="textNoShape">
                  <a:avLst/>
                </a:prstTxWarp>
              </a:bodyPr>
              <a:lstStyle/>
              <a:p>
                <a:endParaRPr lang="ja-JP" altLang="en-US"/>
              </a:p>
            </p:txBody>
          </p:sp>
          <p:sp>
            <p:nvSpPr>
              <p:cNvPr id="38148" name="Freeform 280"/>
              <p:cNvSpPr>
                <a:spLocks noChangeAspect="1"/>
              </p:cNvSpPr>
              <p:nvPr/>
            </p:nvSpPr>
            <p:spPr bwMode="auto">
              <a:xfrm>
                <a:off x="5393" y="12653"/>
                <a:ext cx="195" cy="50"/>
              </a:xfrm>
              <a:custGeom>
                <a:avLst/>
                <a:gdLst>
                  <a:gd name="T0" fmla="*/ 0 w 195"/>
                  <a:gd name="T1" fmla="*/ 50 h 50"/>
                  <a:gd name="T2" fmla="*/ 145 w 195"/>
                  <a:gd name="T3" fmla="*/ 50 h 50"/>
                  <a:gd name="T4" fmla="*/ 195 w 195"/>
                  <a:gd name="T5" fmla="*/ 0 h 50"/>
                  <a:gd name="T6" fmla="*/ 0 60000 65536"/>
                  <a:gd name="T7" fmla="*/ 0 60000 65536"/>
                  <a:gd name="T8" fmla="*/ 0 60000 65536"/>
                  <a:gd name="T9" fmla="*/ 0 w 195"/>
                  <a:gd name="T10" fmla="*/ 0 h 50"/>
                  <a:gd name="T11" fmla="*/ 195 w 195"/>
                  <a:gd name="T12" fmla="*/ 50 h 50"/>
                </a:gdLst>
                <a:ahLst/>
                <a:cxnLst>
                  <a:cxn ang="T6">
                    <a:pos x="T0" y="T1"/>
                  </a:cxn>
                  <a:cxn ang="T7">
                    <a:pos x="T2" y="T3"/>
                  </a:cxn>
                  <a:cxn ang="T8">
                    <a:pos x="T4" y="T5"/>
                  </a:cxn>
                </a:cxnLst>
                <a:rect l="T9" t="T10" r="T11" b="T12"/>
                <a:pathLst>
                  <a:path w="195" h="50">
                    <a:moveTo>
                      <a:pt x="0" y="50"/>
                    </a:moveTo>
                    <a:lnTo>
                      <a:pt x="145" y="50"/>
                    </a:lnTo>
                    <a:lnTo>
                      <a:pt x="195" y="0"/>
                    </a:lnTo>
                  </a:path>
                </a:pathLst>
              </a:custGeom>
              <a:noFill/>
              <a:ln w="19050">
                <a:solidFill>
                  <a:srgbClr val="000000"/>
                </a:solidFill>
                <a:miter lim="800000"/>
                <a:headEnd/>
                <a:tailEnd/>
              </a:ln>
            </p:spPr>
            <p:txBody>
              <a:bodyPr>
                <a:prstTxWarp prst="textNoShape">
                  <a:avLst/>
                </a:prstTxWarp>
              </a:bodyPr>
              <a:lstStyle/>
              <a:p>
                <a:endParaRPr lang="ja-JP" altLang="en-US"/>
              </a:p>
            </p:txBody>
          </p:sp>
          <p:sp>
            <p:nvSpPr>
              <p:cNvPr id="38149" name="Line 281"/>
              <p:cNvSpPr>
                <a:spLocks noChangeAspect="1" noChangeShapeType="1"/>
              </p:cNvSpPr>
              <p:nvPr/>
            </p:nvSpPr>
            <p:spPr bwMode="auto">
              <a:xfrm>
                <a:off x="5538" y="12703"/>
                <a:ext cx="0" cy="47"/>
              </a:xfrm>
              <a:prstGeom prst="line">
                <a:avLst/>
              </a:prstGeom>
              <a:noFill/>
              <a:ln w="19050">
                <a:solidFill>
                  <a:srgbClr val="000000"/>
                </a:solidFill>
                <a:miter lim="800000"/>
                <a:headEnd/>
                <a:tailEnd/>
              </a:ln>
            </p:spPr>
            <p:txBody>
              <a:bodyPr>
                <a:prstTxWarp prst="textNoShape">
                  <a:avLst/>
                </a:prstTxWarp>
              </a:bodyPr>
              <a:lstStyle/>
              <a:p>
                <a:endParaRPr lang="ja-JP" altLang="en-US"/>
              </a:p>
            </p:txBody>
          </p:sp>
        </p:grpSp>
        <p:grpSp>
          <p:nvGrpSpPr>
            <p:cNvPr id="38031" name="Group 282"/>
            <p:cNvGrpSpPr>
              <a:grpSpLocks noChangeAspect="1"/>
            </p:cNvGrpSpPr>
            <p:nvPr/>
          </p:nvGrpSpPr>
          <p:grpSpPr bwMode="auto">
            <a:xfrm>
              <a:off x="3214" y="3529"/>
              <a:ext cx="88" cy="44"/>
              <a:chOff x="5627" y="12653"/>
              <a:chExt cx="195" cy="97"/>
            </a:xfrm>
          </p:grpSpPr>
          <p:sp>
            <p:nvSpPr>
              <p:cNvPr id="38144" name="Freeform 283"/>
              <p:cNvSpPr>
                <a:spLocks noChangeAspect="1"/>
              </p:cNvSpPr>
              <p:nvPr/>
            </p:nvSpPr>
            <p:spPr bwMode="auto">
              <a:xfrm>
                <a:off x="5627" y="12653"/>
                <a:ext cx="195" cy="97"/>
              </a:xfrm>
              <a:custGeom>
                <a:avLst/>
                <a:gdLst>
                  <a:gd name="T0" fmla="*/ 50 w 195"/>
                  <a:gd name="T1" fmla="*/ 0 h 97"/>
                  <a:gd name="T2" fmla="*/ 0 w 195"/>
                  <a:gd name="T3" fmla="*/ 50 h 97"/>
                  <a:gd name="T4" fmla="*/ 0 w 195"/>
                  <a:gd name="T5" fmla="*/ 97 h 97"/>
                  <a:gd name="T6" fmla="*/ 145 w 195"/>
                  <a:gd name="T7" fmla="*/ 97 h 97"/>
                  <a:gd name="T8" fmla="*/ 195 w 195"/>
                  <a:gd name="T9" fmla="*/ 48 h 97"/>
                  <a:gd name="T10" fmla="*/ 195 w 195"/>
                  <a:gd name="T11" fmla="*/ 0 h 97"/>
                  <a:gd name="T12" fmla="*/ 50 w 195"/>
                  <a:gd name="T13" fmla="*/ 0 h 97"/>
                  <a:gd name="T14" fmla="*/ 0 60000 65536"/>
                  <a:gd name="T15" fmla="*/ 0 60000 65536"/>
                  <a:gd name="T16" fmla="*/ 0 60000 65536"/>
                  <a:gd name="T17" fmla="*/ 0 60000 65536"/>
                  <a:gd name="T18" fmla="*/ 0 60000 65536"/>
                  <a:gd name="T19" fmla="*/ 0 60000 65536"/>
                  <a:gd name="T20" fmla="*/ 0 60000 65536"/>
                  <a:gd name="T21" fmla="*/ 0 w 195"/>
                  <a:gd name="T22" fmla="*/ 0 h 97"/>
                  <a:gd name="T23" fmla="*/ 195 w 195"/>
                  <a:gd name="T24" fmla="*/ 97 h 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5" h="97">
                    <a:moveTo>
                      <a:pt x="50" y="0"/>
                    </a:moveTo>
                    <a:lnTo>
                      <a:pt x="0" y="50"/>
                    </a:lnTo>
                    <a:lnTo>
                      <a:pt x="0" y="97"/>
                    </a:lnTo>
                    <a:lnTo>
                      <a:pt x="145" y="97"/>
                    </a:lnTo>
                    <a:lnTo>
                      <a:pt x="195" y="48"/>
                    </a:lnTo>
                    <a:lnTo>
                      <a:pt x="195" y="0"/>
                    </a:lnTo>
                    <a:lnTo>
                      <a:pt x="50" y="0"/>
                    </a:lnTo>
                    <a:close/>
                  </a:path>
                </a:pathLst>
              </a:custGeom>
              <a:noFill/>
              <a:ln w="19050">
                <a:solidFill>
                  <a:srgbClr val="000000"/>
                </a:solidFill>
                <a:miter lim="800000"/>
                <a:headEnd/>
                <a:tailEnd/>
              </a:ln>
            </p:spPr>
            <p:txBody>
              <a:bodyPr>
                <a:prstTxWarp prst="textNoShape">
                  <a:avLst/>
                </a:prstTxWarp>
              </a:bodyPr>
              <a:lstStyle/>
              <a:p>
                <a:endParaRPr lang="ja-JP" altLang="en-US"/>
              </a:p>
            </p:txBody>
          </p:sp>
          <p:sp>
            <p:nvSpPr>
              <p:cNvPr id="38145" name="Freeform 284"/>
              <p:cNvSpPr>
                <a:spLocks noChangeAspect="1"/>
              </p:cNvSpPr>
              <p:nvPr/>
            </p:nvSpPr>
            <p:spPr bwMode="auto">
              <a:xfrm>
                <a:off x="5627" y="12653"/>
                <a:ext cx="195" cy="50"/>
              </a:xfrm>
              <a:custGeom>
                <a:avLst/>
                <a:gdLst>
                  <a:gd name="T0" fmla="*/ 0 w 195"/>
                  <a:gd name="T1" fmla="*/ 50 h 50"/>
                  <a:gd name="T2" fmla="*/ 145 w 195"/>
                  <a:gd name="T3" fmla="*/ 50 h 50"/>
                  <a:gd name="T4" fmla="*/ 195 w 195"/>
                  <a:gd name="T5" fmla="*/ 0 h 50"/>
                  <a:gd name="T6" fmla="*/ 0 60000 65536"/>
                  <a:gd name="T7" fmla="*/ 0 60000 65536"/>
                  <a:gd name="T8" fmla="*/ 0 60000 65536"/>
                  <a:gd name="T9" fmla="*/ 0 w 195"/>
                  <a:gd name="T10" fmla="*/ 0 h 50"/>
                  <a:gd name="T11" fmla="*/ 195 w 195"/>
                  <a:gd name="T12" fmla="*/ 50 h 50"/>
                </a:gdLst>
                <a:ahLst/>
                <a:cxnLst>
                  <a:cxn ang="T6">
                    <a:pos x="T0" y="T1"/>
                  </a:cxn>
                  <a:cxn ang="T7">
                    <a:pos x="T2" y="T3"/>
                  </a:cxn>
                  <a:cxn ang="T8">
                    <a:pos x="T4" y="T5"/>
                  </a:cxn>
                </a:cxnLst>
                <a:rect l="T9" t="T10" r="T11" b="T12"/>
                <a:pathLst>
                  <a:path w="195" h="50">
                    <a:moveTo>
                      <a:pt x="0" y="50"/>
                    </a:moveTo>
                    <a:lnTo>
                      <a:pt x="145" y="50"/>
                    </a:lnTo>
                    <a:lnTo>
                      <a:pt x="195" y="0"/>
                    </a:lnTo>
                  </a:path>
                </a:pathLst>
              </a:custGeom>
              <a:noFill/>
              <a:ln w="19050">
                <a:solidFill>
                  <a:srgbClr val="000000"/>
                </a:solidFill>
                <a:miter lim="800000"/>
                <a:headEnd/>
                <a:tailEnd/>
              </a:ln>
            </p:spPr>
            <p:txBody>
              <a:bodyPr>
                <a:prstTxWarp prst="textNoShape">
                  <a:avLst/>
                </a:prstTxWarp>
              </a:bodyPr>
              <a:lstStyle/>
              <a:p>
                <a:endParaRPr lang="ja-JP" altLang="en-US"/>
              </a:p>
            </p:txBody>
          </p:sp>
          <p:sp>
            <p:nvSpPr>
              <p:cNvPr id="38146" name="Line 285"/>
              <p:cNvSpPr>
                <a:spLocks noChangeAspect="1" noChangeShapeType="1"/>
              </p:cNvSpPr>
              <p:nvPr/>
            </p:nvSpPr>
            <p:spPr bwMode="auto">
              <a:xfrm>
                <a:off x="5772" y="12703"/>
                <a:ext cx="0" cy="47"/>
              </a:xfrm>
              <a:prstGeom prst="line">
                <a:avLst/>
              </a:prstGeom>
              <a:noFill/>
              <a:ln w="19050">
                <a:solidFill>
                  <a:srgbClr val="000000"/>
                </a:solidFill>
                <a:miter lim="800000"/>
                <a:headEnd/>
                <a:tailEnd/>
              </a:ln>
            </p:spPr>
            <p:txBody>
              <a:bodyPr>
                <a:prstTxWarp prst="textNoShape">
                  <a:avLst/>
                </a:prstTxWarp>
              </a:bodyPr>
              <a:lstStyle/>
              <a:p>
                <a:endParaRPr lang="ja-JP" altLang="en-US"/>
              </a:p>
            </p:txBody>
          </p:sp>
        </p:grpSp>
        <p:grpSp>
          <p:nvGrpSpPr>
            <p:cNvPr id="38032" name="Group 920"/>
            <p:cNvGrpSpPr>
              <a:grpSpLocks/>
            </p:cNvGrpSpPr>
            <p:nvPr/>
          </p:nvGrpSpPr>
          <p:grpSpPr bwMode="auto">
            <a:xfrm>
              <a:off x="3116" y="3665"/>
              <a:ext cx="213" cy="44"/>
              <a:chOff x="3978" y="3619"/>
              <a:chExt cx="213" cy="44"/>
            </a:xfrm>
          </p:grpSpPr>
          <p:grpSp>
            <p:nvGrpSpPr>
              <p:cNvPr id="38132" name="Group 286"/>
              <p:cNvGrpSpPr>
                <a:grpSpLocks noChangeAspect="1"/>
              </p:cNvGrpSpPr>
              <p:nvPr/>
            </p:nvGrpSpPr>
            <p:grpSpPr bwMode="auto">
              <a:xfrm>
                <a:off x="3978" y="3619"/>
                <a:ext cx="87" cy="44"/>
                <a:chOff x="6394" y="12956"/>
                <a:chExt cx="194" cy="98"/>
              </a:xfrm>
            </p:grpSpPr>
            <p:sp>
              <p:nvSpPr>
                <p:cNvPr id="38141" name="Freeform 287"/>
                <p:cNvSpPr>
                  <a:spLocks noChangeAspect="1"/>
                </p:cNvSpPr>
                <p:nvPr/>
              </p:nvSpPr>
              <p:spPr bwMode="auto">
                <a:xfrm>
                  <a:off x="6394" y="12956"/>
                  <a:ext cx="194" cy="98"/>
                </a:xfrm>
                <a:custGeom>
                  <a:avLst/>
                  <a:gdLst>
                    <a:gd name="T0" fmla="*/ 49 w 194"/>
                    <a:gd name="T1" fmla="*/ 0 h 98"/>
                    <a:gd name="T2" fmla="*/ 0 w 194"/>
                    <a:gd name="T3" fmla="*/ 50 h 98"/>
                    <a:gd name="T4" fmla="*/ 0 w 194"/>
                    <a:gd name="T5" fmla="*/ 98 h 98"/>
                    <a:gd name="T6" fmla="*/ 145 w 194"/>
                    <a:gd name="T7" fmla="*/ 98 h 98"/>
                    <a:gd name="T8" fmla="*/ 194 w 194"/>
                    <a:gd name="T9" fmla="*/ 48 h 98"/>
                    <a:gd name="T10" fmla="*/ 194 w 194"/>
                    <a:gd name="T11" fmla="*/ 0 h 98"/>
                    <a:gd name="T12" fmla="*/ 49 w 194"/>
                    <a:gd name="T13" fmla="*/ 0 h 98"/>
                    <a:gd name="T14" fmla="*/ 0 60000 65536"/>
                    <a:gd name="T15" fmla="*/ 0 60000 65536"/>
                    <a:gd name="T16" fmla="*/ 0 60000 65536"/>
                    <a:gd name="T17" fmla="*/ 0 60000 65536"/>
                    <a:gd name="T18" fmla="*/ 0 60000 65536"/>
                    <a:gd name="T19" fmla="*/ 0 60000 65536"/>
                    <a:gd name="T20" fmla="*/ 0 60000 65536"/>
                    <a:gd name="T21" fmla="*/ 0 w 194"/>
                    <a:gd name="T22" fmla="*/ 0 h 98"/>
                    <a:gd name="T23" fmla="*/ 194 w 194"/>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4" h="98">
                      <a:moveTo>
                        <a:pt x="49" y="0"/>
                      </a:moveTo>
                      <a:lnTo>
                        <a:pt x="0" y="50"/>
                      </a:lnTo>
                      <a:lnTo>
                        <a:pt x="0" y="98"/>
                      </a:lnTo>
                      <a:lnTo>
                        <a:pt x="145" y="98"/>
                      </a:lnTo>
                      <a:lnTo>
                        <a:pt x="194" y="48"/>
                      </a:lnTo>
                      <a:lnTo>
                        <a:pt x="194" y="0"/>
                      </a:lnTo>
                      <a:lnTo>
                        <a:pt x="49" y="0"/>
                      </a:lnTo>
                      <a:close/>
                    </a:path>
                  </a:pathLst>
                </a:custGeom>
                <a:noFill/>
                <a:ln w="19050">
                  <a:solidFill>
                    <a:srgbClr val="000000"/>
                  </a:solidFill>
                  <a:miter lim="800000"/>
                  <a:headEnd/>
                  <a:tailEnd/>
                </a:ln>
              </p:spPr>
              <p:txBody>
                <a:bodyPr>
                  <a:prstTxWarp prst="textNoShape">
                    <a:avLst/>
                  </a:prstTxWarp>
                </a:bodyPr>
                <a:lstStyle/>
                <a:p>
                  <a:endParaRPr lang="ja-JP" altLang="en-US"/>
                </a:p>
              </p:txBody>
            </p:sp>
            <p:sp>
              <p:nvSpPr>
                <p:cNvPr id="38142" name="Freeform 288"/>
                <p:cNvSpPr>
                  <a:spLocks noChangeAspect="1"/>
                </p:cNvSpPr>
                <p:nvPr/>
              </p:nvSpPr>
              <p:spPr bwMode="auto">
                <a:xfrm>
                  <a:off x="6394" y="12956"/>
                  <a:ext cx="194" cy="50"/>
                </a:xfrm>
                <a:custGeom>
                  <a:avLst/>
                  <a:gdLst>
                    <a:gd name="T0" fmla="*/ 0 w 194"/>
                    <a:gd name="T1" fmla="*/ 50 h 50"/>
                    <a:gd name="T2" fmla="*/ 145 w 194"/>
                    <a:gd name="T3" fmla="*/ 50 h 50"/>
                    <a:gd name="T4" fmla="*/ 194 w 194"/>
                    <a:gd name="T5" fmla="*/ 0 h 50"/>
                    <a:gd name="T6" fmla="*/ 0 60000 65536"/>
                    <a:gd name="T7" fmla="*/ 0 60000 65536"/>
                    <a:gd name="T8" fmla="*/ 0 60000 65536"/>
                    <a:gd name="T9" fmla="*/ 0 w 194"/>
                    <a:gd name="T10" fmla="*/ 0 h 50"/>
                    <a:gd name="T11" fmla="*/ 194 w 194"/>
                    <a:gd name="T12" fmla="*/ 50 h 50"/>
                  </a:gdLst>
                  <a:ahLst/>
                  <a:cxnLst>
                    <a:cxn ang="T6">
                      <a:pos x="T0" y="T1"/>
                    </a:cxn>
                    <a:cxn ang="T7">
                      <a:pos x="T2" y="T3"/>
                    </a:cxn>
                    <a:cxn ang="T8">
                      <a:pos x="T4" y="T5"/>
                    </a:cxn>
                  </a:cxnLst>
                  <a:rect l="T9" t="T10" r="T11" b="T12"/>
                  <a:pathLst>
                    <a:path w="194" h="50">
                      <a:moveTo>
                        <a:pt x="0" y="50"/>
                      </a:moveTo>
                      <a:lnTo>
                        <a:pt x="145" y="50"/>
                      </a:lnTo>
                      <a:lnTo>
                        <a:pt x="194" y="0"/>
                      </a:lnTo>
                    </a:path>
                  </a:pathLst>
                </a:custGeom>
                <a:noFill/>
                <a:ln w="19050">
                  <a:solidFill>
                    <a:srgbClr val="000000"/>
                  </a:solidFill>
                  <a:miter lim="800000"/>
                  <a:headEnd/>
                  <a:tailEnd/>
                </a:ln>
              </p:spPr>
              <p:txBody>
                <a:bodyPr>
                  <a:prstTxWarp prst="textNoShape">
                    <a:avLst/>
                  </a:prstTxWarp>
                </a:bodyPr>
                <a:lstStyle/>
                <a:p>
                  <a:endParaRPr lang="ja-JP" altLang="en-US"/>
                </a:p>
              </p:txBody>
            </p:sp>
            <p:sp>
              <p:nvSpPr>
                <p:cNvPr id="38143" name="Line 289"/>
                <p:cNvSpPr>
                  <a:spLocks noChangeAspect="1" noChangeShapeType="1"/>
                </p:cNvSpPr>
                <p:nvPr/>
              </p:nvSpPr>
              <p:spPr bwMode="auto">
                <a:xfrm>
                  <a:off x="6539" y="13006"/>
                  <a:ext cx="0" cy="48"/>
                </a:xfrm>
                <a:prstGeom prst="line">
                  <a:avLst/>
                </a:prstGeom>
                <a:noFill/>
                <a:ln w="19050">
                  <a:solidFill>
                    <a:srgbClr val="000000"/>
                  </a:solidFill>
                  <a:miter lim="800000"/>
                  <a:headEnd/>
                  <a:tailEnd/>
                </a:ln>
              </p:spPr>
              <p:txBody>
                <a:bodyPr>
                  <a:prstTxWarp prst="textNoShape">
                    <a:avLst/>
                  </a:prstTxWarp>
                </a:bodyPr>
                <a:lstStyle/>
                <a:p>
                  <a:endParaRPr lang="ja-JP" altLang="en-US"/>
                </a:p>
              </p:txBody>
            </p:sp>
          </p:grpSp>
          <p:sp>
            <p:nvSpPr>
              <p:cNvPr id="38133" name="Line 290"/>
              <p:cNvSpPr>
                <a:spLocks noChangeAspect="1" noChangeShapeType="1"/>
              </p:cNvSpPr>
              <p:nvPr/>
            </p:nvSpPr>
            <p:spPr bwMode="auto">
              <a:xfrm>
                <a:off x="4058" y="3640"/>
                <a:ext cx="133" cy="0"/>
              </a:xfrm>
              <a:prstGeom prst="line">
                <a:avLst/>
              </a:prstGeom>
              <a:noFill/>
              <a:ln w="19050">
                <a:solidFill>
                  <a:srgbClr val="000000"/>
                </a:solidFill>
                <a:round/>
                <a:headEnd/>
                <a:tailEnd/>
              </a:ln>
            </p:spPr>
            <p:txBody>
              <a:bodyPr>
                <a:prstTxWarp prst="textNoShape">
                  <a:avLst/>
                </a:prstTxWarp>
              </a:bodyPr>
              <a:lstStyle/>
              <a:p>
                <a:endParaRPr lang="ja-JP" altLang="en-US"/>
              </a:p>
            </p:txBody>
          </p:sp>
          <p:sp>
            <p:nvSpPr>
              <p:cNvPr id="38134" name="Line 291"/>
              <p:cNvSpPr>
                <a:spLocks noChangeAspect="1" noChangeShapeType="1"/>
              </p:cNvSpPr>
              <p:nvPr/>
            </p:nvSpPr>
            <p:spPr bwMode="auto">
              <a:xfrm>
                <a:off x="4046" y="3655"/>
                <a:ext cx="134" cy="0"/>
              </a:xfrm>
              <a:prstGeom prst="line">
                <a:avLst/>
              </a:prstGeom>
              <a:noFill/>
              <a:ln w="19050">
                <a:solidFill>
                  <a:srgbClr val="000000"/>
                </a:solidFill>
                <a:round/>
                <a:headEnd/>
                <a:tailEnd/>
              </a:ln>
            </p:spPr>
            <p:txBody>
              <a:bodyPr>
                <a:prstTxWarp prst="textNoShape">
                  <a:avLst/>
                </a:prstTxWarp>
              </a:bodyPr>
              <a:lstStyle/>
              <a:p>
                <a:endParaRPr lang="ja-JP" altLang="en-US"/>
              </a:p>
            </p:txBody>
          </p:sp>
          <p:grpSp>
            <p:nvGrpSpPr>
              <p:cNvPr id="38135" name="Group 292"/>
              <p:cNvGrpSpPr>
                <a:grpSpLocks noChangeAspect="1"/>
              </p:cNvGrpSpPr>
              <p:nvPr/>
            </p:nvGrpSpPr>
            <p:grpSpPr bwMode="auto">
              <a:xfrm>
                <a:off x="3978" y="3619"/>
                <a:ext cx="87" cy="44"/>
                <a:chOff x="6394" y="12956"/>
                <a:chExt cx="194" cy="98"/>
              </a:xfrm>
            </p:grpSpPr>
            <p:sp>
              <p:nvSpPr>
                <p:cNvPr id="38138" name="Freeform 293"/>
                <p:cNvSpPr>
                  <a:spLocks noChangeAspect="1"/>
                </p:cNvSpPr>
                <p:nvPr/>
              </p:nvSpPr>
              <p:spPr bwMode="auto">
                <a:xfrm>
                  <a:off x="6394" y="12956"/>
                  <a:ext cx="194" cy="98"/>
                </a:xfrm>
                <a:custGeom>
                  <a:avLst/>
                  <a:gdLst>
                    <a:gd name="T0" fmla="*/ 49 w 194"/>
                    <a:gd name="T1" fmla="*/ 0 h 98"/>
                    <a:gd name="T2" fmla="*/ 0 w 194"/>
                    <a:gd name="T3" fmla="*/ 50 h 98"/>
                    <a:gd name="T4" fmla="*/ 0 w 194"/>
                    <a:gd name="T5" fmla="*/ 98 h 98"/>
                    <a:gd name="T6" fmla="*/ 145 w 194"/>
                    <a:gd name="T7" fmla="*/ 98 h 98"/>
                    <a:gd name="T8" fmla="*/ 194 w 194"/>
                    <a:gd name="T9" fmla="*/ 48 h 98"/>
                    <a:gd name="T10" fmla="*/ 194 w 194"/>
                    <a:gd name="T11" fmla="*/ 0 h 98"/>
                    <a:gd name="T12" fmla="*/ 49 w 194"/>
                    <a:gd name="T13" fmla="*/ 0 h 98"/>
                    <a:gd name="T14" fmla="*/ 0 60000 65536"/>
                    <a:gd name="T15" fmla="*/ 0 60000 65536"/>
                    <a:gd name="T16" fmla="*/ 0 60000 65536"/>
                    <a:gd name="T17" fmla="*/ 0 60000 65536"/>
                    <a:gd name="T18" fmla="*/ 0 60000 65536"/>
                    <a:gd name="T19" fmla="*/ 0 60000 65536"/>
                    <a:gd name="T20" fmla="*/ 0 60000 65536"/>
                    <a:gd name="T21" fmla="*/ 0 w 194"/>
                    <a:gd name="T22" fmla="*/ 0 h 98"/>
                    <a:gd name="T23" fmla="*/ 194 w 194"/>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4" h="98">
                      <a:moveTo>
                        <a:pt x="49" y="0"/>
                      </a:moveTo>
                      <a:lnTo>
                        <a:pt x="0" y="50"/>
                      </a:lnTo>
                      <a:lnTo>
                        <a:pt x="0" y="98"/>
                      </a:lnTo>
                      <a:lnTo>
                        <a:pt x="145" y="98"/>
                      </a:lnTo>
                      <a:lnTo>
                        <a:pt x="194" y="48"/>
                      </a:lnTo>
                      <a:lnTo>
                        <a:pt x="194" y="0"/>
                      </a:lnTo>
                      <a:lnTo>
                        <a:pt x="49" y="0"/>
                      </a:lnTo>
                      <a:close/>
                    </a:path>
                  </a:pathLst>
                </a:custGeom>
                <a:noFill/>
                <a:ln w="19050">
                  <a:solidFill>
                    <a:srgbClr val="000000"/>
                  </a:solidFill>
                  <a:miter lim="800000"/>
                  <a:headEnd/>
                  <a:tailEnd/>
                </a:ln>
              </p:spPr>
              <p:txBody>
                <a:bodyPr>
                  <a:prstTxWarp prst="textNoShape">
                    <a:avLst/>
                  </a:prstTxWarp>
                </a:bodyPr>
                <a:lstStyle/>
                <a:p>
                  <a:endParaRPr lang="ja-JP" altLang="en-US"/>
                </a:p>
              </p:txBody>
            </p:sp>
            <p:sp>
              <p:nvSpPr>
                <p:cNvPr id="38139" name="Freeform 294"/>
                <p:cNvSpPr>
                  <a:spLocks noChangeAspect="1"/>
                </p:cNvSpPr>
                <p:nvPr/>
              </p:nvSpPr>
              <p:spPr bwMode="auto">
                <a:xfrm>
                  <a:off x="6394" y="12956"/>
                  <a:ext cx="194" cy="50"/>
                </a:xfrm>
                <a:custGeom>
                  <a:avLst/>
                  <a:gdLst>
                    <a:gd name="T0" fmla="*/ 0 w 194"/>
                    <a:gd name="T1" fmla="*/ 50 h 50"/>
                    <a:gd name="T2" fmla="*/ 145 w 194"/>
                    <a:gd name="T3" fmla="*/ 50 h 50"/>
                    <a:gd name="T4" fmla="*/ 194 w 194"/>
                    <a:gd name="T5" fmla="*/ 0 h 50"/>
                    <a:gd name="T6" fmla="*/ 0 60000 65536"/>
                    <a:gd name="T7" fmla="*/ 0 60000 65536"/>
                    <a:gd name="T8" fmla="*/ 0 60000 65536"/>
                    <a:gd name="T9" fmla="*/ 0 w 194"/>
                    <a:gd name="T10" fmla="*/ 0 h 50"/>
                    <a:gd name="T11" fmla="*/ 194 w 194"/>
                    <a:gd name="T12" fmla="*/ 50 h 50"/>
                  </a:gdLst>
                  <a:ahLst/>
                  <a:cxnLst>
                    <a:cxn ang="T6">
                      <a:pos x="T0" y="T1"/>
                    </a:cxn>
                    <a:cxn ang="T7">
                      <a:pos x="T2" y="T3"/>
                    </a:cxn>
                    <a:cxn ang="T8">
                      <a:pos x="T4" y="T5"/>
                    </a:cxn>
                  </a:cxnLst>
                  <a:rect l="T9" t="T10" r="T11" b="T12"/>
                  <a:pathLst>
                    <a:path w="194" h="50">
                      <a:moveTo>
                        <a:pt x="0" y="50"/>
                      </a:moveTo>
                      <a:lnTo>
                        <a:pt x="145" y="50"/>
                      </a:lnTo>
                      <a:lnTo>
                        <a:pt x="194" y="0"/>
                      </a:lnTo>
                    </a:path>
                  </a:pathLst>
                </a:custGeom>
                <a:noFill/>
                <a:ln w="19050">
                  <a:solidFill>
                    <a:srgbClr val="000000"/>
                  </a:solidFill>
                  <a:miter lim="800000"/>
                  <a:headEnd/>
                  <a:tailEnd/>
                </a:ln>
              </p:spPr>
              <p:txBody>
                <a:bodyPr>
                  <a:prstTxWarp prst="textNoShape">
                    <a:avLst/>
                  </a:prstTxWarp>
                </a:bodyPr>
                <a:lstStyle/>
                <a:p>
                  <a:endParaRPr lang="ja-JP" altLang="en-US"/>
                </a:p>
              </p:txBody>
            </p:sp>
            <p:sp>
              <p:nvSpPr>
                <p:cNvPr id="38140" name="Line 295"/>
                <p:cNvSpPr>
                  <a:spLocks noChangeAspect="1" noChangeShapeType="1"/>
                </p:cNvSpPr>
                <p:nvPr/>
              </p:nvSpPr>
              <p:spPr bwMode="auto">
                <a:xfrm>
                  <a:off x="6539" y="13006"/>
                  <a:ext cx="0" cy="48"/>
                </a:xfrm>
                <a:prstGeom prst="line">
                  <a:avLst/>
                </a:prstGeom>
                <a:noFill/>
                <a:ln w="19050">
                  <a:solidFill>
                    <a:srgbClr val="000000"/>
                  </a:solidFill>
                  <a:miter lim="800000"/>
                  <a:headEnd/>
                  <a:tailEnd/>
                </a:ln>
              </p:spPr>
              <p:txBody>
                <a:bodyPr>
                  <a:prstTxWarp prst="textNoShape">
                    <a:avLst/>
                  </a:prstTxWarp>
                </a:bodyPr>
                <a:lstStyle/>
                <a:p>
                  <a:endParaRPr lang="ja-JP" altLang="en-US"/>
                </a:p>
              </p:txBody>
            </p:sp>
          </p:grpSp>
          <p:sp>
            <p:nvSpPr>
              <p:cNvPr id="38136" name="Line 296"/>
              <p:cNvSpPr>
                <a:spLocks noChangeAspect="1" noChangeShapeType="1"/>
              </p:cNvSpPr>
              <p:nvPr/>
            </p:nvSpPr>
            <p:spPr bwMode="auto">
              <a:xfrm>
                <a:off x="4058" y="3640"/>
                <a:ext cx="133" cy="0"/>
              </a:xfrm>
              <a:prstGeom prst="line">
                <a:avLst/>
              </a:prstGeom>
              <a:noFill/>
              <a:ln w="19050">
                <a:solidFill>
                  <a:srgbClr val="000000"/>
                </a:solidFill>
                <a:round/>
                <a:headEnd/>
                <a:tailEnd/>
              </a:ln>
            </p:spPr>
            <p:txBody>
              <a:bodyPr>
                <a:prstTxWarp prst="textNoShape">
                  <a:avLst/>
                </a:prstTxWarp>
              </a:bodyPr>
              <a:lstStyle/>
              <a:p>
                <a:endParaRPr lang="ja-JP" altLang="en-US"/>
              </a:p>
            </p:txBody>
          </p:sp>
          <p:sp>
            <p:nvSpPr>
              <p:cNvPr id="38137" name="Line 297"/>
              <p:cNvSpPr>
                <a:spLocks noChangeAspect="1" noChangeShapeType="1"/>
              </p:cNvSpPr>
              <p:nvPr/>
            </p:nvSpPr>
            <p:spPr bwMode="auto">
              <a:xfrm>
                <a:off x="4046" y="3655"/>
                <a:ext cx="134" cy="0"/>
              </a:xfrm>
              <a:prstGeom prst="line">
                <a:avLst/>
              </a:prstGeom>
              <a:noFill/>
              <a:ln w="19050">
                <a:solidFill>
                  <a:srgbClr val="000000"/>
                </a:solidFill>
                <a:round/>
                <a:headEnd/>
                <a:tailEnd/>
              </a:ln>
            </p:spPr>
            <p:txBody>
              <a:bodyPr>
                <a:prstTxWarp prst="textNoShape">
                  <a:avLst/>
                </a:prstTxWarp>
              </a:bodyPr>
              <a:lstStyle/>
              <a:p>
                <a:endParaRPr lang="ja-JP" altLang="en-US"/>
              </a:p>
            </p:txBody>
          </p:sp>
        </p:grpSp>
        <p:grpSp>
          <p:nvGrpSpPr>
            <p:cNvPr id="38033" name="Group 919"/>
            <p:cNvGrpSpPr>
              <a:grpSpLocks/>
            </p:cNvGrpSpPr>
            <p:nvPr/>
          </p:nvGrpSpPr>
          <p:grpSpPr bwMode="auto">
            <a:xfrm>
              <a:off x="3116" y="3930"/>
              <a:ext cx="213" cy="45"/>
              <a:chOff x="3978" y="3884"/>
              <a:chExt cx="213" cy="45"/>
            </a:xfrm>
          </p:grpSpPr>
          <p:grpSp>
            <p:nvGrpSpPr>
              <p:cNvPr id="38120" name="Group 298"/>
              <p:cNvGrpSpPr>
                <a:grpSpLocks noChangeAspect="1"/>
              </p:cNvGrpSpPr>
              <p:nvPr/>
            </p:nvGrpSpPr>
            <p:grpSpPr bwMode="auto">
              <a:xfrm>
                <a:off x="3978" y="3884"/>
                <a:ext cx="87" cy="45"/>
                <a:chOff x="6394" y="13545"/>
                <a:chExt cx="194" cy="98"/>
              </a:xfrm>
            </p:grpSpPr>
            <p:sp>
              <p:nvSpPr>
                <p:cNvPr id="38129" name="Freeform 299"/>
                <p:cNvSpPr>
                  <a:spLocks noChangeAspect="1"/>
                </p:cNvSpPr>
                <p:nvPr/>
              </p:nvSpPr>
              <p:spPr bwMode="auto">
                <a:xfrm>
                  <a:off x="6394" y="13545"/>
                  <a:ext cx="194" cy="98"/>
                </a:xfrm>
                <a:custGeom>
                  <a:avLst/>
                  <a:gdLst>
                    <a:gd name="T0" fmla="*/ 49 w 194"/>
                    <a:gd name="T1" fmla="*/ 0 h 98"/>
                    <a:gd name="T2" fmla="*/ 0 w 194"/>
                    <a:gd name="T3" fmla="*/ 50 h 98"/>
                    <a:gd name="T4" fmla="*/ 0 w 194"/>
                    <a:gd name="T5" fmla="*/ 98 h 98"/>
                    <a:gd name="T6" fmla="*/ 145 w 194"/>
                    <a:gd name="T7" fmla="*/ 98 h 98"/>
                    <a:gd name="T8" fmla="*/ 194 w 194"/>
                    <a:gd name="T9" fmla="*/ 48 h 98"/>
                    <a:gd name="T10" fmla="*/ 194 w 194"/>
                    <a:gd name="T11" fmla="*/ 0 h 98"/>
                    <a:gd name="T12" fmla="*/ 49 w 194"/>
                    <a:gd name="T13" fmla="*/ 0 h 98"/>
                    <a:gd name="T14" fmla="*/ 0 60000 65536"/>
                    <a:gd name="T15" fmla="*/ 0 60000 65536"/>
                    <a:gd name="T16" fmla="*/ 0 60000 65536"/>
                    <a:gd name="T17" fmla="*/ 0 60000 65536"/>
                    <a:gd name="T18" fmla="*/ 0 60000 65536"/>
                    <a:gd name="T19" fmla="*/ 0 60000 65536"/>
                    <a:gd name="T20" fmla="*/ 0 60000 65536"/>
                    <a:gd name="T21" fmla="*/ 0 w 194"/>
                    <a:gd name="T22" fmla="*/ 0 h 98"/>
                    <a:gd name="T23" fmla="*/ 194 w 194"/>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4" h="98">
                      <a:moveTo>
                        <a:pt x="49" y="0"/>
                      </a:moveTo>
                      <a:lnTo>
                        <a:pt x="0" y="50"/>
                      </a:lnTo>
                      <a:lnTo>
                        <a:pt x="0" y="98"/>
                      </a:lnTo>
                      <a:lnTo>
                        <a:pt x="145" y="98"/>
                      </a:lnTo>
                      <a:lnTo>
                        <a:pt x="194" y="48"/>
                      </a:lnTo>
                      <a:lnTo>
                        <a:pt x="194" y="0"/>
                      </a:lnTo>
                      <a:lnTo>
                        <a:pt x="49" y="0"/>
                      </a:lnTo>
                      <a:close/>
                    </a:path>
                  </a:pathLst>
                </a:custGeom>
                <a:noFill/>
                <a:ln w="19050">
                  <a:solidFill>
                    <a:srgbClr val="000000"/>
                  </a:solidFill>
                  <a:miter lim="800000"/>
                  <a:headEnd/>
                  <a:tailEnd/>
                </a:ln>
              </p:spPr>
              <p:txBody>
                <a:bodyPr>
                  <a:prstTxWarp prst="textNoShape">
                    <a:avLst/>
                  </a:prstTxWarp>
                </a:bodyPr>
                <a:lstStyle/>
                <a:p>
                  <a:endParaRPr lang="ja-JP" altLang="en-US"/>
                </a:p>
              </p:txBody>
            </p:sp>
            <p:sp>
              <p:nvSpPr>
                <p:cNvPr id="38130" name="Freeform 300"/>
                <p:cNvSpPr>
                  <a:spLocks noChangeAspect="1"/>
                </p:cNvSpPr>
                <p:nvPr/>
              </p:nvSpPr>
              <p:spPr bwMode="auto">
                <a:xfrm>
                  <a:off x="6394" y="13545"/>
                  <a:ext cx="194" cy="50"/>
                </a:xfrm>
                <a:custGeom>
                  <a:avLst/>
                  <a:gdLst>
                    <a:gd name="T0" fmla="*/ 0 w 194"/>
                    <a:gd name="T1" fmla="*/ 50 h 50"/>
                    <a:gd name="T2" fmla="*/ 145 w 194"/>
                    <a:gd name="T3" fmla="*/ 50 h 50"/>
                    <a:gd name="T4" fmla="*/ 194 w 194"/>
                    <a:gd name="T5" fmla="*/ 0 h 50"/>
                    <a:gd name="T6" fmla="*/ 0 60000 65536"/>
                    <a:gd name="T7" fmla="*/ 0 60000 65536"/>
                    <a:gd name="T8" fmla="*/ 0 60000 65536"/>
                    <a:gd name="T9" fmla="*/ 0 w 194"/>
                    <a:gd name="T10" fmla="*/ 0 h 50"/>
                    <a:gd name="T11" fmla="*/ 194 w 194"/>
                    <a:gd name="T12" fmla="*/ 50 h 50"/>
                  </a:gdLst>
                  <a:ahLst/>
                  <a:cxnLst>
                    <a:cxn ang="T6">
                      <a:pos x="T0" y="T1"/>
                    </a:cxn>
                    <a:cxn ang="T7">
                      <a:pos x="T2" y="T3"/>
                    </a:cxn>
                    <a:cxn ang="T8">
                      <a:pos x="T4" y="T5"/>
                    </a:cxn>
                  </a:cxnLst>
                  <a:rect l="T9" t="T10" r="T11" b="T12"/>
                  <a:pathLst>
                    <a:path w="194" h="50">
                      <a:moveTo>
                        <a:pt x="0" y="50"/>
                      </a:moveTo>
                      <a:lnTo>
                        <a:pt x="145" y="50"/>
                      </a:lnTo>
                      <a:lnTo>
                        <a:pt x="194" y="0"/>
                      </a:lnTo>
                    </a:path>
                  </a:pathLst>
                </a:custGeom>
                <a:noFill/>
                <a:ln w="19050">
                  <a:solidFill>
                    <a:srgbClr val="000000"/>
                  </a:solidFill>
                  <a:miter lim="800000"/>
                  <a:headEnd/>
                  <a:tailEnd/>
                </a:ln>
              </p:spPr>
              <p:txBody>
                <a:bodyPr>
                  <a:prstTxWarp prst="textNoShape">
                    <a:avLst/>
                  </a:prstTxWarp>
                </a:bodyPr>
                <a:lstStyle/>
                <a:p>
                  <a:endParaRPr lang="ja-JP" altLang="en-US"/>
                </a:p>
              </p:txBody>
            </p:sp>
            <p:sp>
              <p:nvSpPr>
                <p:cNvPr id="38131" name="Line 301"/>
                <p:cNvSpPr>
                  <a:spLocks noChangeAspect="1" noChangeShapeType="1"/>
                </p:cNvSpPr>
                <p:nvPr/>
              </p:nvSpPr>
              <p:spPr bwMode="auto">
                <a:xfrm>
                  <a:off x="6539" y="13595"/>
                  <a:ext cx="0" cy="48"/>
                </a:xfrm>
                <a:prstGeom prst="line">
                  <a:avLst/>
                </a:prstGeom>
                <a:noFill/>
                <a:ln w="19050">
                  <a:solidFill>
                    <a:srgbClr val="000000"/>
                  </a:solidFill>
                  <a:miter lim="800000"/>
                  <a:headEnd/>
                  <a:tailEnd/>
                </a:ln>
              </p:spPr>
              <p:txBody>
                <a:bodyPr>
                  <a:prstTxWarp prst="textNoShape">
                    <a:avLst/>
                  </a:prstTxWarp>
                </a:bodyPr>
                <a:lstStyle/>
                <a:p>
                  <a:endParaRPr lang="ja-JP" altLang="en-US"/>
                </a:p>
              </p:txBody>
            </p:sp>
          </p:grpSp>
          <p:sp>
            <p:nvSpPr>
              <p:cNvPr id="38121" name="Line 302"/>
              <p:cNvSpPr>
                <a:spLocks noChangeAspect="1" noChangeShapeType="1"/>
              </p:cNvSpPr>
              <p:nvPr/>
            </p:nvSpPr>
            <p:spPr bwMode="auto">
              <a:xfrm>
                <a:off x="4058" y="3905"/>
                <a:ext cx="133" cy="0"/>
              </a:xfrm>
              <a:prstGeom prst="line">
                <a:avLst/>
              </a:prstGeom>
              <a:noFill/>
              <a:ln w="19050">
                <a:solidFill>
                  <a:srgbClr val="000000"/>
                </a:solidFill>
                <a:round/>
                <a:headEnd/>
                <a:tailEnd/>
              </a:ln>
            </p:spPr>
            <p:txBody>
              <a:bodyPr>
                <a:prstTxWarp prst="textNoShape">
                  <a:avLst/>
                </a:prstTxWarp>
              </a:bodyPr>
              <a:lstStyle/>
              <a:p>
                <a:endParaRPr lang="ja-JP" altLang="en-US"/>
              </a:p>
            </p:txBody>
          </p:sp>
          <p:sp>
            <p:nvSpPr>
              <p:cNvPr id="38122" name="Line 303"/>
              <p:cNvSpPr>
                <a:spLocks noChangeAspect="1" noChangeShapeType="1"/>
              </p:cNvSpPr>
              <p:nvPr/>
            </p:nvSpPr>
            <p:spPr bwMode="auto">
              <a:xfrm>
                <a:off x="4046" y="3920"/>
                <a:ext cx="134" cy="0"/>
              </a:xfrm>
              <a:prstGeom prst="line">
                <a:avLst/>
              </a:prstGeom>
              <a:noFill/>
              <a:ln w="19050">
                <a:solidFill>
                  <a:srgbClr val="000000"/>
                </a:solidFill>
                <a:round/>
                <a:headEnd/>
                <a:tailEnd/>
              </a:ln>
            </p:spPr>
            <p:txBody>
              <a:bodyPr>
                <a:prstTxWarp prst="textNoShape">
                  <a:avLst/>
                </a:prstTxWarp>
              </a:bodyPr>
              <a:lstStyle/>
              <a:p>
                <a:endParaRPr lang="ja-JP" altLang="en-US"/>
              </a:p>
            </p:txBody>
          </p:sp>
          <p:grpSp>
            <p:nvGrpSpPr>
              <p:cNvPr id="38123" name="Group 304"/>
              <p:cNvGrpSpPr>
                <a:grpSpLocks noChangeAspect="1"/>
              </p:cNvGrpSpPr>
              <p:nvPr/>
            </p:nvGrpSpPr>
            <p:grpSpPr bwMode="auto">
              <a:xfrm>
                <a:off x="3978" y="3884"/>
                <a:ext cx="87" cy="45"/>
                <a:chOff x="6394" y="13545"/>
                <a:chExt cx="194" cy="98"/>
              </a:xfrm>
            </p:grpSpPr>
            <p:sp>
              <p:nvSpPr>
                <p:cNvPr id="38126" name="Freeform 305"/>
                <p:cNvSpPr>
                  <a:spLocks noChangeAspect="1"/>
                </p:cNvSpPr>
                <p:nvPr/>
              </p:nvSpPr>
              <p:spPr bwMode="auto">
                <a:xfrm>
                  <a:off x="6394" y="13545"/>
                  <a:ext cx="194" cy="98"/>
                </a:xfrm>
                <a:custGeom>
                  <a:avLst/>
                  <a:gdLst>
                    <a:gd name="T0" fmla="*/ 49 w 194"/>
                    <a:gd name="T1" fmla="*/ 0 h 98"/>
                    <a:gd name="T2" fmla="*/ 0 w 194"/>
                    <a:gd name="T3" fmla="*/ 50 h 98"/>
                    <a:gd name="T4" fmla="*/ 0 w 194"/>
                    <a:gd name="T5" fmla="*/ 98 h 98"/>
                    <a:gd name="T6" fmla="*/ 145 w 194"/>
                    <a:gd name="T7" fmla="*/ 98 h 98"/>
                    <a:gd name="T8" fmla="*/ 194 w 194"/>
                    <a:gd name="T9" fmla="*/ 48 h 98"/>
                    <a:gd name="T10" fmla="*/ 194 w 194"/>
                    <a:gd name="T11" fmla="*/ 0 h 98"/>
                    <a:gd name="T12" fmla="*/ 49 w 194"/>
                    <a:gd name="T13" fmla="*/ 0 h 98"/>
                    <a:gd name="T14" fmla="*/ 0 60000 65536"/>
                    <a:gd name="T15" fmla="*/ 0 60000 65536"/>
                    <a:gd name="T16" fmla="*/ 0 60000 65536"/>
                    <a:gd name="T17" fmla="*/ 0 60000 65536"/>
                    <a:gd name="T18" fmla="*/ 0 60000 65536"/>
                    <a:gd name="T19" fmla="*/ 0 60000 65536"/>
                    <a:gd name="T20" fmla="*/ 0 60000 65536"/>
                    <a:gd name="T21" fmla="*/ 0 w 194"/>
                    <a:gd name="T22" fmla="*/ 0 h 98"/>
                    <a:gd name="T23" fmla="*/ 194 w 194"/>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4" h="98">
                      <a:moveTo>
                        <a:pt x="49" y="0"/>
                      </a:moveTo>
                      <a:lnTo>
                        <a:pt x="0" y="50"/>
                      </a:lnTo>
                      <a:lnTo>
                        <a:pt x="0" y="98"/>
                      </a:lnTo>
                      <a:lnTo>
                        <a:pt x="145" y="98"/>
                      </a:lnTo>
                      <a:lnTo>
                        <a:pt x="194" y="48"/>
                      </a:lnTo>
                      <a:lnTo>
                        <a:pt x="194" y="0"/>
                      </a:lnTo>
                      <a:lnTo>
                        <a:pt x="49" y="0"/>
                      </a:lnTo>
                      <a:close/>
                    </a:path>
                  </a:pathLst>
                </a:custGeom>
                <a:noFill/>
                <a:ln w="19050">
                  <a:solidFill>
                    <a:srgbClr val="000000"/>
                  </a:solidFill>
                  <a:miter lim="800000"/>
                  <a:headEnd/>
                  <a:tailEnd/>
                </a:ln>
              </p:spPr>
              <p:txBody>
                <a:bodyPr>
                  <a:prstTxWarp prst="textNoShape">
                    <a:avLst/>
                  </a:prstTxWarp>
                </a:bodyPr>
                <a:lstStyle/>
                <a:p>
                  <a:endParaRPr lang="ja-JP" altLang="en-US"/>
                </a:p>
              </p:txBody>
            </p:sp>
            <p:sp>
              <p:nvSpPr>
                <p:cNvPr id="38127" name="Freeform 306"/>
                <p:cNvSpPr>
                  <a:spLocks noChangeAspect="1"/>
                </p:cNvSpPr>
                <p:nvPr/>
              </p:nvSpPr>
              <p:spPr bwMode="auto">
                <a:xfrm>
                  <a:off x="6394" y="13545"/>
                  <a:ext cx="194" cy="50"/>
                </a:xfrm>
                <a:custGeom>
                  <a:avLst/>
                  <a:gdLst>
                    <a:gd name="T0" fmla="*/ 0 w 194"/>
                    <a:gd name="T1" fmla="*/ 50 h 50"/>
                    <a:gd name="T2" fmla="*/ 145 w 194"/>
                    <a:gd name="T3" fmla="*/ 50 h 50"/>
                    <a:gd name="T4" fmla="*/ 194 w 194"/>
                    <a:gd name="T5" fmla="*/ 0 h 50"/>
                    <a:gd name="T6" fmla="*/ 0 60000 65536"/>
                    <a:gd name="T7" fmla="*/ 0 60000 65536"/>
                    <a:gd name="T8" fmla="*/ 0 60000 65536"/>
                    <a:gd name="T9" fmla="*/ 0 w 194"/>
                    <a:gd name="T10" fmla="*/ 0 h 50"/>
                    <a:gd name="T11" fmla="*/ 194 w 194"/>
                    <a:gd name="T12" fmla="*/ 50 h 50"/>
                  </a:gdLst>
                  <a:ahLst/>
                  <a:cxnLst>
                    <a:cxn ang="T6">
                      <a:pos x="T0" y="T1"/>
                    </a:cxn>
                    <a:cxn ang="T7">
                      <a:pos x="T2" y="T3"/>
                    </a:cxn>
                    <a:cxn ang="T8">
                      <a:pos x="T4" y="T5"/>
                    </a:cxn>
                  </a:cxnLst>
                  <a:rect l="T9" t="T10" r="T11" b="T12"/>
                  <a:pathLst>
                    <a:path w="194" h="50">
                      <a:moveTo>
                        <a:pt x="0" y="50"/>
                      </a:moveTo>
                      <a:lnTo>
                        <a:pt x="145" y="50"/>
                      </a:lnTo>
                      <a:lnTo>
                        <a:pt x="194" y="0"/>
                      </a:lnTo>
                    </a:path>
                  </a:pathLst>
                </a:custGeom>
                <a:noFill/>
                <a:ln w="19050">
                  <a:solidFill>
                    <a:srgbClr val="000000"/>
                  </a:solidFill>
                  <a:miter lim="800000"/>
                  <a:headEnd/>
                  <a:tailEnd/>
                </a:ln>
              </p:spPr>
              <p:txBody>
                <a:bodyPr>
                  <a:prstTxWarp prst="textNoShape">
                    <a:avLst/>
                  </a:prstTxWarp>
                </a:bodyPr>
                <a:lstStyle/>
                <a:p>
                  <a:endParaRPr lang="ja-JP" altLang="en-US"/>
                </a:p>
              </p:txBody>
            </p:sp>
            <p:sp>
              <p:nvSpPr>
                <p:cNvPr id="38128" name="Line 307"/>
                <p:cNvSpPr>
                  <a:spLocks noChangeAspect="1" noChangeShapeType="1"/>
                </p:cNvSpPr>
                <p:nvPr/>
              </p:nvSpPr>
              <p:spPr bwMode="auto">
                <a:xfrm>
                  <a:off x="6539" y="13595"/>
                  <a:ext cx="0" cy="48"/>
                </a:xfrm>
                <a:prstGeom prst="line">
                  <a:avLst/>
                </a:prstGeom>
                <a:noFill/>
                <a:ln w="19050">
                  <a:solidFill>
                    <a:srgbClr val="000000"/>
                  </a:solidFill>
                  <a:miter lim="800000"/>
                  <a:headEnd/>
                  <a:tailEnd/>
                </a:ln>
              </p:spPr>
              <p:txBody>
                <a:bodyPr>
                  <a:prstTxWarp prst="textNoShape">
                    <a:avLst/>
                  </a:prstTxWarp>
                </a:bodyPr>
                <a:lstStyle/>
                <a:p>
                  <a:endParaRPr lang="ja-JP" altLang="en-US"/>
                </a:p>
              </p:txBody>
            </p:sp>
          </p:grpSp>
          <p:sp>
            <p:nvSpPr>
              <p:cNvPr id="38124" name="Line 308"/>
              <p:cNvSpPr>
                <a:spLocks noChangeAspect="1" noChangeShapeType="1"/>
              </p:cNvSpPr>
              <p:nvPr/>
            </p:nvSpPr>
            <p:spPr bwMode="auto">
              <a:xfrm>
                <a:off x="4058" y="3905"/>
                <a:ext cx="133" cy="0"/>
              </a:xfrm>
              <a:prstGeom prst="line">
                <a:avLst/>
              </a:prstGeom>
              <a:noFill/>
              <a:ln w="19050">
                <a:solidFill>
                  <a:srgbClr val="000000"/>
                </a:solidFill>
                <a:round/>
                <a:headEnd/>
                <a:tailEnd/>
              </a:ln>
            </p:spPr>
            <p:txBody>
              <a:bodyPr>
                <a:prstTxWarp prst="textNoShape">
                  <a:avLst/>
                </a:prstTxWarp>
              </a:bodyPr>
              <a:lstStyle/>
              <a:p>
                <a:endParaRPr lang="ja-JP" altLang="en-US"/>
              </a:p>
            </p:txBody>
          </p:sp>
          <p:sp>
            <p:nvSpPr>
              <p:cNvPr id="38125" name="Line 309"/>
              <p:cNvSpPr>
                <a:spLocks noChangeAspect="1" noChangeShapeType="1"/>
              </p:cNvSpPr>
              <p:nvPr/>
            </p:nvSpPr>
            <p:spPr bwMode="auto">
              <a:xfrm>
                <a:off x="4046" y="3920"/>
                <a:ext cx="134" cy="0"/>
              </a:xfrm>
              <a:prstGeom prst="line">
                <a:avLst/>
              </a:prstGeom>
              <a:noFill/>
              <a:ln w="19050">
                <a:solidFill>
                  <a:srgbClr val="000000"/>
                </a:solidFill>
                <a:round/>
                <a:headEnd/>
                <a:tailEnd/>
              </a:ln>
            </p:spPr>
            <p:txBody>
              <a:bodyPr>
                <a:prstTxWarp prst="textNoShape">
                  <a:avLst/>
                </a:prstTxWarp>
              </a:bodyPr>
              <a:lstStyle/>
              <a:p>
                <a:endParaRPr lang="ja-JP" altLang="en-US"/>
              </a:p>
            </p:txBody>
          </p:sp>
        </p:grpSp>
        <p:grpSp>
          <p:nvGrpSpPr>
            <p:cNvPr id="38034" name="Group 933"/>
            <p:cNvGrpSpPr>
              <a:grpSpLocks/>
            </p:cNvGrpSpPr>
            <p:nvPr/>
          </p:nvGrpSpPr>
          <p:grpSpPr bwMode="auto">
            <a:xfrm>
              <a:off x="2109" y="3581"/>
              <a:ext cx="462" cy="485"/>
              <a:chOff x="2971" y="3535"/>
              <a:chExt cx="462" cy="485"/>
            </a:xfrm>
          </p:grpSpPr>
          <p:sp>
            <p:nvSpPr>
              <p:cNvPr id="38115" name="Rectangle 311"/>
              <p:cNvSpPr>
                <a:spLocks noChangeAspect="1" noChangeArrowheads="1"/>
              </p:cNvSpPr>
              <p:nvPr/>
            </p:nvSpPr>
            <p:spPr bwMode="auto">
              <a:xfrm>
                <a:off x="3215" y="3535"/>
                <a:ext cx="218" cy="100"/>
              </a:xfrm>
              <a:prstGeom prst="rect">
                <a:avLst/>
              </a:prstGeom>
              <a:noFill/>
              <a:ln w="28575">
                <a:noFill/>
                <a:miter lim="800000"/>
                <a:headEnd/>
                <a:tailEnd/>
              </a:ln>
            </p:spPr>
            <p:txBody>
              <a:bodyPr wrap="none" lIns="0" tIns="0" rIns="0" bIns="0">
                <a:prstTxWarp prst="textNoShape">
                  <a:avLst/>
                </a:prstTxWarp>
                <a:spAutoFit/>
              </a:bodyPr>
              <a:lstStyle/>
              <a:p>
                <a:pPr defTabSz="434975"/>
                <a:r>
                  <a:rPr lang="en-US" altLang="ja-JP" sz="1200">
                    <a:solidFill>
                      <a:srgbClr val="000000"/>
                    </a:solidFill>
                  </a:rPr>
                  <a:t>-0.01</a:t>
                </a:r>
                <a:endParaRPr lang="en-US" altLang="ja-JP" sz="1200">
                  <a:solidFill>
                    <a:schemeClr val="bg1"/>
                  </a:solidFill>
                </a:endParaRPr>
              </a:p>
            </p:txBody>
          </p:sp>
          <p:sp>
            <p:nvSpPr>
              <p:cNvPr id="38116" name="Rectangle 313"/>
              <p:cNvSpPr>
                <a:spLocks noChangeAspect="1" noChangeArrowheads="1"/>
              </p:cNvSpPr>
              <p:nvPr/>
            </p:nvSpPr>
            <p:spPr bwMode="auto">
              <a:xfrm>
                <a:off x="2971" y="3567"/>
                <a:ext cx="218" cy="100"/>
              </a:xfrm>
              <a:prstGeom prst="rect">
                <a:avLst/>
              </a:prstGeom>
              <a:noFill/>
              <a:ln w="28575">
                <a:noFill/>
                <a:miter lim="800000"/>
                <a:headEnd/>
                <a:tailEnd/>
              </a:ln>
            </p:spPr>
            <p:txBody>
              <a:bodyPr wrap="none" lIns="0" tIns="0" rIns="0" bIns="0">
                <a:prstTxWarp prst="textNoShape">
                  <a:avLst/>
                </a:prstTxWarp>
                <a:spAutoFit/>
              </a:bodyPr>
              <a:lstStyle/>
              <a:p>
                <a:pPr defTabSz="434975"/>
                <a:r>
                  <a:rPr lang="en-US" altLang="ja-JP" sz="1200">
                    <a:solidFill>
                      <a:srgbClr val="000000"/>
                    </a:solidFill>
                  </a:rPr>
                  <a:t>-0.05</a:t>
                </a:r>
                <a:endParaRPr lang="en-US" altLang="ja-JP" sz="1200">
                  <a:solidFill>
                    <a:schemeClr val="bg1"/>
                  </a:solidFill>
                </a:endParaRPr>
              </a:p>
            </p:txBody>
          </p:sp>
          <p:sp>
            <p:nvSpPr>
              <p:cNvPr id="38117" name="Rectangle 315"/>
              <p:cNvSpPr>
                <a:spLocks noChangeAspect="1" noChangeArrowheads="1"/>
              </p:cNvSpPr>
              <p:nvPr/>
            </p:nvSpPr>
            <p:spPr bwMode="auto">
              <a:xfrm>
                <a:off x="3223" y="3634"/>
                <a:ext cx="165" cy="100"/>
              </a:xfrm>
              <a:prstGeom prst="rect">
                <a:avLst/>
              </a:prstGeom>
              <a:noFill/>
              <a:ln w="28575">
                <a:noFill/>
                <a:miter lim="800000"/>
                <a:headEnd/>
                <a:tailEnd/>
              </a:ln>
            </p:spPr>
            <p:txBody>
              <a:bodyPr wrap="none" lIns="0" tIns="0" rIns="0" bIns="0">
                <a:prstTxWarp prst="textNoShape">
                  <a:avLst/>
                </a:prstTxWarp>
                <a:spAutoFit/>
              </a:bodyPr>
              <a:lstStyle/>
              <a:p>
                <a:pPr defTabSz="434975"/>
                <a:r>
                  <a:rPr lang="en-US" altLang="ja-JP" sz="1200">
                    <a:solidFill>
                      <a:srgbClr val="000000"/>
                    </a:solidFill>
                  </a:rPr>
                  <a:t>-0.1</a:t>
                </a:r>
                <a:endParaRPr lang="en-US" altLang="ja-JP" sz="1200">
                  <a:solidFill>
                    <a:schemeClr val="bg1"/>
                  </a:solidFill>
                </a:endParaRPr>
              </a:p>
            </p:txBody>
          </p:sp>
          <p:sp>
            <p:nvSpPr>
              <p:cNvPr id="38118" name="Rectangle 317"/>
              <p:cNvSpPr>
                <a:spLocks noChangeAspect="1" noChangeArrowheads="1"/>
              </p:cNvSpPr>
              <p:nvPr/>
            </p:nvSpPr>
            <p:spPr bwMode="auto">
              <a:xfrm>
                <a:off x="3215" y="3766"/>
                <a:ext cx="165" cy="100"/>
              </a:xfrm>
              <a:prstGeom prst="rect">
                <a:avLst/>
              </a:prstGeom>
              <a:noFill/>
              <a:ln w="28575">
                <a:noFill/>
                <a:miter lim="800000"/>
                <a:headEnd/>
                <a:tailEnd/>
              </a:ln>
            </p:spPr>
            <p:txBody>
              <a:bodyPr wrap="none" lIns="0" tIns="0" rIns="0" bIns="0">
                <a:prstTxWarp prst="textNoShape">
                  <a:avLst/>
                </a:prstTxWarp>
                <a:spAutoFit/>
              </a:bodyPr>
              <a:lstStyle/>
              <a:p>
                <a:pPr defTabSz="434975"/>
                <a:r>
                  <a:rPr lang="en-US" altLang="ja-JP" sz="1200">
                    <a:solidFill>
                      <a:srgbClr val="000000"/>
                    </a:solidFill>
                  </a:rPr>
                  <a:t>-0.2</a:t>
                </a:r>
                <a:endParaRPr lang="en-US" altLang="ja-JP" sz="1200">
                  <a:solidFill>
                    <a:schemeClr val="bg1"/>
                  </a:solidFill>
                </a:endParaRPr>
              </a:p>
            </p:txBody>
          </p:sp>
          <p:sp>
            <p:nvSpPr>
              <p:cNvPr id="38119" name="Rectangle 319"/>
              <p:cNvSpPr>
                <a:spLocks noChangeAspect="1" noChangeArrowheads="1"/>
              </p:cNvSpPr>
              <p:nvPr/>
            </p:nvSpPr>
            <p:spPr bwMode="auto">
              <a:xfrm>
                <a:off x="3194" y="3920"/>
                <a:ext cx="192" cy="100"/>
              </a:xfrm>
              <a:prstGeom prst="rect">
                <a:avLst/>
              </a:prstGeom>
              <a:noFill/>
              <a:ln w="28575">
                <a:noFill/>
                <a:miter lim="800000"/>
                <a:headEnd/>
                <a:tailEnd/>
              </a:ln>
            </p:spPr>
            <p:txBody>
              <a:bodyPr wrap="none" lIns="0" tIns="0" rIns="0" bIns="0">
                <a:prstTxWarp prst="textNoShape">
                  <a:avLst/>
                </a:prstTxWarp>
                <a:spAutoFit/>
              </a:bodyPr>
              <a:lstStyle/>
              <a:p>
                <a:pPr defTabSz="434975"/>
                <a:r>
                  <a:rPr lang="en-US" altLang="ja-JP" sz="1200">
                    <a:solidFill>
                      <a:srgbClr val="000000"/>
                    </a:solidFill>
                  </a:rPr>
                  <a:t> -0.5</a:t>
                </a:r>
                <a:endParaRPr lang="en-US" altLang="ja-JP" sz="1200">
                  <a:solidFill>
                    <a:schemeClr val="bg1"/>
                  </a:solidFill>
                </a:endParaRPr>
              </a:p>
            </p:txBody>
          </p:sp>
        </p:grpSp>
        <p:grpSp>
          <p:nvGrpSpPr>
            <p:cNvPr id="38035" name="Group 320"/>
            <p:cNvGrpSpPr>
              <a:grpSpLocks noChangeAspect="1"/>
            </p:cNvGrpSpPr>
            <p:nvPr/>
          </p:nvGrpSpPr>
          <p:grpSpPr bwMode="auto">
            <a:xfrm>
              <a:off x="3433" y="3658"/>
              <a:ext cx="132" cy="43"/>
              <a:chOff x="7357" y="13056"/>
              <a:chExt cx="295" cy="97"/>
            </a:xfrm>
          </p:grpSpPr>
          <p:sp>
            <p:nvSpPr>
              <p:cNvPr id="38113" name="Freeform 321"/>
              <p:cNvSpPr>
                <a:spLocks noChangeAspect="1"/>
              </p:cNvSpPr>
              <p:nvPr/>
            </p:nvSpPr>
            <p:spPr bwMode="auto">
              <a:xfrm>
                <a:off x="7357" y="13056"/>
                <a:ext cx="295" cy="97"/>
              </a:xfrm>
              <a:custGeom>
                <a:avLst/>
                <a:gdLst>
                  <a:gd name="T0" fmla="*/ 0 w 1134"/>
                  <a:gd name="T1" fmla="*/ 0 h 375"/>
                  <a:gd name="T2" fmla="*/ 0 w 1134"/>
                  <a:gd name="T3" fmla="*/ 0 h 375"/>
                  <a:gd name="T4" fmla="*/ 0 w 1134"/>
                  <a:gd name="T5" fmla="*/ 0 h 375"/>
                  <a:gd name="T6" fmla="*/ 0 w 1134"/>
                  <a:gd name="T7" fmla="*/ 0 h 375"/>
                  <a:gd name="T8" fmla="*/ 0 w 1134"/>
                  <a:gd name="T9" fmla="*/ 0 h 375"/>
                  <a:gd name="T10" fmla="*/ 0 w 1134"/>
                  <a:gd name="T11" fmla="*/ 0 h 375"/>
                  <a:gd name="T12" fmla="*/ 0 w 1134"/>
                  <a:gd name="T13" fmla="*/ 0 h 375"/>
                  <a:gd name="T14" fmla="*/ 0 60000 65536"/>
                  <a:gd name="T15" fmla="*/ 0 60000 65536"/>
                  <a:gd name="T16" fmla="*/ 0 60000 65536"/>
                  <a:gd name="T17" fmla="*/ 0 60000 65536"/>
                  <a:gd name="T18" fmla="*/ 0 60000 65536"/>
                  <a:gd name="T19" fmla="*/ 0 60000 65536"/>
                  <a:gd name="T20" fmla="*/ 0 60000 65536"/>
                  <a:gd name="T21" fmla="*/ 0 w 1134"/>
                  <a:gd name="T22" fmla="*/ 0 h 375"/>
                  <a:gd name="T23" fmla="*/ 1134 w 1134"/>
                  <a:gd name="T24" fmla="*/ 375 h 3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4" h="375">
                    <a:moveTo>
                      <a:pt x="1134" y="188"/>
                    </a:moveTo>
                    <a:cubicBezTo>
                      <a:pt x="1134" y="84"/>
                      <a:pt x="1070" y="0"/>
                      <a:pt x="992" y="0"/>
                    </a:cubicBezTo>
                    <a:lnTo>
                      <a:pt x="142" y="0"/>
                    </a:lnTo>
                    <a:cubicBezTo>
                      <a:pt x="64" y="0"/>
                      <a:pt x="0" y="84"/>
                      <a:pt x="0" y="188"/>
                    </a:cubicBezTo>
                    <a:cubicBezTo>
                      <a:pt x="0" y="292"/>
                      <a:pt x="64" y="375"/>
                      <a:pt x="142" y="375"/>
                    </a:cubicBezTo>
                    <a:lnTo>
                      <a:pt x="992" y="375"/>
                    </a:lnTo>
                    <a:cubicBezTo>
                      <a:pt x="1070" y="375"/>
                      <a:pt x="1134" y="292"/>
                      <a:pt x="1134" y="188"/>
                    </a:cubicBezTo>
                    <a:close/>
                  </a:path>
                </a:pathLst>
              </a:custGeom>
              <a:noFill/>
              <a:ln w="19050">
                <a:solidFill>
                  <a:srgbClr val="000000"/>
                </a:solidFill>
                <a:round/>
                <a:headEnd/>
                <a:tailEnd/>
              </a:ln>
            </p:spPr>
            <p:txBody>
              <a:bodyPr>
                <a:prstTxWarp prst="textNoShape">
                  <a:avLst/>
                </a:prstTxWarp>
              </a:bodyPr>
              <a:lstStyle/>
              <a:p>
                <a:endParaRPr lang="ja-JP" altLang="en-US"/>
              </a:p>
            </p:txBody>
          </p:sp>
          <p:sp>
            <p:nvSpPr>
              <p:cNvPr id="38114" name="Freeform 322"/>
              <p:cNvSpPr>
                <a:spLocks noChangeAspect="1"/>
              </p:cNvSpPr>
              <p:nvPr/>
            </p:nvSpPr>
            <p:spPr bwMode="auto">
              <a:xfrm>
                <a:off x="7578" y="13056"/>
                <a:ext cx="37" cy="97"/>
              </a:xfrm>
              <a:custGeom>
                <a:avLst/>
                <a:gdLst>
                  <a:gd name="T0" fmla="*/ 37 w 37"/>
                  <a:gd name="T1" fmla="*/ 0 h 97"/>
                  <a:gd name="T2" fmla="*/ 0 w 37"/>
                  <a:gd name="T3" fmla="*/ 48 h 97"/>
                  <a:gd name="T4" fmla="*/ 37 w 37"/>
                  <a:gd name="T5" fmla="*/ 97 h 97"/>
                  <a:gd name="T6" fmla="*/ 0 60000 65536"/>
                  <a:gd name="T7" fmla="*/ 0 60000 65536"/>
                  <a:gd name="T8" fmla="*/ 0 60000 65536"/>
                  <a:gd name="T9" fmla="*/ 0 w 37"/>
                  <a:gd name="T10" fmla="*/ 0 h 97"/>
                  <a:gd name="T11" fmla="*/ 37 w 37"/>
                  <a:gd name="T12" fmla="*/ 97 h 97"/>
                </a:gdLst>
                <a:ahLst/>
                <a:cxnLst>
                  <a:cxn ang="T6">
                    <a:pos x="T0" y="T1"/>
                  </a:cxn>
                  <a:cxn ang="T7">
                    <a:pos x="T2" y="T3"/>
                  </a:cxn>
                  <a:cxn ang="T8">
                    <a:pos x="T4" y="T5"/>
                  </a:cxn>
                </a:cxnLst>
                <a:rect l="T9" t="T10" r="T11" b="T12"/>
                <a:pathLst>
                  <a:path w="37" h="97">
                    <a:moveTo>
                      <a:pt x="37" y="0"/>
                    </a:moveTo>
                    <a:cubicBezTo>
                      <a:pt x="16" y="0"/>
                      <a:pt x="0" y="21"/>
                      <a:pt x="0" y="48"/>
                    </a:cubicBezTo>
                    <a:cubicBezTo>
                      <a:pt x="0" y="76"/>
                      <a:pt x="16" y="97"/>
                      <a:pt x="37" y="97"/>
                    </a:cubicBezTo>
                  </a:path>
                </a:pathLst>
              </a:custGeom>
              <a:noFill/>
              <a:ln w="19050">
                <a:solidFill>
                  <a:srgbClr val="000000"/>
                </a:solidFill>
                <a:round/>
                <a:headEnd/>
                <a:tailEnd/>
              </a:ln>
            </p:spPr>
            <p:txBody>
              <a:bodyPr>
                <a:prstTxWarp prst="textNoShape">
                  <a:avLst/>
                </a:prstTxWarp>
              </a:bodyPr>
              <a:lstStyle/>
              <a:p>
                <a:endParaRPr lang="ja-JP" altLang="en-US"/>
              </a:p>
            </p:txBody>
          </p:sp>
        </p:grpSp>
        <p:grpSp>
          <p:nvGrpSpPr>
            <p:cNvPr id="38036" name="Group 927"/>
            <p:cNvGrpSpPr>
              <a:grpSpLocks/>
            </p:cNvGrpSpPr>
            <p:nvPr/>
          </p:nvGrpSpPr>
          <p:grpSpPr bwMode="auto">
            <a:xfrm>
              <a:off x="3021" y="2119"/>
              <a:ext cx="126" cy="132"/>
              <a:chOff x="3883" y="2073"/>
              <a:chExt cx="126" cy="132"/>
            </a:xfrm>
          </p:grpSpPr>
          <p:grpSp>
            <p:nvGrpSpPr>
              <p:cNvPr id="38101" name="Group 323"/>
              <p:cNvGrpSpPr>
                <a:grpSpLocks noChangeAspect="1"/>
              </p:cNvGrpSpPr>
              <p:nvPr/>
            </p:nvGrpSpPr>
            <p:grpSpPr bwMode="auto">
              <a:xfrm>
                <a:off x="3965" y="2073"/>
                <a:ext cx="44" cy="132"/>
                <a:chOff x="5380" y="9520"/>
                <a:chExt cx="98" cy="294"/>
              </a:xfrm>
            </p:grpSpPr>
            <p:sp>
              <p:nvSpPr>
                <p:cNvPr id="38109" name="Freeform 324"/>
                <p:cNvSpPr>
                  <a:spLocks noChangeAspect="1"/>
                </p:cNvSpPr>
                <p:nvPr/>
              </p:nvSpPr>
              <p:spPr bwMode="auto">
                <a:xfrm>
                  <a:off x="5380" y="9520"/>
                  <a:ext cx="98" cy="294"/>
                </a:xfrm>
                <a:custGeom>
                  <a:avLst/>
                  <a:gdLst>
                    <a:gd name="T0" fmla="*/ 0 w 375"/>
                    <a:gd name="T1" fmla="*/ 0 h 1133"/>
                    <a:gd name="T2" fmla="*/ 0 w 375"/>
                    <a:gd name="T3" fmla="*/ 0 h 1133"/>
                    <a:gd name="T4" fmla="*/ 0 w 375"/>
                    <a:gd name="T5" fmla="*/ 0 h 1133"/>
                    <a:gd name="T6" fmla="*/ 0 w 375"/>
                    <a:gd name="T7" fmla="*/ 0 h 1133"/>
                    <a:gd name="T8" fmla="*/ 0 w 375"/>
                    <a:gd name="T9" fmla="*/ 0 h 1133"/>
                    <a:gd name="T10" fmla="*/ 0 w 375"/>
                    <a:gd name="T11" fmla="*/ 0 h 1133"/>
                    <a:gd name="T12" fmla="*/ 0 w 375"/>
                    <a:gd name="T13" fmla="*/ 0 h 1133"/>
                    <a:gd name="T14" fmla="*/ 0 60000 65536"/>
                    <a:gd name="T15" fmla="*/ 0 60000 65536"/>
                    <a:gd name="T16" fmla="*/ 0 60000 65536"/>
                    <a:gd name="T17" fmla="*/ 0 60000 65536"/>
                    <a:gd name="T18" fmla="*/ 0 60000 65536"/>
                    <a:gd name="T19" fmla="*/ 0 60000 65536"/>
                    <a:gd name="T20" fmla="*/ 0 60000 65536"/>
                    <a:gd name="T21" fmla="*/ 0 w 375"/>
                    <a:gd name="T22" fmla="*/ 0 h 1133"/>
                    <a:gd name="T23" fmla="*/ 375 w 375"/>
                    <a:gd name="T24" fmla="*/ 1133 h 11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5" h="1133">
                      <a:moveTo>
                        <a:pt x="188" y="0"/>
                      </a:moveTo>
                      <a:cubicBezTo>
                        <a:pt x="84" y="0"/>
                        <a:pt x="0" y="64"/>
                        <a:pt x="0" y="142"/>
                      </a:cubicBezTo>
                      <a:lnTo>
                        <a:pt x="0" y="992"/>
                      </a:lnTo>
                      <a:cubicBezTo>
                        <a:pt x="0" y="1070"/>
                        <a:pt x="84" y="1133"/>
                        <a:pt x="188" y="1133"/>
                      </a:cubicBezTo>
                      <a:cubicBezTo>
                        <a:pt x="291" y="1133"/>
                        <a:pt x="375" y="1070"/>
                        <a:pt x="375" y="992"/>
                      </a:cubicBezTo>
                      <a:lnTo>
                        <a:pt x="375" y="142"/>
                      </a:lnTo>
                      <a:cubicBezTo>
                        <a:pt x="375" y="64"/>
                        <a:pt x="291" y="0"/>
                        <a:pt x="188" y="0"/>
                      </a:cubicBezTo>
                      <a:close/>
                    </a:path>
                  </a:pathLst>
                </a:cu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110" name="Oval 325"/>
                <p:cNvSpPr>
                  <a:spLocks noChangeAspect="1" noChangeArrowheads="1"/>
                </p:cNvSpPr>
                <p:nvPr/>
              </p:nvSpPr>
              <p:spPr bwMode="auto">
                <a:xfrm>
                  <a:off x="5380" y="9520"/>
                  <a:ext cx="98" cy="73"/>
                </a:xfrm>
                <a:prstGeom prst="ellipse">
                  <a:avLst/>
                </a:pr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111" name="Freeform 326"/>
                <p:cNvSpPr>
                  <a:spLocks noChangeAspect="1"/>
                </p:cNvSpPr>
                <p:nvPr/>
              </p:nvSpPr>
              <p:spPr bwMode="auto">
                <a:xfrm>
                  <a:off x="5380" y="9520"/>
                  <a:ext cx="98" cy="294"/>
                </a:xfrm>
                <a:custGeom>
                  <a:avLst/>
                  <a:gdLst>
                    <a:gd name="T0" fmla="*/ 0 w 375"/>
                    <a:gd name="T1" fmla="*/ 0 h 1133"/>
                    <a:gd name="T2" fmla="*/ 0 w 375"/>
                    <a:gd name="T3" fmla="*/ 0 h 1133"/>
                    <a:gd name="T4" fmla="*/ 0 w 375"/>
                    <a:gd name="T5" fmla="*/ 0 h 1133"/>
                    <a:gd name="T6" fmla="*/ 0 w 375"/>
                    <a:gd name="T7" fmla="*/ 0 h 1133"/>
                    <a:gd name="T8" fmla="*/ 0 w 375"/>
                    <a:gd name="T9" fmla="*/ 0 h 1133"/>
                    <a:gd name="T10" fmla="*/ 0 w 375"/>
                    <a:gd name="T11" fmla="*/ 0 h 1133"/>
                    <a:gd name="T12" fmla="*/ 0 w 375"/>
                    <a:gd name="T13" fmla="*/ 0 h 1133"/>
                    <a:gd name="T14" fmla="*/ 0 60000 65536"/>
                    <a:gd name="T15" fmla="*/ 0 60000 65536"/>
                    <a:gd name="T16" fmla="*/ 0 60000 65536"/>
                    <a:gd name="T17" fmla="*/ 0 60000 65536"/>
                    <a:gd name="T18" fmla="*/ 0 60000 65536"/>
                    <a:gd name="T19" fmla="*/ 0 60000 65536"/>
                    <a:gd name="T20" fmla="*/ 0 60000 65536"/>
                    <a:gd name="T21" fmla="*/ 0 w 375"/>
                    <a:gd name="T22" fmla="*/ 0 h 1133"/>
                    <a:gd name="T23" fmla="*/ 375 w 375"/>
                    <a:gd name="T24" fmla="*/ 1133 h 11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5" h="1133">
                      <a:moveTo>
                        <a:pt x="188" y="0"/>
                      </a:moveTo>
                      <a:cubicBezTo>
                        <a:pt x="84" y="0"/>
                        <a:pt x="0" y="64"/>
                        <a:pt x="0" y="142"/>
                      </a:cubicBezTo>
                      <a:lnTo>
                        <a:pt x="0" y="992"/>
                      </a:lnTo>
                      <a:cubicBezTo>
                        <a:pt x="0" y="1070"/>
                        <a:pt x="84" y="1133"/>
                        <a:pt x="188" y="1133"/>
                      </a:cubicBezTo>
                      <a:cubicBezTo>
                        <a:pt x="291" y="1133"/>
                        <a:pt x="375" y="1070"/>
                        <a:pt x="375" y="992"/>
                      </a:cubicBezTo>
                      <a:lnTo>
                        <a:pt x="375" y="142"/>
                      </a:lnTo>
                      <a:cubicBezTo>
                        <a:pt x="375" y="64"/>
                        <a:pt x="291" y="0"/>
                        <a:pt x="188" y="0"/>
                      </a:cubicBezTo>
                      <a:close/>
                    </a:path>
                  </a:pathLst>
                </a:custGeom>
                <a:noFill/>
                <a:ln w="19050">
                  <a:solidFill>
                    <a:srgbClr val="000000"/>
                  </a:solidFill>
                  <a:round/>
                  <a:headEnd/>
                  <a:tailEnd/>
                </a:ln>
              </p:spPr>
              <p:txBody>
                <a:bodyPr>
                  <a:prstTxWarp prst="textNoShape">
                    <a:avLst/>
                  </a:prstTxWarp>
                </a:bodyPr>
                <a:lstStyle/>
                <a:p>
                  <a:endParaRPr lang="ja-JP" altLang="en-US"/>
                </a:p>
              </p:txBody>
            </p:sp>
            <p:sp>
              <p:nvSpPr>
                <p:cNvPr id="38112" name="Freeform 327"/>
                <p:cNvSpPr>
                  <a:spLocks noChangeAspect="1"/>
                </p:cNvSpPr>
                <p:nvPr/>
              </p:nvSpPr>
              <p:spPr bwMode="auto">
                <a:xfrm>
                  <a:off x="5380" y="9556"/>
                  <a:ext cx="98" cy="37"/>
                </a:xfrm>
                <a:custGeom>
                  <a:avLst/>
                  <a:gdLst>
                    <a:gd name="T0" fmla="*/ 0 w 98"/>
                    <a:gd name="T1" fmla="*/ 0 h 37"/>
                    <a:gd name="T2" fmla="*/ 49 w 98"/>
                    <a:gd name="T3" fmla="*/ 37 h 37"/>
                    <a:gd name="T4" fmla="*/ 98 w 98"/>
                    <a:gd name="T5" fmla="*/ 0 h 37"/>
                    <a:gd name="T6" fmla="*/ 0 60000 65536"/>
                    <a:gd name="T7" fmla="*/ 0 60000 65536"/>
                    <a:gd name="T8" fmla="*/ 0 60000 65536"/>
                    <a:gd name="T9" fmla="*/ 0 w 98"/>
                    <a:gd name="T10" fmla="*/ 0 h 37"/>
                    <a:gd name="T11" fmla="*/ 98 w 98"/>
                    <a:gd name="T12" fmla="*/ 37 h 37"/>
                  </a:gdLst>
                  <a:ahLst/>
                  <a:cxnLst>
                    <a:cxn ang="T6">
                      <a:pos x="T0" y="T1"/>
                    </a:cxn>
                    <a:cxn ang="T7">
                      <a:pos x="T2" y="T3"/>
                    </a:cxn>
                    <a:cxn ang="T8">
                      <a:pos x="T4" y="T5"/>
                    </a:cxn>
                  </a:cxnLst>
                  <a:rect l="T9" t="T10" r="T11" b="T12"/>
                  <a:pathLst>
                    <a:path w="98" h="37">
                      <a:moveTo>
                        <a:pt x="0" y="0"/>
                      </a:moveTo>
                      <a:cubicBezTo>
                        <a:pt x="0" y="21"/>
                        <a:pt x="22" y="37"/>
                        <a:pt x="49" y="37"/>
                      </a:cubicBezTo>
                      <a:cubicBezTo>
                        <a:pt x="76" y="37"/>
                        <a:pt x="98" y="21"/>
                        <a:pt x="98" y="0"/>
                      </a:cubicBezTo>
                    </a:path>
                  </a:pathLst>
                </a:custGeom>
                <a:noFill/>
                <a:ln w="19050">
                  <a:solidFill>
                    <a:srgbClr val="000000"/>
                  </a:solidFill>
                  <a:round/>
                  <a:headEnd/>
                  <a:tailEnd/>
                </a:ln>
              </p:spPr>
              <p:txBody>
                <a:bodyPr>
                  <a:prstTxWarp prst="textNoShape">
                    <a:avLst/>
                  </a:prstTxWarp>
                </a:bodyPr>
                <a:lstStyle/>
                <a:p>
                  <a:endParaRPr lang="ja-JP" altLang="en-US"/>
                </a:p>
              </p:txBody>
            </p:sp>
          </p:grpSp>
          <p:sp>
            <p:nvSpPr>
              <p:cNvPr id="38102" name="Line 328"/>
              <p:cNvSpPr>
                <a:spLocks noChangeAspect="1" noChangeShapeType="1"/>
              </p:cNvSpPr>
              <p:nvPr/>
            </p:nvSpPr>
            <p:spPr bwMode="auto">
              <a:xfrm>
                <a:off x="3883" y="2199"/>
                <a:ext cx="88" cy="0"/>
              </a:xfrm>
              <a:prstGeom prst="line">
                <a:avLst/>
              </a:prstGeom>
              <a:noFill/>
              <a:ln w="19050">
                <a:solidFill>
                  <a:srgbClr val="000000"/>
                </a:solidFill>
                <a:round/>
                <a:headEnd/>
                <a:tailEnd/>
              </a:ln>
            </p:spPr>
            <p:txBody>
              <a:bodyPr>
                <a:prstTxWarp prst="textNoShape">
                  <a:avLst/>
                </a:prstTxWarp>
              </a:bodyPr>
              <a:lstStyle/>
              <a:p>
                <a:endParaRPr lang="ja-JP" altLang="en-US"/>
              </a:p>
            </p:txBody>
          </p:sp>
          <p:grpSp>
            <p:nvGrpSpPr>
              <p:cNvPr id="38103" name="Group 329"/>
              <p:cNvGrpSpPr>
                <a:grpSpLocks noChangeAspect="1"/>
              </p:cNvGrpSpPr>
              <p:nvPr/>
            </p:nvGrpSpPr>
            <p:grpSpPr bwMode="auto">
              <a:xfrm>
                <a:off x="3965" y="2073"/>
                <a:ext cx="44" cy="132"/>
                <a:chOff x="5380" y="9520"/>
                <a:chExt cx="98" cy="294"/>
              </a:xfrm>
            </p:grpSpPr>
            <p:sp>
              <p:nvSpPr>
                <p:cNvPr id="38105" name="Freeform 330"/>
                <p:cNvSpPr>
                  <a:spLocks noChangeAspect="1"/>
                </p:cNvSpPr>
                <p:nvPr/>
              </p:nvSpPr>
              <p:spPr bwMode="auto">
                <a:xfrm>
                  <a:off x="5380" y="9520"/>
                  <a:ext cx="98" cy="294"/>
                </a:xfrm>
                <a:custGeom>
                  <a:avLst/>
                  <a:gdLst>
                    <a:gd name="T0" fmla="*/ 0 w 375"/>
                    <a:gd name="T1" fmla="*/ 0 h 1133"/>
                    <a:gd name="T2" fmla="*/ 0 w 375"/>
                    <a:gd name="T3" fmla="*/ 0 h 1133"/>
                    <a:gd name="T4" fmla="*/ 0 w 375"/>
                    <a:gd name="T5" fmla="*/ 0 h 1133"/>
                    <a:gd name="T6" fmla="*/ 0 w 375"/>
                    <a:gd name="T7" fmla="*/ 0 h 1133"/>
                    <a:gd name="T8" fmla="*/ 0 w 375"/>
                    <a:gd name="T9" fmla="*/ 0 h 1133"/>
                    <a:gd name="T10" fmla="*/ 0 w 375"/>
                    <a:gd name="T11" fmla="*/ 0 h 1133"/>
                    <a:gd name="T12" fmla="*/ 0 w 375"/>
                    <a:gd name="T13" fmla="*/ 0 h 1133"/>
                    <a:gd name="T14" fmla="*/ 0 60000 65536"/>
                    <a:gd name="T15" fmla="*/ 0 60000 65536"/>
                    <a:gd name="T16" fmla="*/ 0 60000 65536"/>
                    <a:gd name="T17" fmla="*/ 0 60000 65536"/>
                    <a:gd name="T18" fmla="*/ 0 60000 65536"/>
                    <a:gd name="T19" fmla="*/ 0 60000 65536"/>
                    <a:gd name="T20" fmla="*/ 0 60000 65536"/>
                    <a:gd name="T21" fmla="*/ 0 w 375"/>
                    <a:gd name="T22" fmla="*/ 0 h 1133"/>
                    <a:gd name="T23" fmla="*/ 375 w 375"/>
                    <a:gd name="T24" fmla="*/ 1133 h 11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5" h="1133">
                      <a:moveTo>
                        <a:pt x="188" y="0"/>
                      </a:moveTo>
                      <a:cubicBezTo>
                        <a:pt x="84" y="0"/>
                        <a:pt x="0" y="64"/>
                        <a:pt x="0" y="142"/>
                      </a:cubicBezTo>
                      <a:lnTo>
                        <a:pt x="0" y="992"/>
                      </a:lnTo>
                      <a:cubicBezTo>
                        <a:pt x="0" y="1070"/>
                        <a:pt x="84" y="1133"/>
                        <a:pt x="188" y="1133"/>
                      </a:cubicBezTo>
                      <a:cubicBezTo>
                        <a:pt x="291" y="1133"/>
                        <a:pt x="375" y="1070"/>
                        <a:pt x="375" y="992"/>
                      </a:cubicBezTo>
                      <a:lnTo>
                        <a:pt x="375" y="142"/>
                      </a:lnTo>
                      <a:cubicBezTo>
                        <a:pt x="375" y="64"/>
                        <a:pt x="291" y="0"/>
                        <a:pt x="188" y="0"/>
                      </a:cubicBezTo>
                      <a:close/>
                    </a:path>
                  </a:pathLst>
                </a:cu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106" name="Oval 331"/>
                <p:cNvSpPr>
                  <a:spLocks noChangeAspect="1" noChangeArrowheads="1"/>
                </p:cNvSpPr>
                <p:nvPr/>
              </p:nvSpPr>
              <p:spPr bwMode="auto">
                <a:xfrm>
                  <a:off x="5380" y="9520"/>
                  <a:ext cx="98" cy="73"/>
                </a:xfrm>
                <a:prstGeom prst="ellipse">
                  <a:avLst/>
                </a:pr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107" name="Freeform 332"/>
                <p:cNvSpPr>
                  <a:spLocks noChangeAspect="1"/>
                </p:cNvSpPr>
                <p:nvPr/>
              </p:nvSpPr>
              <p:spPr bwMode="auto">
                <a:xfrm>
                  <a:off x="5380" y="9520"/>
                  <a:ext cx="98" cy="294"/>
                </a:xfrm>
                <a:custGeom>
                  <a:avLst/>
                  <a:gdLst>
                    <a:gd name="T0" fmla="*/ 0 w 375"/>
                    <a:gd name="T1" fmla="*/ 0 h 1133"/>
                    <a:gd name="T2" fmla="*/ 0 w 375"/>
                    <a:gd name="T3" fmla="*/ 0 h 1133"/>
                    <a:gd name="T4" fmla="*/ 0 w 375"/>
                    <a:gd name="T5" fmla="*/ 0 h 1133"/>
                    <a:gd name="T6" fmla="*/ 0 w 375"/>
                    <a:gd name="T7" fmla="*/ 0 h 1133"/>
                    <a:gd name="T8" fmla="*/ 0 w 375"/>
                    <a:gd name="T9" fmla="*/ 0 h 1133"/>
                    <a:gd name="T10" fmla="*/ 0 w 375"/>
                    <a:gd name="T11" fmla="*/ 0 h 1133"/>
                    <a:gd name="T12" fmla="*/ 0 w 375"/>
                    <a:gd name="T13" fmla="*/ 0 h 1133"/>
                    <a:gd name="T14" fmla="*/ 0 60000 65536"/>
                    <a:gd name="T15" fmla="*/ 0 60000 65536"/>
                    <a:gd name="T16" fmla="*/ 0 60000 65536"/>
                    <a:gd name="T17" fmla="*/ 0 60000 65536"/>
                    <a:gd name="T18" fmla="*/ 0 60000 65536"/>
                    <a:gd name="T19" fmla="*/ 0 60000 65536"/>
                    <a:gd name="T20" fmla="*/ 0 60000 65536"/>
                    <a:gd name="T21" fmla="*/ 0 w 375"/>
                    <a:gd name="T22" fmla="*/ 0 h 1133"/>
                    <a:gd name="T23" fmla="*/ 375 w 375"/>
                    <a:gd name="T24" fmla="*/ 1133 h 11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5" h="1133">
                      <a:moveTo>
                        <a:pt x="188" y="0"/>
                      </a:moveTo>
                      <a:cubicBezTo>
                        <a:pt x="84" y="0"/>
                        <a:pt x="0" y="64"/>
                        <a:pt x="0" y="142"/>
                      </a:cubicBezTo>
                      <a:lnTo>
                        <a:pt x="0" y="992"/>
                      </a:lnTo>
                      <a:cubicBezTo>
                        <a:pt x="0" y="1070"/>
                        <a:pt x="84" y="1133"/>
                        <a:pt x="188" y="1133"/>
                      </a:cubicBezTo>
                      <a:cubicBezTo>
                        <a:pt x="291" y="1133"/>
                        <a:pt x="375" y="1070"/>
                        <a:pt x="375" y="992"/>
                      </a:cubicBezTo>
                      <a:lnTo>
                        <a:pt x="375" y="142"/>
                      </a:lnTo>
                      <a:cubicBezTo>
                        <a:pt x="375" y="64"/>
                        <a:pt x="291" y="0"/>
                        <a:pt x="188" y="0"/>
                      </a:cubicBezTo>
                      <a:close/>
                    </a:path>
                  </a:pathLst>
                </a:custGeom>
                <a:noFill/>
                <a:ln w="19050">
                  <a:solidFill>
                    <a:srgbClr val="000000"/>
                  </a:solidFill>
                  <a:round/>
                  <a:headEnd/>
                  <a:tailEnd/>
                </a:ln>
              </p:spPr>
              <p:txBody>
                <a:bodyPr>
                  <a:prstTxWarp prst="textNoShape">
                    <a:avLst/>
                  </a:prstTxWarp>
                </a:bodyPr>
                <a:lstStyle/>
                <a:p>
                  <a:endParaRPr lang="ja-JP" altLang="en-US"/>
                </a:p>
              </p:txBody>
            </p:sp>
            <p:sp>
              <p:nvSpPr>
                <p:cNvPr id="38108" name="Freeform 333"/>
                <p:cNvSpPr>
                  <a:spLocks noChangeAspect="1"/>
                </p:cNvSpPr>
                <p:nvPr/>
              </p:nvSpPr>
              <p:spPr bwMode="auto">
                <a:xfrm>
                  <a:off x="5380" y="9556"/>
                  <a:ext cx="98" cy="37"/>
                </a:xfrm>
                <a:custGeom>
                  <a:avLst/>
                  <a:gdLst>
                    <a:gd name="T0" fmla="*/ 0 w 98"/>
                    <a:gd name="T1" fmla="*/ 0 h 37"/>
                    <a:gd name="T2" fmla="*/ 49 w 98"/>
                    <a:gd name="T3" fmla="*/ 37 h 37"/>
                    <a:gd name="T4" fmla="*/ 98 w 98"/>
                    <a:gd name="T5" fmla="*/ 0 h 37"/>
                    <a:gd name="T6" fmla="*/ 0 60000 65536"/>
                    <a:gd name="T7" fmla="*/ 0 60000 65536"/>
                    <a:gd name="T8" fmla="*/ 0 60000 65536"/>
                    <a:gd name="T9" fmla="*/ 0 w 98"/>
                    <a:gd name="T10" fmla="*/ 0 h 37"/>
                    <a:gd name="T11" fmla="*/ 98 w 98"/>
                    <a:gd name="T12" fmla="*/ 37 h 37"/>
                  </a:gdLst>
                  <a:ahLst/>
                  <a:cxnLst>
                    <a:cxn ang="T6">
                      <a:pos x="T0" y="T1"/>
                    </a:cxn>
                    <a:cxn ang="T7">
                      <a:pos x="T2" y="T3"/>
                    </a:cxn>
                    <a:cxn ang="T8">
                      <a:pos x="T4" y="T5"/>
                    </a:cxn>
                  </a:cxnLst>
                  <a:rect l="T9" t="T10" r="T11" b="T12"/>
                  <a:pathLst>
                    <a:path w="98" h="37">
                      <a:moveTo>
                        <a:pt x="0" y="0"/>
                      </a:moveTo>
                      <a:cubicBezTo>
                        <a:pt x="0" y="21"/>
                        <a:pt x="22" y="37"/>
                        <a:pt x="49" y="37"/>
                      </a:cubicBezTo>
                      <a:cubicBezTo>
                        <a:pt x="76" y="37"/>
                        <a:pt x="98" y="21"/>
                        <a:pt x="98" y="0"/>
                      </a:cubicBezTo>
                    </a:path>
                  </a:pathLst>
                </a:custGeom>
                <a:noFill/>
                <a:ln w="19050">
                  <a:solidFill>
                    <a:srgbClr val="000000"/>
                  </a:solidFill>
                  <a:round/>
                  <a:headEnd/>
                  <a:tailEnd/>
                </a:ln>
              </p:spPr>
              <p:txBody>
                <a:bodyPr>
                  <a:prstTxWarp prst="textNoShape">
                    <a:avLst/>
                  </a:prstTxWarp>
                </a:bodyPr>
                <a:lstStyle/>
                <a:p>
                  <a:endParaRPr lang="ja-JP" altLang="en-US"/>
                </a:p>
              </p:txBody>
            </p:sp>
          </p:grpSp>
          <p:sp>
            <p:nvSpPr>
              <p:cNvPr id="38104" name="Line 334"/>
              <p:cNvSpPr>
                <a:spLocks noChangeAspect="1" noChangeShapeType="1"/>
              </p:cNvSpPr>
              <p:nvPr/>
            </p:nvSpPr>
            <p:spPr bwMode="auto">
              <a:xfrm>
                <a:off x="3883" y="2199"/>
                <a:ext cx="88" cy="0"/>
              </a:xfrm>
              <a:prstGeom prst="line">
                <a:avLst/>
              </a:prstGeom>
              <a:noFill/>
              <a:ln w="19050">
                <a:solidFill>
                  <a:srgbClr val="000000"/>
                </a:solidFill>
                <a:round/>
                <a:headEnd/>
                <a:tailEnd/>
              </a:ln>
            </p:spPr>
            <p:txBody>
              <a:bodyPr>
                <a:prstTxWarp prst="textNoShape">
                  <a:avLst/>
                </a:prstTxWarp>
              </a:bodyPr>
              <a:lstStyle/>
              <a:p>
                <a:endParaRPr lang="ja-JP" altLang="en-US"/>
              </a:p>
            </p:txBody>
          </p:sp>
        </p:grpSp>
        <p:grpSp>
          <p:nvGrpSpPr>
            <p:cNvPr id="38037" name="Group 335"/>
            <p:cNvGrpSpPr>
              <a:grpSpLocks noChangeAspect="1"/>
            </p:cNvGrpSpPr>
            <p:nvPr/>
          </p:nvGrpSpPr>
          <p:grpSpPr bwMode="auto">
            <a:xfrm>
              <a:off x="3103" y="3074"/>
              <a:ext cx="44" cy="132"/>
              <a:chOff x="5380" y="11642"/>
              <a:chExt cx="98" cy="294"/>
            </a:xfrm>
          </p:grpSpPr>
          <p:sp>
            <p:nvSpPr>
              <p:cNvPr id="38097" name="Freeform 336"/>
              <p:cNvSpPr>
                <a:spLocks noChangeAspect="1"/>
              </p:cNvSpPr>
              <p:nvPr/>
            </p:nvSpPr>
            <p:spPr bwMode="auto">
              <a:xfrm>
                <a:off x="5380" y="11642"/>
                <a:ext cx="98" cy="294"/>
              </a:xfrm>
              <a:custGeom>
                <a:avLst/>
                <a:gdLst>
                  <a:gd name="T0" fmla="*/ 0 w 375"/>
                  <a:gd name="T1" fmla="*/ 0 h 1133"/>
                  <a:gd name="T2" fmla="*/ 0 w 375"/>
                  <a:gd name="T3" fmla="*/ 0 h 1133"/>
                  <a:gd name="T4" fmla="*/ 0 w 375"/>
                  <a:gd name="T5" fmla="*/ 0 h 1133"/>
                  <a:gd name="T6" fmla="*/ 0 w 375"/>
                  <a:gd name="T7" fmla="*/ 0 h 1133"/>
                  <a:gd name="T8" fmla="*/ 0 w 375"/>
                  <a:gd name="T9" fmla="*/ 0 h 1133"/>
                  <a:gd name="T10" fmla="*/ 0 w 375"/>
                  <a:gd name="T11" fmla="*/ 0 h 1133"/>
                  <a:gd name="T12" fmla="*/ 0 w 375"/>
                  <a:gd name="T13" fmla="*/ 0 h 1133"/>
                  <a:gd name="T14" fmla="*/ 0 60000 65536"/>
                  <a:gd name="T15" fmla="*/ 0 60000 65536"/>
                  <a:gd name="T16" fmla="*/ 0 60000 65536"/>
                  <a:gd name="T17" fmla="*/ 0 60000 65536"/>
                  <a:gd name="T18" fmla="*/ 0 60000 65536"/>
                  <a:gd name="T19" fmla="*/ 0 60000 65536"/>
                  <a:gd name="T20" fmla="*/ 0 60000 65536"/>
                  <a:gd name="T21" fmla="*/ 0 w 375"/>
                  <a:gd name="T22" fmla="*/ 0 h 1133"/>
                  <a:gd name="T23" fmla="*/ 375 w 375"/>
                  <a:gd name="T24" fmla="*/ 1133 h 11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5" h="1133">
                    <a:moveTo>
                      <a:pt x="188" y="0"/>
                    </a:moveTo>
                    <a:cubicBezTo>
                      <a:pt x="84" y="0"/>
                      <a:pt x="0" y="63"/>
                      <a:pt x="0" y="141"/>
                    </a:cubicBezTo>
                    <a:lnTo>
                      <a:pt x="0" y="991"/>
                    </a:lnTo>
                    <a:cubicBezTo>
                      <a:pt x="0" y="1070"/>
                      <a:pt x="84" y="1133"/>
                      <a:pt x="188" y="1133"/>
                    </a:cubicBezTo>
                    <a:cubicBezTo>
                      <a:pt x="291" y="1133"/>
                      <a:pt x="375" y="1070"/>
                      <a:pt x="375" y="991"/>
                    </a:cubicBezTo>
                    <a:lnTo>
                      <a:pt x="375" y="141"/>
                    </a:lnTo>
                    <a:cubicBezTo>
                      <a:pt x="375" y="63"/>
                      <a:pt x="291" y="0"/>
                      <a:pt x="188" y="0"/>
                    </a:cubicBezTo>
                    <a:close/>
                  </a:path>
                </a:pathLst>
              </a:cu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098" name="Oval 337"/>
              <p:cNvSpPr>
                <a:spLocks noChangeAspect="1" noChangeArrowheads="1"/>
              </p:cNvSpPr>
              <p:nvPr/>
            </p:nvSpPr>
            <p:spPr bwMode="auto">
              <a:xfrm>
                <a:off x="5380" y="11642"/>
                <a:ext cx="98" cy="73"/>
              </a:xfrm>
              <a:prstGeom prst="ellipse">
                <a:avLst/>
              </a:pr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099" name="Freeform 338"/>
              <p:cNvSpPr>
                <a:spLocks noChangeAspect="1"/>
              </p:cNvSpPr>
              <p:nvPr/>
            </p:nvSpPr>
            <p:spPr bwMode="auto">
              <a:xfrm>
                <a:off x="5380" y="11642"/>
                <a:ext cx="98" cy="294"/>
              </a:xfrm>
              <a:custGeom>
                <a:avLst/>
                <a:gdLst>
                  <a:gd name="T0" fmla="*/ 0 w 375"/>
                  <a:gd name="T1" fmla="*/ 0 h 1133"/>
                  <a:gd name="T2" fmla="*/ 0 w 375"/>
                  <a:gd name="T3" fmla="*/ 0 h 1133"/>
                  <a:gd name="T4" fmla="*/ 0 w 375"/>
                  <a:gd name="T5" fmla="*/ 0 h 1133"/>
                  <a:gd name="T6" fmla="*/ 0 w 375"/>
                  <a:gd name="T7" fmla="*/ 0 h 1133"/>
                  <a:gd name="T8" fmla="*/ 0 w 375"/>
                  <a:gd name="T9" fmla="*/ 0 h 1133"/>
                  <a:gd name="T10" fmla="*/ 0 w 375"/>
                  <a:gd name="T11" fmla="*/ 0 h 1133"/>
                  <a:gd name="T12" fmla="*/ 0 w 375"/>
                  <a:gd name="T13" fmla="*/ 0 h 1133"/>
                  <a:gd name="T14" fmla="*/ 0 60000 65536"/>
                  <a:gd name="T15" fmla="*/ 0 60000 65536"/>
                  <a:gd name="T16" fmla="*/ 0 60000 65536"/>
                  <a:gd name="T17" fmla="*/ 0 60000 65536"/>
                  <a:gd name="T18" fmla="*/ 0 60000 65536"/>
                  <a:gd name="T19" fmla="*/ 0 60000 65536"/>
                  <a:gd name="T20" fmla="*/ 0 60000 65536"/>
                  <a:gd name="T21" fmla="*/ 0 w 375"/>
                  <a:gd name="T22" fmla="*/ 0 h 1133"/>
                  <a:gd name="T23" fmla="*/ 375 w 375"/>
                  <a:gd name="T24" fmla="*/ 1133 h 11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5" h="1133">
                    <a:moveTo>
                      <a:pt x="188" y="0"/>
                    </a:moveTo>
                    <a:cubicBezTo>
                      <a:pt x="84" y="0"/>
                      <a:pt x="0" y="63"/>
                      <a:pt x="0" y="141"/>
                    </a:cubicBezTo>
                    <a:lnTo>
                      <a:pt x="0" y="991"/>
                    </a:lnTo>
                    <a:cubicBezTo>
                      <a:pt x="0" y="1070"/>
                      <a:pt x="84" y="1133"/>
                      <a:pt x="188" y="1133"/>
                    </a:cubicBezTo>
                    <a:cubicBezTo>
                      <a:pt x="291" y="1133"/>
                      <a:pt x="375" y="1070"/>
                      <a:pt x="375" y="991"/>
                    </a:cubicBezTo>
                    <a:lnTo>
                      <a:pt x="375" y="141"/>
                    </a:lnTo>
                    <a:cubicBezTo>
                      <a:pt x="375" y="63"/>
                      <a:pt x="291" y="0"/>
                      <a:pt x="188" y="0"/>
                    </a:cubicBezTo>
                    <a:close/>
                  </a:path>
                </a:pathLst>
              </a:custGeom>
              <a:noFill/>
              <a:ln w="19050">
                <a:solidFill>
                  <a:srgbClr val="000000"/>
                </a:solidFill>
                <a:round/>
                <a:headEnd/>
                <a:tailEnd/>
              </a:ln>
            </p:spPr>
            <p:txBody>
              <a:bodyPr>
                <a:prstTxWarp prst="textNoShape">
                  <a:avLst/>
                </a:prstTxWarp>
              </a:bodyPr>
              <a:lstStyle/>
              <a:p>
                <a:endParaRPr lang="ja-JP" altLang="en-US"/>
              </a:p>
            </p:txBody>
          </p:sp>
          <p:sp>
            <p:nvSpPr>
              <p:cNvPr id="38100" name="Freeform 339"/>
              <p:cNvSpPr>
                <a:spLocks noChangeAspect="1"/>
              </p:cNvSpPr>
              <p:nvPr/>
            </p:nvSpPr>
            <p:spPr bwMode="auto">
              <a:xfrm>
                <a:off x="5380" y="11678"/>
                <a:ext cx="98" cy="37"/>
              </a:xfrm>
              <a:custGeom>
                <a:avLst/>
                <a:gdLst>
                  <a:gd name="T0" fmla="*/ 0 w 98"/>
                  <a:gd name="T1" fmla="*/ 0 h 37"/>
                  <a:gd name="T2" fmla="*/ 49 w 98"/>
                  <a:gd name="T3" fmla="*/ 37 h 37"/>
                  <a:gd name="T4" fmla="*/ 98 w 98"/>
                  <a:gd name="T5" fmla="*/ 0 h 37"/>
                  <a:gd name="T6" fmla="*/ 0 60000 65536"/>
                  <a:gd name="T7" fmla="*/ 0 60000 65536"/>
                  <a:gd name="T8" fmla="*/ 0 60000 65536"/>
                  <a:gd name="T9" fmla="*/ 0 w 98"/>
                  <a:gd name="T10" fmla="*/ 0 h 37"/>
                  <a:gd name="T11" fmla="*/ 98 w 98"/>
                  <a:gd name="T12" fmla="*/ 37 h 37"/>
                </a:gdLst>
                <a:ahLst/>
                <a:cxnLst>
                  <a:cxn ang="T6">
                    <a:pos x="T0" y="T1"/>
                  </a:cxn>
                  <a:cxn ang="T7">
                    <a:pos x="T2" y="T3"/>
                  </a:cxn>
                  <a:cxn ang="T8">
                    <a:pos x="T4" y="T5"/>
                  </a:cxn>
                </a:cxnLst>
                <a:rect l="T9" t="T10" r="T11" b="T12"/>
                <a:pathLst>
                  <a:path w="98" h="37">
                    <a:moveTo>
                      <a:pt x="0" y="0"/>
                    </a:moveTo>
                    <a:cubicBezTo>
                      <a:pt x="0" y="21"/>
                      <a:pt x="22" y="37"/>
                      <a:pt x="49" y="37"/>
                    </a:cubicBezTo>
                    <a:cubicBezTo>
                      <a:pt x="76" y="37"/>
                      <a:pt x="98" y="21"/>
                      <a:pt x="98" y="0"/>
                    </a:cubicBezTo>
                  </a:path>
                </a:pathLst>
              </a:custGeom>
              <a:noFill/>
              <a:ln w="19050">
                <a:solidFill>
                  <a:srgbClr val="000000"/>
                </a:solidFill>
                <a:round/>
                <a:headEnd/>
                <a:tailEnd/>
              </a:ln>
            </p:spPr>
            <p:txBody>
              <a:bodyPr>
                <a:prstTxWarp prst="textNoShape">
                  <a:avLst/>
                </a:prstTxWarp>
              </a:bodyPr>
              <a:lstStyle/>
              <a:p>
                <a:endParaRPr lang="ja-JP" altLang="en-US"/>
              </a:p>
            </p:txBody>
          </p:sp>
        </p:grpSp>
        <p:grpSp>
          <p:nvGrpSpPr>
            <p:cNvPr id="38038" name="Group 341"/>
            <p:cNvGrpSpPr>
              <a:grpSpLocks noChangeAspect="1"/>
            </p:cNvGrpSpPr>
            <p:nvPr/>
          </p:nvGrpSpPr>
          <p:grpSpPr bwMode="auto">
            <a:xfrm>
              <a:off x="3103" y="3074"/>
              <a:ext cx="44" cy="132"/>
              <a:chOff x="5380" y="11642"/>
              <a:chExt cx="98" cy="294"/>
            </a:xfrm>
          </p:grpSpPr>
          <p:sp>
            <p:nvSpPr>
              <p:cNvPr id="38093" name="Freeform 342"/>
              <p:cNvSpPr>
                <a:spLocks noChangeAspect="1"/>
              </p:cNvSpPr>
              <p:nvPr/>
            </p:nvSpPr>
            <p:spPr bwMode="auto">
              <a:xfrm>
                <a:off x="5380" y="11642"/>
                <a:ext cx="98" cy="294"/>
              </a:xfrm>
              <a:custGeom>
                <a:avLst/>
                <a:gdLst>
                  <a:gd name="T0" fmla="*/ 0 w 375"/>
                  <a:gd name="T1" fmla="*/ 0 h 1133"/>
                  <a:gd name="T2" fmla="*/ 0 w 375"/>
                  <a:gd name="T3" fmla="*/ 0 h 1133"/>
                  <a:gd name="T4" fmla="*/ 0 w 375"/>
                  <a:gd name="T5" fmla="*/ 0 h 1133"/>
                  <a:gd name="T6" fmla="*/ 0 w 375"/>
                  <a:gd name="T7" fmla="*/ 0 h 1133"/>
                  <a:gd name="T8" fmla="*/ 0 w 375"/>
                  <a:gd name="T9" fmla="*/ 0 h 1133"/>
                  <a:gd name="T10" fmla="*/ 0 w 375"/>
                  <a:gd name="T11" fmla="*/ 0 h 1133"/>
                  <a:gd name="T12" fmla="*/ 0 w 375"/>
                  <a:gd name="T13" fmla="*/ 0 h 1133"/>
                  <a:gd name="T14" fmla="*/ 0 60000 65536"/>
                  <a:gd name="T15" fmla="*/ 0 60000 65536"/>
                  <a:gd name="T16" fmla="*/ 0 60000 65536"/>
                  <a:gd name="T17" fmla="*/ 0 60000 65536"/>
                  <a:gd name="T18" fmla="*/ 0 60000 65536"/>
                  <a:gd name="T19" fmla="*/ 0 60000 65536"/>
                  <a:gd name="T20" fmla="*/ 0 60000 65536"/>
                  <a:gd name="T21" fmla="*/ 0 w 375"/>
                  <a:gd name="T22" fmla="*/ 0 h 1133"/>
                  <a:gd name="T23" fmla="*/ 375 w 375"/>
                  <a:gd name="T24" fmla="*/ 1133 h 11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5" h="1133">
                    <a:moveTo>
                      <a:pt x="188" y="0"/>
                    </a:moveTo>
                    <a:cubicBezTo>
                      <a:pt x="84" y="0"/>
                      <a:pt x="0" y="63"/>
                      <a:pt x="0" y="141"/>
                    </a:cubicBezTo>
                    <a:lnTo>
                      <a:pt x="0" y="991"/>
                    </a:lnTo>
                    <a:cubicBezTo>
                      <a:pt x="0" y="1070"/>
                      <a:pt x="84" y="1133"/>
                      <a:pt x="188" y="1133"/>
                    </a:cubicBezTo>
                    <a:cubicBezTo>
                      <a:pt x="291" y="1133"/>
                      <a:pt x="375" y="1070"/>
                      <a:pt x="375" y="991"/>
                    </a:cubicBezTo>
                    <a:lnTo>
                      <a:pt x="375" y="141"/>
                    </a:lnTo>
                    <a:cubicBezTo>
                      <a:pt x="375" y="63"/>
                      <a:pt x="291" y="0"/>
                      <a:pt x="188" y="0"/>
                    </a:cubicBezTo>
                    <a:close/>
                  </a:path>
                </a:pathLst>
              </a:cu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094" name="Oval 343"/>
              <p:cNvSpPr>
                <a:spLocks noChangeAspect="1" noChangeArrowheads="1"/>
              </p:cNvSpPr>
              <p:nvPr/>
            </p:nvSpPr>
            <p:spPr bwMode="auto">
              <a:xfrm>
                <a:off x="5380" y="11642"/>
                <a:ext cx="98" cy="73"/>
              </a:xfrm>
              <a:prstGeom prst="ellipse">
                <a:avLst/>
              </a:prstGeom>
              <a:solidFill>
                <a:srgbClr val="FFFFFF"/>
              </a:solidFill>
              <a:ln w="19050">
                <a:solidFill>
                  <a:srgbClr val="000000"/>
                </a:solidFill>
                <a:round/>
                <a:headEnd/>
                <a:tailEnd/>
              </a:ln>
            </p:spPr>
            <p:txBody>
              <a:bodyPr>
                <a:prstTxWarp prst="textNoShape">
                  <a:avLst/>
                </a:prstTxWarp>
              </a:bodyPr>
              <a:lstStyle/>
              <a:p>
                <a:endParaRPr lang="ja-JP" altLang="en-US"/>
              </a:p>
            </p:txBody>
          </p:sp>
          <p:sp>
            <p:nvSpPr>
              <p:cNvPr id="38095" name="Freeform 344"/>
              <p:cNvSpPr>
                <a:spLocks noChangeAspect="1"/>
              </p:cNvSpPr>
              <p:nvPr/>
            </p:nvSpPr>
            <p:spPr bwMode="auto">
              <a:xfrm>
                <a:off x="5380" y="11642"/>
                <a:ext cx="98" cy="294"/>
              </a:xfrm>
              <a:custGeom>
                <a:avLst/>
                <a:gdLst>
                  <a:gd name="T0" fmla="*/ 0 w 375"/>
                  <a:gd name="T1" fmla="*/ 0 h 1133"/>
                  <a:gd name="T2" fmla="*/ 0 w 375"/>
                  <a:gd name="T3" fmla="*/ 0 h 1133"/>
                  <a:gd name="T4" fmla="*/ 0 w 375"/>
                  <a:gd name="T5" fmla="*/ 0 h 1133"/>
                  <a:gd name="T6" fmla="*/ 0 w 375"/>
                  <a:gd name="T7" fmla="*/ 0 h 1133"/>
                  <a:gd name="T8" fmla="*/ 0 w 375"/>
                  <a:gd name="T9" fmla="*/ 0 h 1133"/>
                  <a:gd name="T10" fmla="*/ 0 w 375"/>
                  <a:gd name="T11" fmla="*/ 0 h 1133"/>
                  <a:gd name="T12" fmla="*/ 0 w 375"/>
                  <a:gd name="T13" fmla="*/ 0 h 1133"/>
                  <a:gd name="T14" fmla="*/ 0 60000 65536"/>
                  <a:gd name="T15" fmla="*/ 0 60000 65536"/>
                  <a:gd name="T16" fmla="*/ 0 60000 65536"/>
                  <a:gd name="T17" fmla="*/ 0 60000 65536"/>
                  <a:gd name="T18" fmla="*/ 0 60000 65536"/>
                  <a:gd name="T19" fmla="*/ 0 60000 65536"/>
                  <a:gd name="T20" fmla="*/ 0 60000 65536"/>
                  <a:gd name="T21" fmla="*/ 0 w 375"/>
                  <a:gd name="T22" fmla="*/ 0 h 1133"/>
                  <a:gd name="T23" fmla="*/ 375 w 375"/>
                  <a:gd name="T24" fmla="*/ 1133 h 11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5" h="1133">
                    <a:moveTo>
                      <a:pt x="188" y="0"/>
                    </a:moveTo>
                    <a:cubicBezTo>
                      <a:pt x="84" y="0"/>
                      <a:pt x="0" y="63"/>
                      <a:pt x="0" y="141"/>
                    </a:cubicBezTo>
                    <a:lnTo>
                      <a:pt x="0" y="991"/>
                    </a:lnTo>
                    <a:cubicBezTo>
                      <a:pt x="0" y="1070"/>
                      <a:pt x="84" y="1133"/>
                      <a:pt x="188" y="1133"/>
                    </a:cubicBezTo>
                    <a:cubicBezTo>
                      <a:pt x="291" y="1133"/>
                      <a:pt x="375" y="1070"/>
                      <a:pt x="375" y="991"/>
                    </a:cubicBezTo>
                    <a:lnTo>
                      <a:pt x="375" y="141"/>
                    </a:lnTo>
                    <a:cubicBezTo>
                      <a:pt x="375" y="63"/>
                      <a:pt x="291" y="0"/>
                      <a:pt x="188" y="0"/>
                    </a:cubicBezTo>
                    <a:close/>
                  </a:path>
                </a:pathLst>
              </a:custGeom>
              <a:noFill/>
              <a:ln w="19050">
                <a:solidFill>
                  <a:srgbClr val="000000"/>
                </a:solidFill>
                <a:round/>
                <a:headEnd/>
                <a:tailEnd/>
              </a:ln>
            </p:spPr>
            <p:txBody>
              <a:bodyPr>
                <a:prstTxWarp prst="textNoShape">
                  <a:avLst/>
                </a:prstTxWarp>
              </a:bodyPr>
              <a:lstStyle/>
              <a:p>
                <a:endParaRPr lang="ja-JP" altLang="en-US"/>
              </a:p>
            </p:txBody>
          </p:sp>
          <p:sp>
            <p:nvSpPr>
              <p:cNvPr id="38096" name="Freeform 345"/>
              <p:cNvSpPr>
                <a:spLocks noChangeAspect="1"/>
              </p:cNvSpPr>
              <p:nvPr/>
            </p:nvSpPr>
            <p:spPr bwMode="auto">
              <a:xfrm>
                <a:off x="5380" y="11678"/>
                <a:ext cx="98" cy="37"/>
              </a:xfrm>
              <a:custGeom>
                <a:avLst/>
                <a:gdLst>
                  <a:gd name="T0" fmla="*/ 0 w 98"/>
                  <a:gd name="T1" fmla="*/ 0 h 37"/>
                  <a:gd name="T2" fmla="*/ 49 w 98"/>
                  <a:gd name="T3" fmla="*/ 37 h 37"/>
                  <a:gd name="T4" fmla="*/ 98 w 98"/>
                  <a:gd name="T5" fmla="*/ 0 h 37"/>
                  <a:gd name="T6" fmla="*/ 0 60000 65536"/>
                  <a:gd name="T7" fmla="*/ 0 60000 65536"/>
                  <a:gd name="T8" fmla="*/ 0 60000 65536"/>
                  <a:gd name="T9" fmla="*/ 0 w 98"/>
                  <a:gd name="T10" fmla="*/ 0 h 37"/>
                  <a:gd name="T11" fmla="*/ 98 w 98"/>
                  <a:gd name="T12" fmla="*/ 37 h 37"/>
                </a:gdLst>
                <a:ahLst/>
                <a:cxnLst>
                  <a:cxn ang="T6">
                    <a:pos x="T0" y="T1"/>
                  </a:cxn>
                  <a:cxn ang="T7">
                    <a:pos x="T2" y="T3"/>
                  </a:cxn>
                  <a:cxn ang="T8">
                    <a:pos x="T4" y="T5"/>
                  </a:cxn>
                </a:cxnLst>
                <a:rect l="T9" t="T10" r="T11" b="T12"/>
                <a:pathLst>
                  <a:path w="98" h="37">
                    <a:moveTo>
                      <a:pt x="0" y="0"/>
                    </a:moveTo>
                    <a:cubicBezTo>
                      <a:pt x="0" y="21"/>
                      <a:pt x="22" y="37"/>
                      <a:pt x="49" y="37"/>
                    </a:cubicBezTo>
                    <a:cubicBezTo>
                      <a:pt x="76" y="37"/>
                      <a:pt x="98" y="21"/>
                      <a:pt x="98" y="0"/>
                    </a:cubicBezTo>
                  </a:path>
                </a:pathLst>
              </a:custGeom>
              <a:noFill/>
              <a:ln w="19050">
                <a:solidFill>
                  <a:srgbClr val="000000"/>
                </a:solidFill>
                <a:round/>
                <a:headEnd/>
                <a:tailEnd/>
              </a:ln>
            </p:spPr>
            <p:txBody>
              <a:bodyPr>
                <a:prstTxWarp prst="textNoShape">
                  <a:avLst/>
                </a:prstTxWarp>
              </a:bodyPr>
              <a:lstStyle/>
              <a:p>
                <a:endParaRPr lang="ja-JP" altLang="en-US"/>
              </a:p>
            </p:txBody>
          </p:sp>
        </p:grpSp>
        <p:grpSp>
          <p:nvGrpSpPr>
            <p:cNvPr id="38039" name="Group 924"/>
            <p:cNvGrpSpPr>
              <a:grpSpLocks/>
            </p:cNvGrpSpPr>
            <p:nvPr/>
          </p:nvGrpSpPr>
          <p:grpSpPr bwMode="auto">
            <a:xfrm>
              <a:off x="3021" y="3200"/>
              <a:ext cx="203" cy="51"/>
              <a:chOff x="3883" y="3154"/>
              <a:chExt cx="203" cy="51"/>
            </a:xfrm>
          </p:grpSpPr>
          <p:sp>
            <p:nvSpPr>
              <p:cNvPr id="38087" name="Line 54"/>
              <p:cNvSpPr>
                <a:spLocks noChangeAspect="1" noChangeShapeType="1"/>
              </p:cNvSpPr>
              <p:nvPr/>
            </p:nvSpPr>
            <p:spPr bwMode="auto">
              <a:xfrm>
                <a:off x="3883" y="3154"/>
                <a:ext cx="177" cy="0"/>
              </a:xfrm>
              <a:prstGeom prst="line">
                <a:avLst/>
              </a:prstGeom>
              <a:noFill/>
              <a:ln w="19050">
                <a:solidFill>
                  <a:srgbClr val="000000"/>
                </a:solidFill>
                <a:round/>
                <a:headEnd/>
                <a:tailEnd/>
              </a:ln>
            </p:spPr>
            <p:txBody>
              <a:bodyPr>
                <a:prstTxWarp prst="textNoShape">
                  <a:avLst/>
                </a:prstTxWarp>
              </a:bodyPr>
              <a:lstStyle/>
              <a:p>
                <a:endParaRPr lang="ja-JP" altLang="en-US"/>
              </a:p>
            </p:txBody>
          </p:sp>
          <p:sp>
            <p:nvSpPr>
              <p:cNvPr id="38088" name="Freeform 55"/>
              <p:cNvSpPr>
                <a:spLocks noChangeAspect="1"/>
              </p:cNvSpPr>
              <p:nvPr/>
            </p:nvSpPr>
            <p:spPr bwMode="auto">
              <a:xfrm>
                <a:off x="4042" y="3161"/>
                <a:ext cx="44" cy="44"/>
              </a:xfrm>
              <a:custGeom>
                <a:avLst/>
                <a:gdLst>
                  <a:gd name="T0" fmla="*/ 0 w 98"/>
                  <a:gd name="T1" fmla="*/ 0 h 98"/>
                  <a:gd name="T2" fmla="*/ 0 w 98"/>
                  <a:gd name="T3" fmla="*/ 0 h 98"/>
                  <a:gd name="T4" fmla="*/ 0 w 98"/>
                  <a:gd name="T5" fmla="*/ 0 h 98"/>
                  <a:gd name="T6" fmla="*/ 0 w 98"/>
                  <a:gd name="T7" fmla="*/ 0 h 98"/>
                  <a:gd name="T8" fmla="*/ 0 60000 65536"/>
                  <a:gd name="T9" fmla="*/ 0 60000 65536"/>
                  <a:gd name="T10" fmla="*/ 0 60000 65536"/>
                  <a:gd name="T11" fmla="*/ 0 60000 65536"/>
                  <a:gd name="T12" fmla="*/ 0 w 98"/>
                  <a:gd name="T13" fmla="*/ 0 h 98"/>
                  <a:gd name="T14" fmla="*/ 98 w 98"/>
                  <a:gd name="T15" fmla="*/ 98 h 98"/>
                </a:gdLst>
                <a:ahLst/>
                <a:cxnLst>
                  <a:cxn ang="T8">
                    <a:pos x="T0" y="T1"/>
                  </a:cxn>
                  <a:cxn ang="T9">
                    <a:pos x="T2" y="T3"/>
                  </a:cxn>
                  <a:cxn ang="T10">
                    <a:pos x="T4" y="T5"/>
                  </a:cxn>
                  <a:cxn ang="T11">
                    <a:pos x="T6" y="T7"/>
                  </a:cxn>
                </a:cxnLst>
                <a:rect l="T12" t="T13" r="T14" b="T15"/>
                <a:pathLst>
                  <a:path w="98" h="98">
                    <a:moveTo>
                      <a:pt x="49" y="0"/>
                    </a:moveTo>
                    <a:lnTo>
                      <a:pt x="0" y="98"/>
                    </a:lnTo>
                    <a:lnTo>
                      <a:pt x="98" y="98"/>
                    </a:lnTo>
                    <a:lnTo>
                      <a:pt x="49" y="0"/>
                    </a:lnTo>
                    <a:close/>
                  </a:path>
                </a:pathLst>
              </a:custGeom>
              <a:noFill/>
              <a:ln w="19050" cap="rnd">
                <a:solidFill>
                  <a:srgbClr val="000000"/>
                </a:solidFill>
                <a:miter lim="800000"/>
                <a:headEnd/>
                <a:tailEnd/>
              </a:ln>
            </p:spPr>
            <p:txBody>
              <a:bodyPr>
                <a:prstTxWarp prst="textNoShape">
                  <a:avLst/>
                </a:prstTxWarp>
              </a:bodyPr>
              <a:lstStyle/>
              <a:p>
                <a:endParaRPr lang="ja-JP" altLang="en-US"/>
              </a:p>
            </p:txBody>
          </p:sp>
          <p:sp>
            <p:nvSpPr>
              <p:cNvPr id="38089" name="Line 56"/>
              <p:cNvSpPr>
                <a:spLocks noChangeAspect="1" noChangeShapeType="1"/>
              </p:cNvSpPr>
              <p:nvPr/>
            </p:nvSpPr>
            <p:spPr bwMode="auto">
              <a:xfrm>
                <a:off x="3883" y="3154"/>
                <a:ext cx="177" cy="0"/>
              </a:xfrm>
              <a:prstGeom prst="line">
                <a:avLst/>
              </a:prstGeom>
              <a:noFill/>
              <a:ln w="19050">
                <a:solidFill>
                  <a:srgbClr val="000000"/>
                </a:solidFill>
                <a:round/>
                <a:headEnd/>
                <a:tailEnd/>
              </a:ln>
            </p:spPr>
            <p:txBody>
              <a:bodyPr>
                <a:prstTxWarp prst="textNoShape">
                  <a:avLst/>
                </a:prstTxWarp>
              </a:bodyPr>
              <a:lstStyle/>
              <a:p>
                <a:endParaRPr lang="ja-JP" altLang="en-US"/>
              </a:p>
            </p:txBody>
          </p:sp>
          <p:sp>
            <p:nvSpPr>
              <p:cNvPr id="38090" name="Freeform 57"/>
              <p:cNvSpPr>
                <a:spLocks noChangeAspect="1"/>
              </p:cNvSpPr>
              <p:nvPr/>
            </p:nvSpPr>
            <p:spPr bwMode="auto">
              <a:xfrm>
                <a:off x="4042" y="3161"/>
                <a:ext cx="44" cy="44"/>
              </a:xfrm>
              <a:custGeom>
                <a:avLst/>
                <a:gdLst>
                  <a:gd name="T0" fmla="*/ 0 w 98"/>
                  <a:gd name="T1" fmla="*/ 0 h 98"/>
                  <a:gd name="T2" fmla="*/ 0 w 98"/>
                  <a:gd name="T3" fmla="*/ 0 h 98"/>
                  <a:gd name="T4" fmla="*/ 0 w 98"/>
                  <a:gd name="T5" fmla="*/ 0 h 98"/>
                  <a:gd name="T6" fmla="*/ 0 w 98"/>
                  <a:gd name="T7" fmla="*/ 0 h 98"/>
                  <a:gd name="T8" fmla="*/ 0 60000 65536"/>
                  <a:gd name="T9" fmla="*/ 0 60000 65536"/>
                  <a:gd name="T10" fmla="*/ 0 60000 65536"/>
                  <a:gd name="T11" fmla="*/ 0 60000 65536"/>
                  <a:gd name="T12" fmla="*/ 0 w 98"/>
                  <a:gd name="T13" fmla="*/ 0 h 98"/>
                  <a:gd name="T14" fmla="*/ 98 w 98"/>
                  <a:gd name="T15" fmla="*/ 98 h 98"/>
                </a:gdLst>
                <a:ahLst/>
                <a:cxnLst>
                  <a:cxn ang="T8">
                    <a:pos x="T0" y="T1"/>
                  </a:cxn>
                  <a:cxn ang="T9">
                    <a:pos x="T2" y="T3"/>
                  </a:cxn>
                  <a:cxn ang="T10">
                    <a:pos x="T4" y="T5"/>
                  </a:cxn>
                  <a:cxn ang="T11">
                    <a:pos x="T6" y="T7"/>
                  </a:cxn>
                </a:cxnLst>
                <a:rect l="T12" t="T13" r="T14" b="T15"/>
                <a:pathLst>
                  <a:path w="98" h="98">
                    <a:moveTo>
                      <a:pt x="49" y="0"/>
                    </a:moveTo>
                    <a:lnTo>
                      <a:pt x="0" y="98"/>
                    </a:lnTo>
                    <a:lnTo>
                      <a:pt x="98" y="98"/>
                    </a:lnTo>
                    <a:lnTo>
                      <a:pt x="49" y="0"/>
                    </a:lnTo>
                    <a:close/>
                  </a:path>
                </a:pathLst>
              </a:custGeom>
              <a:noFill/>
              <a:ln w="19050" cap="rnd">
                <a:solidFill>
                  <a:srgbClr val="000000"/>
                </a:solidFill>
                <a:miter lim="800000"/>
                <a:headEnd/>
                <a:tailEnd/>
              </a:ln>
            </p:spPr>
            <p:txBody>
              <a:bodyPr>
                <a:prstTxWarp prst="textNoShape">
                  <a:avLst/>
                </a:prstTxWarp>
              </a:bodyPr>
              <a:lstStyle/>
              <a:p>
                <a:endParaRPr lang="ja-JP" altLang="en-US"/>
              </a:p>
            </p:txBody>
          </p:sp>
          <p:sp>
            <p:nvSpPr>
              <p:cNvPr id="38091" name="Line 340"/>
              <p:cNvSpPr>
                <a:spLocks noChangeAspect="1" noChangeShapeType="1"/>
              </p:cNvSpPr>
              <p:nvPr/>
            </p:nvSpPr>
            <p:spPr bwMode="auto">
              <a:xfrm>
                <a:off x="3883" y="3154"/>
                <a:ext cx="88" cy="0"/>
              </a:xfrm>
              <a:prstGeom prst="line">
                <a:avLst/>
              </a:prstGeom>
              <a:noFill/>
              <a:ln w="19050">
                <a:solidFill>
                  <a:srgbClr val="000000"/>
                </a:solidFill>
                <a:round/>
                <a:headEnd/>
                <a:tailEnd/>
              </a:ln>
            </p:spPr>
            <p:txBody>
              <a:bodyPr>
                <a:prstTxWarp prst="textNoShape">
                  <a:avLst/>
                </a:prstTxWarp>
              </a:bodyPr>
              <a:lstStyle/>
              <a:p>
                <a:endParaRPr lang="ja-JP" altLang="en-US"/>
              </a:p>
            </p:txBody>
          </p:sp>
          <p:sp>
            <p:nvSpPr>
              <p:cNvPr id="38092" name="Line 346"/>
              <p:cNvSpPr>
                <a:spLocks noChangeAspect="1" noChangeShapeType="1"/>
              </p:cNvSpPr>
              <p:nvPr/>
            </p:nvSpPr>
            <p:spPr bwMode="auto">
              <a:xfrm>
                <a:off x="3883" y="3154"/>
                <a:ext cx="88" cy="0"/>
              </a:xfrm>
              <a:prstGeom prst="line">
                <a:avLst/>
              </a:prstGeom>
              <a:noFill/>
              <a:ln w="19050">
                <a:solidFill>
                  <a:srgbClr val="000000"/>
                </a:solidFill>
                <a:round/>
                <a:headEnd/>
                <a:tailEnd/>
              </a:ln>
            </p:spPr>
            <p:txBody>
              <a:bodyPr>
                <a:prstTxWarp prst="textNoShape">
                  <a:avLst/>
                </a:prstTxWarp>
              </a:bodyPr>
              <a:lstStyle/>
              <a:p>
                <a:endParaRPr lang="ja-JP" altLang="en-US"/>
              </a:p>
            </p:txBody>
          </p:sp>
        </p:grpSp>
        <p:sp>
          <p:nvSpPr>
            <p:cNvPr id="38040" name="Line 347"/>
            <p:cNvSpPr>
              <a:spLocks noChangeAspect="1" noChangeShapeType="1"/>
            </p:cNvSpPr>
            <p:nvPr/>
          </p:nvSpPr>
          <p:spPr bwMode="auto">
            <a:xfrm>
              <a:off x="3021" y="1057"/>
              <a:ext cx="442" cy="0"/>
            </a:xfrm>
            <a:prstGeom prst="line">
              <a:avLst/>
            </a:prstGeom>
            <a:noFill/>
            <a:ln w="19050">
              <a:solidFill>
                <a:srgbClr val="000000"/>
              </a:solidFill>
              <a:round/>
              <a:headEnd/>
              <a:tailEnd/>
            </a:ln>
          </p:spPr>
          <p:txBody>
            <a:bodyPr>
              <a:prstTxWarp prst="textNoShape">
                <a:avLst/>
              </a:prstTxWarp>
            </a:bodyPr>
            <a:lstStyle/>
            <a:p>
              <a:endParaRPr lang="ja-JP" altLang="en-US"/>
            </a:p>
          </p:txBody>
        </p:sp>
        <p:grpSp>
          <p:nvGrpSpPr>
            <p:cNvPr id="38041" name="Group 354"/>
            <p:cNvGrpSpPr>
              <a:grpSpLocks noChangeAspect="1"/>
            </p:cNvGrpSpPr>
            <p:nvPr/>
          </p:nvGrpSpPr>
          <p:grpSpPr bwMode="auto">
            <a:xfrm>
              <a:off x="3062" y="1339"/>
              <a:ext cx="1108" cy="2196"/>
              <a:chOff x="6407" y="8131"/>
              <a:chExt cx="2462" cy="4536"/>
            </a:xfrm>
          </p:grpSpPr>
          <p:sp>
            <p:nvSpPr>
              <p:cNvPr id="38084" name="Line 355"/>
              <p:cNvSpPr>
                <a:spLocks noChangeAspect="1" noChangeShapeType="1"/>
              </p:cNvSpPr>
              <p:nvPr/>
            </p:nvSpPr>
            <p:spPr bwMode="auto">
              <a:xfrm flipV="1">
                <a:off x="7859" y="8403"/>
                <a:ext cx="0" cy="4264"/>
              </a:xfrm>
              <a:prstGeom prst="line">
                <a:avLst/>
              </a:prstGeom>
              <a:noFill/>
              <a:ln w="28575">
                <a:solidFill>
                  <a:schemeClr val="tx1"/>
                </a:solidFill>
                <a:round/>
                <a:headEnd/>
                <a:tailEnd/>
              </a:ln>
            </p:spPr>
            <p:txBody>
              <a:bodyPr>
                <a:prstTxWarp prst="textNoShape">
                  <a:avLst/>
                </a:prstTxWarp>
              </a:bodyPr>
              <a:lstStyle/>
              <a:p>
                <a:endParaRPr lang="ja-JP" altLang="en-US"/>
              </a:p>
            </p:txBody>
          </p:sp>
          <p:sp>
            <p:nvSpPr>
              <p:cNvPr id="38085" name="Line 356"/>
              <p:cNvSpPr>
                <a:spLocks noChangeAspect="1" noChangeShapeType="1"/>
              </p:cNvSpPr>
              <p:nvPr/>
            </p:nvSpPr>
            <p:spPr bwMode="auto">
              <a:xfrm flipV="1">
                <a:off x="7541" y="8403"/>
                <a:ext cx="0" cy="4264"/>
              </a:xfrm>
              <a:prstGeom prst="line">
                <a:avLst/>
              </a:prstGeom>
              <a:noFill/>
              <a:ln w="28575">
                <a:solidFill>
                  <a:schemeClr val="tx1"/>
                </a:solidFill>
                <a:round/>
                <a:headEnd/>
                <a:tailEnd/>
              </a:ln>
            </p:spPr>
            <p:txBody>
              <a:bodyPr>
                <a:prstTxWarp prst="textNoShape">
                  <a:avLst/>
                </a:prstTxWarp>
              </a:bodyPr>
              <a:lstStyle/>
              <a:p>
                <a:endParaRPr lang="ja-JP" altLang="en-US"/>
              </a:p>
            </p:txBody>
          </p:sp>
          <p:sp>
            <p:nvSpPr>
              <p:cNvPr id="38086" name="Freeform 357"/>
              <p:cNvSpPr>
                <a:spLocks noChangeAspect="1"/>
              </p:cNvSpPr>
              <p:nvPr/>
            </p:nvSpPr>
            <p:spPr bwMode="auto">
              <a:xfrm>
                <a:off x="6407" y="8131"/>
                <a:ext cx="2462" cy="1311"/>
              </a:xfrm>
              <a:custGeom>
                <a:avLst/>
                <a:gdLst>
                  <a:gd name="T0" fmla="*/ 1142 w 2462"/>
                  <a:gd name="T1" fmla="*/ 1253 h 1311"/>
                  <a:gd name="T2" fmla="*/ 350 w 2462"/>
                  <a:gd name="T3" fmla="*/ 1037 h 1311"/>
                  <a:gd name="T4" fmla="*/ 482 w 2462"/>
                  <a:gd name="T5" fmla="*/ 905 h 1311"/>
                  <a:gd name="T6" fmla="*/ 122 w 2462"/>
                  <a:gd name="T7" fmla="*/ 749 h 1311"/>
                  <a:gd name="T8" fmla="*/ 74 w 2462"/>
                  <a:gd name="T9" fmla="*/ 725 h 1311"/>
                  <a:gd name="T10" fmla="*/ 2 w 2462"/>
                  <a:gd name="T11" fmla="*/ 677 h 1311"/>
                  <a:gd name="T12" fmla="*/ 14 w 2462"/>
                  <a:gd name="T13" fmla="*/ 617 h 1311"/>
                  <a:gd name="T14" fmla="*/ 314 w 2462"/>
                  <a:gd name="T15" fmla="*/ 521 h 1311"/>
                  <a:gd name="T16" fmla="*/ 218 w 2462"/>
                  <a:gd name="T17" fmla="*/ 377 h 1311"/>
                  <a:gd name="T18" fmla="*/ 206 w 2462"/>
                  <a:gd name="T19" fmla="*/ 317 h 1311"/>
                  <a:gd name="T20" fmla="*/ 218 w 2462"/>
                  <a:gd name="T21" fmla="*/ 209 h 1311"/>
                  <a:gd name="T22" fmla="*/ 338 w 2462"/>
                  <a:gd name="T23" fmla="*/ 161 h 1311"/>
                  <a:gd name="T24" fmla="*/ 830 w 2462"/>
                  <a:gd name="T25" fmla="*/ 173 h 1311"/>
                  <a:gd name="T26" fmla="*/ 854 w 2462"/>
                  <a:gd name="T27" fmla="*/ 65 h 1311"/>
                  <a:gd name="T28" fmla="*/ 1022 w 2462"/>
                  <a:gd name="T29" fmla="*/ 5 h 1311"/>
                  <a:gd name="T30" fmla="*/ 1286 w 2462"/>
                  <a:gd name="T31" fmla="*/ 17 h 1311"/>
                  <a:gd name="T32" fmla="*/ 1406 w 2462"/>
                  <a:gd name="T33" fmla="*/ 53 h 1311"/>
                  <a:gd name="T34" fmla="*/ 2102 w 2462"/>
                  <a:gd name="T35" fmla="*/ 89 h 1311"/>
                  <a:gd name="T36" fmla="*/ 2198 w 2462"/>
                  <a:gd name="T37" fmla="*/ 173 h 1311"/>
                  <a:gd name="T38" fmla="*/ 2162 w 2462"/>
                  <a:gd name="T39" fmla="*/ 197 h 1311"/>
                  <a:gd name="T40" fmla="*/ 2066 w 2462"/>
                  <a:gd name="T41" fmla="*/ 185 h 1311"/>
                  <a:gd name="T42" fmla="*/ 2114 w 2462"/>
                  <a:gd name="T43" fmla="*/ 221 h 1311"/>
                  <a:gd name="T44" fmla="*/ 2270 w 2462"/>
                  <a:gd name="T45" fmla="*/ 329 h 1311"/>
                  <a:gd name="T46" fmla="*/ 2366 w 2462"/>
                  <a:gd name="T47" fmla="*/ 509 h 1311"/>
                  <a:gd name="T48" fmla="*/ 2198 w 2462"/>
                  <a:gd name="T49" fmla="*/ 569 h 1311"/>
                  <a:gd name="T50" fmla="*/ 2390 w 2462"/>
                  <a:gd name="T51" fmla="*/ 725 h 1311"/>
                  <a:gd name="T52" fmla="*/ 2462 w 2462"/>
                  <a:gd name="T53" fmla="*/ 797 h 1311"/>
                  <a:gd name="T54" fmla="*/ 2438 w 2462"/>
                  <a:gd name="T55" fmla="*/ 893 h 1311"/>
                  <a:gd name="T56" fmla="*/ 2366 w 2462"/>
                  <a:gd name="T57" fmla="*/ 941 h 1311"/>
                  <a:gd name="T58" fmla="*/ 2102 w 2462"/>
                  <a:gd name="T59" fmla="*/ 953 h 1311"/>
                  <a:gd name="T60" fmla="*/ 2270 w 2462"/>
                  <a:gd name="T61" fmla="*/ 1073 h 1311"/>
                  <a:gd name="T62" fmla="*/ 2306 w 2462"/>
                  <a:gd name="T63" fmla="*/ 1157 h 1311"/>
                  <a:gd name="T64" fmla="*/ 2078 w 2462"/>
                  <a:gd name="T65" fmla="*/ 1289 h 1311"/>
                  <a:gd name="T66" fmla="*/ 1838 w 2462"/>
                  <a:gd name="T67" fmla="*/ 1265 h 1311"/>
                  <a:gd name="T68" fmla="*/ 1670 w 2462"/>
                  <a:gd name="T69" fmla="*/ 1229 h 1311"/>
                  <a:gd name="T70" fmla="*/ 1706 w 2462"/>
                  <a:gd name="T71" fmla="*/ 1241 h 1311"/>
                  <a:gd name="T72" fmla="*/ 1142 w 2462"/>
                  <a:gd name="T73" fmla="*/ 1253 h 13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62"/>
                  <a:gd name="T112" fmla="*/ 0 h 1311"/>
                  <a:gd name="T113" fmla="*/ 2462 w 2462"/>
                  <a:gd name="T114" fmla="*/ 1311 h 13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62" h="1311">
                    <a:moveTo>
                      <a:pt x="1142" y="1253"/>
                    </a:moveTo>
                    <a:cubicBezTo>
                      <a:pt x="979" y="1249"/>
                      <a:pt x="441" y="1311"/>
                      <a:pt x="350" y="1037"/>
                    </a:cubicBezTo>
                    <a:cubicBezTo>
                      <a:pt x="368" y="948"/>
                      <a:pt x="396" y="926"/>
                      <a:pt x="482" y="905"/>
                    </a:cubicBezTo>
                    <a:cubicBezTo>
                      <a:pt x="372" y="850"/>
                      <a:pt x="241" y="773"/>
                      <a:pt x="122" y="749"/>
                    </a:cubicBezTo>
                    <a:cubicBezTo>
                      <a:pt x="106" y="741"/>
                      <a:pt x="89" y="734"/>
                      <a:pt x="74" y="725"/>
                    </a:cubicBezTo>
                    <a:cubicBezTo>
                      <a:pt x="49" y="710"/>
                      <a:pt x="2" y="677"/>
                      <a:pt x="2" y="677"/>
                    </a:cubicBezTo>
                    <a:cubicBezTo>
                      <a:pt x="6" y="657"/>
                      <a:pt x="0" y="631"/>
                      <a:pt x="14" y="617"/>
                    </a:cubicBezTo>
                    <a:cubicBezTo>
                      <a:pt x="82" y="549"/>
                      <a:pt x="227" y="530"/>
                      <a:pt x="314" y="521"/>
                    </a:cubicBezTo>
                    <a:cubicBezTo>
                      <a:pt x="264" y="471"/>
                      <a:pt x="254" y="438"/>
                      <a:pt x="218" y="377"/>
                    </a:cubicBezTo>
                    <a:cubicBezTo>
                      <a:pt x="214" y="357"/>
                      <a:pt x="206" y="337"/>
                      <a:pt x="206" y="317"/>
                    </a:cubicBezTo>
                    <a:cubicBezTo>
                      <a:pt x="206" y="281"/>
                      <a:pt x="206" y="243"/>
                      <a:pt x="218" y="209"/>
                    </a:cubicBezTo>
                    <a:cubicBezTo>
                      <a:pt x="229" y="179"/>
                      <a:pt x="315" y="167"/>
                      <a:pt x="338" y="161"/>
                    </a:cubicBezTo>
                    <a:cubicBezTo>
                      <a:pt x="395" y="163"/>
                      <a:pt x="698" y="199"/>
                      <a:pt x="830" y="173"/>
                    </a:cubicBezTo>
                    <a:cubicBezTo>
                      <a:pt x="838" y="137"/>
                      <a:pt x="839" y="99"/>
                      <a:pt x="854" y="65"/>
                    </a:cubicBezTo>
                    <a:cubicBezTo>
                      <a:pt x="871" y="29"/>
                      <a:pt x="991" y="10"/>
                      <a:pt x="1022" y="5"/>
                    </a:cubicBezTo>
                    <a:cubicBezTo>
                      <a:pt x="1110" y="9"/>
                      <a:pt x="1198" y="10"/>
                      <a:pt x="1286" y="17"/>
                    </a:cubicBezTo>
                    <a:cubicBezTo>
                      <a:pt x="1328" y="20"/>
                      <a:pt x="1406" y="53"/>
                      <a:pt x="1406" y="53"/>
                    </a:cubicBezTo>
                    <a:cubicBezTo>
                      <a:pt x="1564" y="0"/>
                      <a:pt x="1901" y="56"/>
                      <a:pt x="2102" y="89"/>
                    </a:cubicBezTo>
                    <a:cubicBezTo>
                      <a:pt x="2155" y="116"/>
                      <a:pt x="2179" y="116"/>
                      <a:pt x="2198" y="173"/>
                    </a:cubicBezTo>
                    <a:cubicBezTo>
                      <a:pt x="2186" y="181"/>
                      <a:pt x="2176" y="196"/>
                      <a:pt x="2162" y="197"/>
                    </a:cubicBezTo>
                    <a:cubicBezTo>
                      <a:pt x="2130" y="200"/>
                      <a:pt x="2095" y="171"/>
                      <a:pt x="2066" y="185"/>
                    </a:cubicBezTo>
                    <a:cubicBezTo>
                      <a:pt x="2048" y="194"/>
                      <a:pt x="2097" y="210"/>
                      <a:pt x="2114" y="221"/>
                    </a:cubicBezTo>
                    <a:cubicBezTo>
                      <a:pt x="2167" y="256"/>
                      <a:pt x="2217" y="294"/>
                      <a:pt x="2270" y="329"/>
                    </a:cubicBezTo>
                    <a:cubicBezTo>
                      <a:pt x="2313" y="394"/>
                      <a:pt x="2351" y="433"/>
                      <a:pt x="2366" y="509"/>
                    </a:cubicBezTo>
                    <a:cubicBezTo>
                      <a:pt x="2341" y="583"/>
                      <a:pt x="2277" y="561"/>
                      <a:pt x="2198" y="569"/>
                    </a:cubicBezTo>
                    <a:cubicBezTo>
                      <a:pt x="2256" y="627"/>
                      <a:pt x="2327" y="675"/>
                      <a:pt x="2390" y="725"/>
                    </a:cubicBezTo>
                    <a:cubicBezTo>
                      <a:pt x="2417" y="746"/>
                      <a:pt x="2462" y="797"/>
                      <a:pt x="2462" y="797"/>
                    </a:cubicBezTo>
                    <a:cubicBezTo>
                      <a:pt x="2454" y="829"/>
                      <a:pt x="2449" y="862"/>
                      <a:pt x="2438" y="893"/>
                    </a:cubicBezTo>
                    <a:cubicBezTo>
                      <a:pt x="2424" y="932"/>
                      <a:pt x="2406" y="938"/>
                      <a:pt x="2366" y="941"/>
                    </a:cubicBezTo>
                    <a:cubicBezTo>
                      <a:pt x="2278" y="948"/>
                      <a:pt x="2190" y="949"/>
                      <a:pt x="2102" y="953"/>
                    </a:cubicBezTo>
                    <a:cubicBezTo>
                      <a:pt x="2162" y="973"/>
                      <a:pt x="2220" y="1033"/>
                      <a:pt x="2270" y="1073"/>
                    </a:cubicBezTo>
                    <a:cubicBezTo>
                      <a:pt x="2272" y="1077"/>
                      <a:pt x="2308" y="1143"/>
                      <a:pt x="2306" y="1157"/>
                    </a:cubicBezTo>
                    <a:cubicBezTo>
                      <a:pt x="2293" y="1249"/>
                      <a:pt x="2149" y="1277"/>
                      <a:pt x="2078" y="1289"/>
                    </a:cubicBezTo>
                    <a:cubicBezTo>
                      <a:pt x="1928" y="1279"/>
                      <a:pt x="1940" y="1288"/>
                      <a:pt x="1838" y="1265"/>
                    </a:cubicBezTo>
                    <a:cubicBezTo>
                      <a:pt x="1786" y="1253"/>
                      <a:pt x="1723" y="1229"/>
                      <a:pt x="1670" y="1229"/>
                    </a:cubicBezTo>
                    <a:cubicBezTo>
                      <a:pt x="1657" y="1229"/>
                      <a:pt x="1694" y="1237"/>
                      <a:pt x="1706" y="1241"/>
                    </a:cubicBezTo>
                    <a:cubicBezTo>
                      <a:pt x="1505" y="1308"/>
                      <a:pt x="1376" y="1276"/>
                      <a:pt x="1142" y="1253"/>
                    </a:cubicBezTo>
                    <a:close/>
                  </a:path>
                </a:pathLst>
              </a:custGeom>
              <a:solidFill>
                <a:schemeClr val="bg1"/>
              </a:solidFill>
              <a:ln w="28575">
                <a:solidFill>
                  <a:schemeClr val="tx1"/>
                </a:solidFill>
                <a:round/>
                <a:headEnd/>
                <a:tailEnd/>
              </a:ln>
            </p:spPr>
            <p:txBody>
              <a:bodyPr>
                <a:prstTxWarp prst="textNoShape">
                  <a:avLst/>
                </a:prstTxWarp>
              </a:bodyPr>
              <a:lstStyle/>
              <a:p>
                <a:endParaRPr lang="ja-JP" altLang="en-US"/>
              </a:p>
            </p:txBody>
          </p:sp>
        </p:grpSp>
        <p:grpSp>
          <p:nvGrpSpPr>
            <p:cNvPr id="38042" name="Group 913"/>
            <p:cNvGrpSpPr>
              <a:grpSpLocks/>
            </p:cNvGrpSpPr>
            <p:nvPr/>
          </p:nvGrpSpPr>
          <p:grpSpPr bwMode="auto">
            <a:xfrm>
              <a:off x="2698" y="3939"/>
              <a:ext cx="223" cy="44"/>
              <a:chOff x="3560" y="3893"/>
              <a:chExt cx="223" cy="44"/>
            </a:xfrm>
          </p:grpSpPr>
          <p:sp>
            <p:nvSpPr>
              <p:cNvPr id="38078" name="Line 272"/>
              <p:cNvSpPr>
                <a:spLocks noChangeAspect="1" noChangeShapeType="1"/>
              </p:cNvSpPr>
              <p:nvPr/>
            </p:nvSpPr>
            <p:spPr bwMode="auto">
              <a:xfrm>
                <a:off x="3650" y="3920"/>
                <a:ext cx="133" cy="0"/>
              </a:xfrm>
              <a:prstGeom prst="line">
                <a:avLst/>
              </a:prstGeom>
              <a:noFill/>
              <a:ln w="19050">
                <a:solidFill>
                  <a:srgbClr val="000000"/>
                </a:solidFill>
                <a:round/>
                <a:headEnd/>
                <a:tailEnd/>
              </a:ln>
            </p:spPr>
            <p:txBody>
              <a:bodyPr>
                <a:prstTxWarp prst="textNoShape">
                  <a:avLst/>
                </a:prstTxWarp>
              </a:bodyPr>
              <a:lstStyle/>
              <a:p>
                <a:endParaRPr lang="ja-JP" altLang="en-US"/>
              </a:p>
            </p:txBody>
          </p:sp>
          <p:sp>
            <p:nvSpPr>
              <p:cNvPr id="38079" name="Line 277"/>
              <p:cNvSpPr>
                <a:spLocks noChangeAspect="1" noChangeShapeType="1"/>
              </p:cNvSpPr>
              <p:nvPr/>
            </p:nvSpPr>
            <p:spPr bwMode="auto">
              <a:xfrm>
                <a:off x="3650" y="3920"/>
                <a:ext cx="133" cy="0"/>
              </a:xfrm>
              <a:prstGeom prst="line">
                <a:avLst/>
              </a:prstGeom>
              <a:noFill/>
              <a:ln w="19050">
                <a:solidFill>
                  <a:srgbClr val="000000"/>
                </a:solidFill>
                <a:round/>
                <a:headEnd/>
                <a:tailEnd/>
              </a:ln>
            </p:spPr>
            <p:txBody>
              <a:bodyPr>
                <a:prstTxWarp prst="textNoShape">
                  <a:avLst/>
                </a:prstTxWarp>
              </a:bodyPr>
              <a:lstStyle/>
              <a:p>
                <a:endParaRPr lang="ja-JP" altLang="en-US"/>
              </a:p>
            </p:txBody>
          </p:sp>
          <p:grpSp>
            <p:nvGrpSpPr>
              <p:cNvPr id="38080" name="Group 893"/>
              <p:cNvGrpSpPr>
                <a:grpSpLocks noChangeAspect="1"/>
              </p:cNvGrpSpPr>
              <p:nvPr/>
            </p:nvGrpSpPr>
            <p:grpSpPr bwMode="auto">
              <a:xfrm>
                <a:off x="3560" y="3893"/>
                <a:ext cx="88" cy="44"/>
                <a:chOff x="5393" y="12653"/>
                <a:chExt cx="195" cy="97"/>
              </a:xfrm>
            </p:grpSpPr>
            <p:sp>
              <p:nvSpPr>
                <p:cNvPr id="38081" name="Freeform 894"/>
                <p:cNvSpPr>
                  <a:spLocks noChangeAspect="1"/>
                </p:cNvSpPr>
                <p:nvPr/>
              </p:nvSpPr>
              <p:spPr bwMode="auto">
                <a:xfrm>
                  <a:off x="5393" y="12653"/>
                  <a:ext cx="195" cy="97"/>
                </a:xfrm>
                <a:custGeom>
                  <a:avLst/>
                  <a:gdLst>
                    <a:gd name="T0" fmla="*/ 50 w 195"/>
                    <a:gd name="T1" fmla="*/ 0 h 97"/>
                    <a:gd name="T2" fmla="*/ 0 w 195"/>
                    <a:gd name="T3" fmla="*/ 50 h 97"/>
                    <a:gd name="T4" fmla="*/ 0 w 195"/>
                    <a:gd name="T5" fmla="*/ 97 h 97"/>
                    <a:gd name="T6" fmla="*/ 145 w 195"/>
                    <a:gd name="T7" fmla="*/ 97 h 97"/>
                    <a:gd name="T8" fmla="*/ 195 w 195"/>
                    <a:gd name="T9" fmla="*/ 48 h 97"/>
                    <a:gd name="T10" fmla="*/ 195 w 195"/>
                    <a:gd name="T11" fmla="*/ 0 h 97"/>
                    <a:gd name="T12" fmla="*/ 50 w 195"/>
                    <a:gd name="T13" fmla="*/ 0 h 97"/>
                    <a:gd name="T14" fmla="*/ 0 60000 65536"/>
                    <a:gd name="T15" fmla="*/ 0 60000 65536"/>
                    <a:gd name="T16" fmla="*/ 0 60000 65536"/>
                    <a:gd name="T17" fmla="*/ 0 60000 65536"/>
                    <a:gd name="T18" fmla="*/ 0 60000 65536"/>
                    <a:gd name="T19" fmla="*/ 0 60000 65536"/>
                    <a:gd name="T20" fmla="*/ 0 60000 65536"/>
                    <a:gd name="T21" fmla="*/ 0 w 195"/>
                    <a:gd name="T22" fmla="*/ 0 h 97"/>
                    <a:gd name="T23" fmla="*/ 195 w 195"/>
                    <a:gd name="T24" fmla="*/ 97 h 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5" h="97">
                      <a:moveTo>
                        <a:pt x="50" y="0"/>
                      </a:moveTo>
                      <a:lnTo>
                        <a:pt x="0" y="50"/>
                      </a:lnTo>
                      <a:lnTo>
                        <a:pt x="0" y="97"/>
                      </a:lnTo>
                      <a:lnTo>
                        <a:pt x="145" y="97"/>
                      </a:lnTo>
                      <a:lnTo>
                        <a:pt x="195" y="48"/>
                      </a:lnTo>
                      <a:lnTo>
                        <a:pt x="195" y="0"/>
                      </a:lnTo>
                      <a:lnTo>
                        <a:pt x="50" y="0"/>
                      </a:lnTo>
                      <a:close/>
                    </a:path>
                  </a:pathLst>
                </a:custGeom>
                <a:noFill/>
                <a:ln w="19050">
                  <a:solidFill>
                    <a:srgbClr val="000000"/>
                  </a:solidFill>
                  <a:miter lim="800000"/>
                  <a:headEnd/>
                  <a:tailEnd/>
                </a:ln>
              </p:spPr>
              <p:txBody>
                <a:bodyPr>
                  <a:prstTxWarp prst="textNoShape">
                    <a:avLst/>
                  </a:prstTxWarp>
                </a:bodyPr>
                <a:lstStyle/>
                <a:p>
                  <a:endParaRPr lang="ja-JP" altLang="en-US"/>
                </a:p>
              </p:txBody>
            </p:sp>
            <p:sp>
              <p:nvSpPr>
                <p:cNvPr id="38082" name="Freeform 895"/>
                <p:cNvSpPr>
                  <a:spLocks noChangeAspect="1"/>
                </p:cNvSpPr>
                <p:nvPr/>
              </p:nvSpPr>
              <p:spPr bwMode="auto">
                <a:xfrm>
                  <a:off x="5393" y="12653"/>
                  <a:ext cx="195" cy="50"/>
                </a:xfrm>
                <a:custGeom>
                  <a:avLst/>
                  <a:gdLst>
                    <a:gd name="T0" fmla="*/ 0 w 195"/>
                    <a:gd name="T1" fmla="*/ 50 h 50"/>
                    <a:gd name="T2" fmla="*/ 145 w 195"/>
                    <a:gd name="T3" fmla="*/ 50 h 50"/>
                    <a:gd name="T4" fmla="*/ 195 w 195"/>
                    <a:gd name="T5" fmla="*/ 0 h 50"/>
                    <a:gd name="T6" fmla="*/ 0 60000 65536"/>
                    <a:gd name="T7" fmla="*/ 0 60000 65536"/>
                    <a:gd name="T8" fmla="*/ 0 60000 65536"/>
                    <a:gd name="T9" fmla="*/ 0 w 195"/>
                    <a:gd name="T10" fmla="*/ 0 h 50"/>
                    <a:gd name="T11" fmla="*/ 195 w 195"/>
                    <a:gd name="T12" fmla="*/ 50 h 50"/>
                  </a:gdLst>
                  <a:ahLst/>
                  <a:cxnLst>
                    <a:cxn ang="T6">
                      <a:pos x="T0" y="T1"/>
                    </a:cxn>
                    <a:cxn ang="T7">
                      <a:pos x="T2" y="T3"/>
                    </a:cxn>
                    <a:cxn ang="T8">
                      <a:pos x="T4" y="T5"/>
                    </a:cxn>
                  </a:cxnLst>
                  <a:rect l="T9" t="T10" r="T11" b="T12"/>
                  <a:pathLst>
                    <a:path w="195" h="50">
                      <a:moveTo>
                        <a:pt x="0" y="50"/>
                      </a:moveTo>
                      <a:lnTo>
                        <a:pt x="145" y="50"/>
                      </a:lnTo>
                      <a:lnTo>
                        <a:pt x="195" y="0"/>
                      </a:lnTo>
                    </a:path>
                  </a:pathLst>
                </a:custGeom>
                <a:noFill/>
                <a:ln w="19050">
                  <a:solidFill>
                    <a:srgbClr val="000000"/>
                  </a:solidFill>
                  <a:miter lim="800000"/>
                  <a:headEnd/>
                  <a:tailEnd/>
                </a:ln>
              </p:spPr>
              <p:txBody>
                <a:bodyPr>
                  <a:prstTxWarp prst="textNoShape">
                    <a:avLst/>
                  </a:prstTxWarp>
                </a:bodyPr>
                <a:lstStyle/>
                <a:p>
                  <a:endParaRPr lang="ja-JP" altLang="en-US"/>
                </a:p>
              </p:txBody>
            </p:sp>
            <p:sp>
              <p:nvSpPr>
                <p:cNvPr id="38083" name="Line 896"/>
                <p:cNvSpPr>
                  <a:spLocks noChangeAspect="1" noChangeShapeType="1"/>
                </p:cNvSpPr>
                <p:nvPr/>
              </p:nvSpPr>
              <p:spPr bwMode="auto">
                <a:xfrm>
                  <a:off x="5538" y="12703"/>
                  <a:ext cx="0" cy="47"/>
                </a:xfrm>
                <a:prstGeom prst="line">
                  <a:avLst/>
                </a:prstGeom>
                <a:noFill/>
                <a:ln w="19050">
                  <a:solidFill>
                    <a:srgbClr val="000000"/>
                  </a:solidFill>
                  <a:miter lim="800000"/>
                  <a:headEnd/>
                  <a:tailEnd/>
                </a:ln>
              </p:spPr>
              <p:txBody>
                <a:bodyPr>
                  <a:prstTxWarp prst="textNoShape">
                    <a:avLst/>
                  </a:prstTxWarp>
                </a:bodyPr>
                <a:lstStyle/>
                <a:p>
                  <a:endParaRPr lang="ja-JP" altLang="en-US"/>
                </a:p>
              </p:txBody>
            </p:sp>
          </p:grpSp>
        </p:grpSp>
        <p:grpSp>
          <p:nvGrpSpPr>
            <p:cNvPr id="38043" name="Group 915"/>
            <p:cNvGrpSpPr>
              <a:grpSpLocks/>
            </p:cNvGrpSpPr>
            <p:nvPr/>
          </p:nvGrpSpPr>
          <p:grpSpPr bwMode="auto">
            <a:xfrm>
              <a:off x="2701" y="3770"/>
              <a:ext cx="220" cy="44"/>
              <a:chOff x="3563" y="3724"/>
              <a:chExt cx="220" cy="44"/>
            </a:xfrm>
          </p:grpSpPr>
          <p:sp>
            <p:nvSpPr>
              <p:cNvPr id="38072" name="Line 262"/>
              <p:cNvSpPr>
                <a:spLocks noChangeAspect="1" noChangeShapeType="1"/>
              </p:cNvSpPr>
              <p:nvPr/>
            </p:nvSpPr>
            <p:spPr bwMode="auto">
              <a:xfrm>
                <a:off x="3650" y="3749"/>
                <a:ext cx="133" cy="0"/>
              </a:xfrm>
              <a:prstGeom prst="line">
                <a:avLst/>
              </a:prstGeom>
              <a:noFill/>
              <a:ln w="19050">
                <a:solidFill>
                  <a:srgbClr val="000000"/>
                </a:solidFill>
                <a:round/>
                <a:headEnd/>
                <a:tailEnd/>
              </a:ln>
            </p:spPr>
            <p:txBody>
              <a:bodyPr>
                <a:prstTxWarp prst="textNoShape">
                  <a:avLst/>
                </a:prstTxWarp>
              </a:bodyPr>
              <a:lstStyle/>
              <a:p>
                <a:endParaRPr lang="ja-JP" altLang="en-US"/>
              </a:p>
            </p:txBody>
          </p:sp>
          <p:sp>
            <p:nvSpPr>
              <p:cNvPr id="38073" name="Line 267"/>
              <p:cNvSpPr>
                <a:spLocks noChangeAspect="1" noChangeShapeType="1"/>
              </p:cNvSpPr>
              <p:nvPr/>
            </p:nvSpPr>
            <p:spPr bwMode="auto">
              <a:xfrm>
                <a:off x="3650" y="3749"/>
                <a:ext cx="133" cy="0"/>
              </a:xfrm>
              <a:prstGeom prst="line">
                <a:avLst/>
              </a:prstGeom>
              <a:noFill/>
              <a:ln w="19050">
                <a:solidFill>
                  <a:srgbClr val="000000"/>
                </a:solidFill>
                <a:round/>
                <a:headEnd/>
                <a:tailEnd/>
              </a:ln>
            </p:spPr>
            <p:txBody>
              <a:bodyPr>
                <a:prstTxWarp prst="textNoShape">
                  <a:avLst/>
                </a:prstTxWarp>
              </a:bodyPr>
              <a:lstStyle/>
              <a:p>
                <a:endParaRPr lang="ja-JP" altLang="en-US"/>
              </a:p>
            </p:txBody>
          </p:sp>
          <p:grpSp>
            <p:nvGrpSpPr>
              <p:cNvPr id="38074" name="Group 897"/>
              <p:cNvGrpSpPr>
                <a:grpSpLocks noChangeAspect="1"/>
              </p:cNvGrpSpPr>
              <p:nvPr/>
            </p:nvGrpSpPr>
            <p:grpSpPr bwMode="auto">
              <a:xfrm>
                <a:off x="3563" y="3724"/>
                <a:ext cx="88" cy="44"/>
                <a:chOff x="5393" y="12653"/>
                <a:chExt cx="195" cy="97"/>
              </a:xfrm>
            </p:grpSpPr>
            <p:sp>
              <p:nvSpPr>
                <p:cNvPr id="38075" name="Freeform 898"/>
                <p:cNvSpPr>
                  <a:spLocks noChangeAspect="1"/>
                </p:cNvSpPr>
                <p:nvPr/>
              </p:nvSpPr>
              <p:spPr bwMode="auto">
                <a:xfrm>
                  <a:off x="5393" y="12653"/>
                  <a:ext cx="195" cy="97"/>
                </a:xfrm>
                <a:custGeom>
                  <a:avLst/>
                  <a:gdLst>
                    <a:gd name="T0" fmla="*/ 50 w 195"/>
                    <a:gd name="T1" fmla="*/ 0 h 97"/>
                    <a:gd name="T2" fmla="*/ 0 w 195"/>
                    <a:gd name="T3" fmla="*/ 50 h 97"/>
                    <a:gd name="T4" fmla="*/ 0 w 195"/>
                    <a:gd name="T5" fmla="*/ 97 h 97"/>
                    <a:gd name="T6" fmla="*/ 145 w 195"/>
                    <a:gd name="T7" fmla="*/ 97 h 97"/>
                    <a:gd name="T8" fmla="*/ 195 w 195"/>
                    <a:gd name="T9" fmla="*/ 48 h 97"/>
                    <a:gd name="T10" fmla="*/ 195 w 195"/>
                    <a:gd name="T11" fmla="*/ 0 h 97"/>
                    <a:gd name="T12" fmla="*/ 50 w 195"/>
                    <a:gd name="T13" fmla="*/ 0 h 97"/>
                    <a:gd name="T14" fmla="*/ 0 60000 65536"/>
                    <a:gd name="T15" fmla="*/ 0 60000 65536"/>
                    <a:gd name="T16" fmla="*/ 0 60000 65536"/>
                    <a:gd name="T17" fmla="*/ 0 60000 65536"/>
                    <a:gd name="T18" fmla="*/ 0 60000 65536"/>
                    <a:gd name="T19" fmla="*/ 0 60000 65536"/>
                    <a:gd name="T20" fmla="*/ 0 60000 65536"/>
                    <a:gd name="T21" fmla="*/ 0 w 195"/>
                    <a:gd name="T22" fmla="*/ 0 h 97"/>
                    <a:gd name="T23" fmla="*/ 195 w 195"/>
                    <a:gd name="T24" fmla="*/ 97 h 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5" h="97">
                      <a:moveTo>
                        <a:pt x="50" y="0"/>
                      </a:moveTo>
                      <a:lnTo>
                        <a:pt x="0" y="50"/>
                      </a:lnTo>
                      <a:lnTo>
                        <a:pt x="0" y="97"/>
                      </a:lnTo>
                      <a:lnTo>
                        <a:pt x="145" y="97"/>
                      </a:lnTo>
                      <a:lnTo>
                        <a:pt x="195" y="48"/>
                      </a:lnTo>
                      <a:lnTo>
                        <a:pt x="195" y="0"/>
                      </a:lnTo>
                      <a:lnTo>
                        <a:pt x="50" y="0"/>
                      </a:lnTo>
                      <a:close/>
                    </a:path>
                  </a:pathLst>
                </a:custGeom>
                <a:noFill/>
                <a:ln w="19050">
                  <a:solidFill>
                    <a:srgbClr val="000000"/>
                  </a:solidFill>
                  <a:miter lim="800000"/>
                  <a:headEnd/>
                  <a:tailEnd/>
                </a:ln>
              </p:spPr>
              <p:txBody>
                <a:bodyPr>
                  <a:prstTxWarp prst="textNoShape">
                    <a:avLst/>
                  </a:prstTxWarp>
                </a:bodyPr>
                <a:lstStyle/>
                <a:p>
                  <a:endParaRPr lang="ja-JP" altLang="en-US"/>
                </a:p>
              </p:txBody>
            </p:sp>
            <p:sp>
              <p:nvSpPr>
                <p:cNvPr id="38076" name="Freeform 899"/>
                <p:cNvSpPr>
                  <a:spLocks noChangeAspect="1"/>
                </p:cNvSpPr>
                <p:nvPr/>
              </p:nvSpPr>
              <p:spPr bwMode="auto">
                <a:xfrm>
                  <a:off x="5393" y="12653"/>
                  <a:ext cx="195" cy="50"/>
                </a:xfrm>
                <a:custGeom>
                  <a:avLst/>
                  <a:gdLst>
                    <a:gd name="T0" fmla="*/ 0 w 195"/>
                    <a:gd name="T1" fmla="*/ 50 h 50"/>
                    <a:gd name="T2" fmla="*/ 145 w 195"/>
                    <a:gd name="T3" fmla="*/ 50 h 50"/>
                    <a:gd name="T4" fmla="*/ 195 w 195"/>
                    <a:gd name="T5" fmla="*/ 0 h 50"/>
                    <a:gd name="T6" fmla="*/ 0 60000 65536"/>
                    <a:gd name="T7" fmla="*/ 0 60000 65536"/>
                    <a:gd name="T8" fmla="*/ 0 60000 65536"/>
                    <a:gd name="T9" fmla="*/ 0 w 195"/>
                    <a:gd name="T10" fmla="*/ 0 h 50"/>
                    <a:gd name="T11" fmla="*/ 195 w 195"/>
                    <a:gd name="T12" fmla="*/ 50 h 50"/>
                  </a:gdLst>
                  <a:ahLst/>
                  <a:cxnLst>
                    <a:cxn ang="T6">
                      <a:pos x="T0" y="T1"/>
                    </a:cxn>
                    <a:cxn ang="T7">
                      <a:pos x="T2" y="T3"/>
                    </a:cxn>
                    <a:cxn ang="T8">
                      <a:pos x="T4" y="T5"/>
                    </a:cxn>
                  </a:cxnLst>
                  <a:rect l="T9" t="T10" r="T11" b="T12"/>
                  <a:pathLst>
                    <a:path w="195" h="50">
                      <a:moveTo>
                        <a:pt x="0" y="50"/>
                      </a:moveTo>
                      <a:lnTo>
                        <a:pt x="145" y="50"/>
                      </a:lnTo>
                      <a:lnTo>
                        <a:pt x="195" y="0"/>
                      </a:lnTo>
                    </a:path>
                  </a:pathLst>
                </a:custGeom>
                <a:noFill/>
                <a:ln w="19050">
                  <a:solidFill>
                    <a:srgbClr val="000000"/>
                  </a:solidFill>
                  <a:miter lim="800000"/>
                  <a:headEnd/>
                  <a:tailEnd/>
                </a:ln>
              </p:spPr>
              <p:txBody>
                <a:bodyPr>
                  <a:prstTxWarp prst="textNoShape">
                    <a:avLst/>
                  </a:prstTxWarp>
                </a:bodyPr>
                <a:lstStyle/>
                <a:p>
                  <a:endParaRPr lang="ja-JP" altLang="en-US"/>
                </a:p>
              </p:txBody>
            </p:sp>
            <p:sp>
              <p:nvSpPr>
                <p:cNvPr id="38077" name="Line 900"/>
                <p:cNvSpPr>
                  <a:spLocks noChangeAspect="1" noChangeShapeType="1"/>
                </p:cNvSpPr>
                <p:nvPr/>
              </p:nvSpPr>
              <p:spPr bwMode="auto">
                <a:xfrm>
                  <a:off x="5538" y="12703"/>
                  <a:ext cx="0" cy="47"/>
                </a:xfrm>
                <a:prstGeom prst="line">
                  <a:avLst/>
                </a:prstGeom>
                <a:noFill/>
                <a:ln w="19050">
                  <a:solidFill>
                    <a:srgbClr val="000000"/>
                  </a:solidFill>
                  <a:miter lim="800000"/>
                  <a:headEnd/>
                  <a:tailEnd/>
                </a:ln>
              </p:spPr>
              <p:txBody>
                <a:bodyPr>
                  <a:prstTxWarp prst="textNoShape">
                    <a:avLst/>
                  </a:prstTxWarp>
                </a:bodyPr>
                <a:lstStyle/>
                <a:p>
                  <a:endParaRPr lang="ja-JP" altLang="en-US"/>
                </a:p>
              </p:txBody>
            </p:sp>
          </p:grpSp>
        </p:grpSp>
        <p:grpSp>
          <p:nvGrpSpPr>
            <p:cNvPr id="38044" name="Group 916"/>
            <p:cNvGrpSpPr>
              <a:grpSpLocks/>
            </p:cNvGrpSpPr>
            <p:nvPr/>
          </p:nvGrpSpPr>
          <p:grpSpPr bwMode="auto">
            <a:xfrm>
              <a:off x="2698" y="3658"/>
              <a:ext cx="219" cy="44"/>
              <a:chOff x="3560" y="3612"/>
              <a:chExt cx="219" cy="44"/>
            </a:xfrm>
          </p:grpSpPr>
          <p:sp>
            <p:nvSpPr>
              <p:cNvPr id="38066" name="Line 242"/>
              <p:cNvSpPr>
                <a:spLocks noChangeAspect="1" noChangeShapeType="1"/>
              </p:cNvSpPr>
              <p:nvPr/>
            </p:nvSpPr>
            <p:spPr bwMode="auto">
              <a:xfrm>
                <a:off x="3646" y="3628"/>
                <a:ext cx="133" cy="0"/>
              </a:xfrm>
              <a:prstGeom prst="line">
                <a:avLst/>
              </a:prstGeom>
              <a:noFill/>
              <a:ln w="19050">
                <a:solidFill>
                  <a:srgbClr val="000000"/>
                </a:solidFill>
                <a:round/>
                <a:headEnd/>
                <a:tailEnd/>
              </a:ln>
            </p:spPr>
            <p:txBody>
              <a:bodyPr>
                <a:prstTxWarp prst="textNoShape">
                  <a:avLst/>
                </a:prstTxWarp>
              </a:bodyPr>
              <a:lstStyle/>
              <a:p>
                <a:endParaRPr lang="ja-JP" altLang="en-US"/>
              </a:p>
            </p:txBody>
          </p:sp>
          <p:sp>
            <p:nvSpPr>
              <p:cNvPr id="38067" name="Line 247"/>
              <p:cNvSpPr>
                <a:spLocks noChangeAspect="1" noChangeShapeType="1"/>
              </p:cNvSpPr>
              <p:nvPr/>
            </p:nvSpPr>
            <p:spPr bwMode="auto">
              <a:xfrm>
                <a:off x="3646" y="3628"/>
                <a:ext cx="133" cy="0"/>
              </a:xfrm>
              <a:prstGeom prst="line">
                <a:avLst/>
              </a:prstGeom>
              <a:noFill/>
              <a:ln w="19050">
                <a:solidFill>
                  <a:srgbClr val="000000"/>
                </a:solidFill>
                <a:round/>
                <a:headEnd/>
                <a:tailEnd/>
              </a:ln>
            </p:spPr>
            <p:txBody>
              <a:bodyPr>
                <a:prstTxWarp prst="textNoShape">
                  <a:avLst/>
                </a:prstTxWarp>
              </a:bodyPr>
              <a:lstStyle/>
              <a:p>
                <a:endParaRPr lang="ja-JP" altLang="en-US"/>
              </a:p>
            </p:txBody>
          </p:sp>
          <p:grpSp>
            <p:nvGrpSpPr>
              <p:cNvPr id="38068" name="Group 901"/>
              <p:cNvGrpSpPr>
                <a:grpSpLocks noChangeAspect="1"/>
              </p:cNvGrpSpPr>
              <p:nvPr/>
            </p:nvGrpSpPr>
            <p:grpSpPr bwMode="auto">
              <a:xfrm>
                <a:off x="3560" y="3612"/>
                <a:ext cx="88" cy="44"/>
                <a:chOff x="5393" y="12653"/>
                <a:chExt cx="195" cy="97"/>
              </a:xfrm>
            </p:grpSpPr>
            <p:sp>
              <p:nvSpPr>
                <p:cNvPr id="38069" name="Freeform 902"/>
                <p:cNvSpPr>
                  <a:spLocks noChangeAspect="1"/>
                </p:cNvSpPr>
                <p:nvPr/>
              </p:nvSpPr>
              <p:spPr bwMode="auto">
                <a:xfrm>
                  <a:off x="5393" y="12653"/>
                  <a:ext cx="195" cy="97"/>
                </a:xfrm>
                <a:custGeom>
                  <a:avLst/>
                  <a:gdLst>
                    <a:gd name="T0" fmla="*/ 50 w 195"/>
                    <a:gd name="T1" fmla="*/ 0 h 97"/>
                    <a:gd name="T2" fmla="*/ 0 w 195"/>
                    <a:gd name="T3" fmla="*/ 50 h 97"/>
                    <a:gd name="T4" fmla="*/ 0 w 195"/>
                    <a:gd name="T5" fmla="*/ 97 h 97"/>
                    <a:gd name="T6" fmla="*/ 145 w 195"/>
                    <a:gd name="T7" fmla="*/ 97 h 97"/>
                    <a:gd name="T8" fmla="*/ 195 w 195"/>
                    <a:gd name="T9" fmla="*/ 48 h 97"/>
                    <a:gd name="T10" fmla="*/ 195 w 195"/>
                    <a:gd name="T11" fmla="*/ 0 h 97"/>
                    <a:gd name="T12" fmla="*/ 50 w 195"/>
                    <a:gd name="T13" fmla="*/ 0 h 97"/>
                    <a:gd name="T14" fmla="*/ 0 60000 65536"/>
                    <a:gd name="T15" fmla="*/ 0 60000 65536"/>
                    <a:gd name="T16" fmla="*/ 0 60000 65536"/>
                    <a:gd name="T17" fmla="*/ 0 60000 65536"/>
                    <a:gd name="T18" fmla="*/ 0 60000 65536"/>
                    <a:gd name="T19" fmla="*/ 0 60000 65536"/>
                    <a:gd name="T20" fmla="*/ 0 60000 65536"/>
                    <a:gd name="T21" fmla="*/ 0 w 195"/>
                    <a:gd name="T22" fmla="*/ 0 h 97"/>
                    <a:gd name="T23" fmla="*/ 195 w 195"/>
                    <a:gd name="T24" fmla="*/ 97 h 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5" h="97">
                      <a:moveTo>
                        <a:pt x="50" y="0"/>
                      </a:moveTo>
                      <a:lnTo>
                        <a:pt x="0" y="50"/>
                      </a:lnTo>
                      <a:lnTo>
                        <a:pt x="0" y="97"/>
                      </a:lnTo>
                      <a:lnTo>
                        <a:pt x="145" y="97"/>
                      </a:lnTo>
                      <a:lnTo>
                        <a:pt x="195" y="48"/>
                      </a:lnTo>
                      <a:lnTo>
                        <a:pt x="195" y="0"/>
                      </a:lnTo>
                      <a:lnTo>
                        <a:pt x="50" y="0"/>
                      </a:lnTo>
                      <a:close/>
                    </a:path>
                  </a:pathLst>
                </a:custGeom>
                <a:noFill/>
                <a:ln w="19050">
                  <a:solidFill>
                    <a:srgbClr val="000000"/>
                  </a:solidFill>
                  <a:miter lim="800000"/>
                  <a:headEnd/>
                  <a:tailEnd/>
                </a:ln>
              </p:spPr>
              <p:txBody>
                <a:bodyPr>
                  <a:prstTxWarp prst="textNoShape">
                    <a:avLst/>
                  </a:prstTxWarp>
                </a:bodyPr>
                <a:lstStyle/>
                <a:p>
                  <a:endParaRPr lang="ja-JP" altLang="en-US"/>
                </a:p>
              </p:txBody>
            </p:sp>
            <p:sp>
              <p:nvSpPr>
                <p:cNvPr id="38070" name="Freeform 903"/>
                <p:cNvSpPr>
                  <a:spLocks noChangeAspect="1"/>
                </p:cNvSpPr>
                <p:nvPr/>
              </p:nvSpPr>
              <p:spPr bwMode="auto">
                <a:xfrm>
                  <a:off x="5393" y="12653"/>
                  <a:ext cx="195" cy="50"/>
                </a:xfrm>
                <a:custGeom>
                  <a:avLst/>
                  <a:gdLst>
                    <a:gd name="T0" fmla="*/ 0 w 195"/>
                    <a:gd name="T1" fmla="*/ 50 h 50"/>
                    <a:gd name="T2" fmla="*/ 145 w 195"/>
                    <a:gd name="T3" fmla="*/ 50 h 50"/>
                    <a:gd name="T4" fmla="*/ 195 w 195"/>
                    <a:gd name="T5" fmla="*/ 0 h 50"/>
                    <a:gd name="T6" fmla="*/ 0 60000 65536"/>
                    <a:gd name="T7" fmla="*/ 0 60000 65536"/>
                    <a:gd name="T8" fmla="*/ 0 60000 65536"/>
                    <a:gd name="T9" fmla="*/ 0 w 195"/>
                    <a:gd name="T10" fmla="*/ 0 h 50"/>
                    <a:gd name="T11" fmla="*/ 195 w 195"/>
                    <a:gd name="T12" fmla="*/ 50 h 50"/>
                  </a:gdLst>
                  <a:ahLst/>
                  <a:cxnLst>
                    <a:cxn ang="T6">
                      <a:pos x="T0" y="T1"/>
                    </a:cxn>
                    <a:cxn ang="T7">
                      <a:pos x="T2" y="T3"/>
                    </a:cxn>
                    <a:cxn ang="T8">
                      <a:pos x="T4" y="T5"/>
                    </a:cxn>
                  </a:cxnLst>
                  <a:rect l="T9" t="T10" r="T11" b="T12"/>
                  <a:pathLst>
                    <a:path w="195" h="50">
                      <a:moveTo>
                        <a:pt x="0" y="50"/>
                      </a:moveTo>
                      <a:lnTo>
                        <a:pt x="145" y="50"/>
                      </a:lnTo>
                      <a:lnTo>
                        <a:pt x="195" y="0"/>
                      </a:lnTo>
                    </a:path>
                  </a:pathLst>
                </a:custGeom>
                <a:noFill/>
                <a:ln w="19050">
                  <a:solidFill>
                    <a:srgbClr val="000000"/>
                  </a:solidFill>
                  <a:miter lim="800000"/>
                  <a:headEnd/>
                  <a:tailEnd/>
                </a:ln>
              </p:spPr>
              <p:txBody>
                <a:bodyPr>
                  <a:prstTxWarp prst="textNoShape">
                    <a:avLst/>
                  </a:prstTxWarp>
                </a:bodyPr>
                <a:lstStyle/>
                <a:p>
                  <a:endParaRPr lang="ja-JP" altLang="en-US"/>
                </a:p>
              </p:txBody>
            </p:sp>
            <p:sp>
              <p:nvSpPr>
                <p:cNvPr id="38071" name="Line 904"/>
                <p:cNvSpPr>
                  <a:spLocks noChangeAspect="1" noChangeShapeType="1"/>
                </p:cNvSpPr>
                <p:nvPr/>
              </p:nvSpPr>
              <p:spPr bwMode="auto">
                <a:xfrm>
                  <a:off x="5538" y="12703"/>
                  <a:ext cx="0" cy="47"/>
                </a:xfrm>
                <a:prstGeom prst="line">
                  <a:avLst/>
                </a:prstGeom>
                <a:noFill/>
                <a:ln w="19050">
                  <a:solidFill>
                    <a:srgbClr val="000000"/>
                  </a:solidFill>
                  <a:miter lim="800000"/>
                  <a:headEnd/>
                  <a:tailEnd/>
                </a:ln>
              </p:spPr>
              <p:txBody>
                <a:bodyPr>
                  <a:prstTxWarp prst="textNoShape">
                    <a:avLst/>
                  </a:prstTxWarp>
                </a:bodyPr>
                <a:lstStyle/>
                <a:p>
                  <a:endParaRPr lang="ja-JP" altLang="en-US"/>
                </a:p>
              </p:txBody>
            </p:sp>
          </p:grpSp>
        </p:grpSp>
        <p:grpSp>
          <p:nvGrpSpPr>
            <p:cNvPr id="38045" name="Group 917"/>
            <p:cNvGrpSpPr>
              <a:grpSpLocks/>
            </p:cNvGrpSpPr>
            <p:nvPr/>
          </p:nvGrpSpPr>
          <p:grpSpPr bwMode="auto">
            <a:xfrm>
              <a:off x="2698" y="3600"/>
              <a:ext cx="223" cy="44"/>
              <a:chOff x="3560" y="3554"/>
              <a:chExt cx="223" cy="44"/>
            </a:xfrm>
          </p:grpSpPr>
          <p:sp>
            <p:nvSpPr>
              <p:cNvPr id="38060" name="Line 232"/>
              <p:cNvSpPr>
                <a:spLocks noChangeAspect="1" noChangeShapeType="1"/>
              </p:cNvSpPr>
              <p:nvPr/>
            </p:nvSpPr>
            <p:spPr bwMode="auto">
              <a:xfrm>
                <a:off x="3650" y="3567"/>
                <a:ext cx="133" cy="0"/>
              </a:xfrm>
              <a:prstGeom prst="line">
                <a:avLst/>
              </a:prstGeom>
              <a:noFill/>
              <a:ln w="19050">
                <a:solidFill>
                  <a:srgbClr val="000000"/>
                </a:solidFill>
                <a:round/>
                <a:headEnd/>
                <a:tailEnd/>
              </a:ln>
            </p:spPr>
            <p:txBody>
              <a:bodyPr>
                <a:prstTxWarp prst="textNoShape">
                  <a:avLst/>
                </a:prstTxWarp>
              </a:bodyPr>
              <a:lstStyle/>
              <a:p>
                <a:endParaRPr lang="ja-JP" altLang="en-US"/>
              </a:p>
            </p:txBody>
          </p:sp>
          <p:sp>
            <p:nvSpPr>
              <p:cNvPr id="38061" name="Line 237"/>
              <p:cNvSpPr>
                <a:spLocks noChangeAspect="1" noChangeShapeType="1"/>
              </p:cNvSpPr>
              <p:nvPr/>
            </p:nvSpPr>
            <p:spPr bwMode="auto">
              <a:xfrm>
                <a:off x="3650" y="3567"/>
                <a:ext cx="133" cy="0"/>
              </a:xfrm>
              <a:prstGeom prst="line">
                <a:avLst/>
              </a:prstGeom>
              <a:noFill/>
              <a:ln w="19050">
                <a:solidFill>
                  <a:srgbClr val="000000"/>
                </a:solidFill>
                <a:round/>
                <a:headEnd/>
                <a:tailEnd/>
              </a:ln>
            </p:spPr>
            <p:txBody>
              <a:bodyPr>
                <a:prstTxWarp prst="textNoShape">
                  <a:avLst/>
                </a:prstTxWarp>
              </a:bodyPr>
              <a:lstStyle/>
              <a:p>
                <a:endParaRPr lang="ja-JP" altLang="en-US"/>
              </a:p>
            </p:txBody>
          </p:sp>
          <p:grpSp>
            <p:nvGrpSpPr>
              <p:cNvPr id="38062" name="Group 905"/>
              <p:cNvGrpSpPr>
                <a:grpSpLocks noChangeAspect="1"/>
              </p:cNvGrpSpPr>
              <p:nvPr/>
            </p:nvGrpSpPr>
            <p:grpSpPr bwMode="auto">
              <a:xfrm>
                <a:off x="3560" y="3554"/>
                <a:ext cx="88" cy="44"/>
                <a:chOff x="5393" y="12653"/>
                <a:chExt cx="195" cy="97"/>
              </a:xfrm>
            </p:grpSpPr>
            <p:sp>
              <p:nvSpPr>
                <p:cNvPr id="38063" name="Freeform 906"/>
                <p:cNvSpPr>
                  <a:spLocks noChangeAspect="1"/>
                </p:cNvSpPr>
                <p:nvPr/>
              </p:nvSpPr>
              <p:spPr bwMode="auto">
                <a:xfrm>
                  <a:off x="5393" y="12653"/>
                  <a:ext cx="195" cy="97"/>
                </a:xfrm>
                <a:custGeom>
                  <a:avLst/>
                  <a:gdLst>
                    <a:gd name="T0" fmla="*/ 50 w 195"/>
                    <a:gd name="T1" fmla="*/ 0 h 97"/>
                    <a:gd name="T2" fmla="*/ 0 w 195"/>
                    <a:gd name="T3" fmla="*/ 50 h 97"/>
                    <a:gd name="T4" fmla="*/ 0 w 195"/>
                    <a:gd name="T5" fmla="*/ 97 h 97"/>
                    <a:gd name="T6" fmla="*/ 145 w 195"/>
                    <a:gd name="T7" fmla="*/ 97 h 97"/>
                    <a:gd name="T8" fmla="*/ 195 w 195"/>
                    <a:gd name="T9" fmla="*/ 48 h 97"/>
                    <a:gd name="T10" fmla="*/ 195 w 195"/>
                    <a:gd name="T11" fmla="*/ 0 h 97"/>
                    <a:gd name="T12" fmla="*/ 50 w 195"/>
                    <a:gd name="T13" fmla="*/ 0 h 97"/>
                    <a:gd name="T14" fmla="*/ 0 60000 65536"/>
                    <a:gd name="T15" fmla="*/ 0 60000 65536"/>
                    <a:gd name="T16" fmla="*/ 0 60000 65536"/>
                    <a:gd name="T17" fmla="*/ 0 60000 65536"/>
                    <a:gd name="T18" fmla="*/ 0 60000 65536"/>
                    <a:gd name="T19" fmla="*/ 0 60000 65536"/>
                    <a:gd name="T20" fmla="*/ 0 60000 65536"/>
                    <a:gd name="T21" fmla="*/ 0 w 195"/>
                    <a:gd name="T22" fmla="*/ 0 h 97"/>
                    <a:gd name="T23" fmla="*/ 195 w 195"/>
                    <a:gd name="T24" fmla="*/ 97 h 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5" h="97">
                      <a:moveTo>
                        <a:pt x="50" y="0"/>
                      </a:moveTo>
                      <a:lnTo>
                        <a:pt x="0" y="50"/>
                      </a:lnTo>
                      <a:lnTo>
                        <a:pt x="0" y="97"/>
                      </a:lnTo>
                      <a:lnTo>
                        <a:pt x="145" y="97"/>
                      </a:lnTo>
                      <a:lnTo>
                        <a:pt x="195" y="48"/>
                      </a:lnTo>
                      <a:lnTo>
                        <a:pt x="195" y="0"/>
                      </a:lnTo>
                      <a:lnTo>
                        <a:pt x="50" y="0"/>
                      </a:lnTo>
                      <a:close/>
                    </a:path>
                  </a:pathLst>
                </a:custGeom>
                <a:noFill/>
                <a:ln w="19050">
                  <a:solidFill>
                    <a:srgbClr val="000000"/>
                  </a:solidFill>
                  <a:miter lim="800000"/>
                  <a:headEnd/>
                  <a:tailEnd/>
                </a:ln>
              </p:spPr>
              <p:txBody>
                <a:bodyPr>
                  <a:prstTxWarp prst="textNoShape">
                    <a:avLst/>
                  </a:prstTxWarp>
                </a:bodyPr>
                <a:lstStyle/>
                <a:p>
                  <a:endParaRPr lang="ja-JP" altLang="en-US"/>
                </a:p>
              </p:txBody>
            </p:sp>
            <p:sp>
              <p:nvSpPr>
                <p:cNvPr id="38064" name="Freeform 907"/>
                <p:cNvSpPr>
                  <a:spLocks noChangeAspect="1"/>
                </p:cNvSpPr>
                <p:nvPr/>
              </p:nvSpPr>
              <p:spPr bwMode="auto">
                <a:xfrm>
                  <a:off x="5393" y="12653"/>
                  <a:ext cx="195" cy="50"/>
                </a:xfrm>
                <a:custGeom>
                  <a:avLst/>
                  <a:gdLst>
                    <a:gd name="T0" fmla="*/ 0 w 195"/>
                    <a:gd name="T1" fmla="*/ 50 h 50"/>
                    <a:gd name="T2" fmla="*/ 145 w 195"/>
                    <a:gd name="T3" fmla="*/ 50 h 50"/>
                    <a:gd name="T4" fmla="*/ 195 w 195"/>
                    <a:gd name="T5" fmla="*/ 0 h 50"/>
                    <a:gd name="T6" fmla="*/ 0 60000 65536"/>
                    <a:gd name="T7" fmla="*/ 0 60000 65536"/>
                    <a:gd name="T8" fmla="*/ 0 60000 65536"/>
                    <a:gd name="T9" fmla="*/ 0 w 195"/>
                    <a:gd name="T10" fmla="*/ 0 h 50"/>
                    <a:gd name="T11" fmla="*/ 195 w 195"/>
                    <a:gd name="T12" fmla="*/ 50 h 50"/>
                  </a:gdLst>
                  <a:ahLst/>
                  <a:cxnLst>
                    <a:cxn ang="T6">
                      <a:pos x="T0" y="T1"/>
                    </a:cxn>
                    <a:cxn ang="T7">
                      <a:pos x="T2" y="T3"/>
                    </a:cxn>
                    <a:cxn ang="T8">
                      <a:pos x="T4" y="T5"/>
                    </a:cxn>
                  </a:cxnLst>
                  <a:rect l="T9" t="T10" r="T11" b="T12"/>
                  <a:pathLst>
                    <a:path w="195" h="50">
                      <a:moveTo>
                        <a:pt x="0" y="50"/>
                      </a:moveTo>
                      <a:lnTo>
                        <a:pt x="145" y="50"/>
                      </a:lnTo>
                      <a:lnTo>
                        <a:pt x="195" y="0"/>
                      </a:lnTo>
                    </a:path>
                  </a:pathLst>
                </a:custGeom>
                <a:noFill/>
                <a:ln w="19050">
                  <a:solidFill>
                    <a:srgbClr val="000000"/>
                  </a:solidFill>
                  <a:miter lim="800000"/>
                  <a:headEnd/>
                  <a:tailEnd/>
                </a:ln>
              </p:spPr>
              <p:txBody>
                <a:bodyPr>
                  <a:prstTxWarp prst="textNoShape">
                    <a:avLst/>
                  </a:prstTxWarp>
                </a:bodyPr>
                <a:lstStyle/>
                <a:p>
                  <a:endParaRPr lang="ja-JP" altLang="en-US"/>
                </a:p>
              </p:txBody>
            </p:sp>
            <p:sp>
              <p:nvSpPr>
                <p:cNvPr id="38065" name="Line 908"/>
                <p:cNvSpPr>
                  <a:spLocks noChangeAspect="1" noChangeShapeType="1"/>
                </p:cNvSpPr>
                <p:nvPr/>
              </p:nvSpPr>
              <p:spPr bwMode="auto">
                <a:xfrm>
                  <a:off x="5538" y="12703"/>
                  <a:ext cx="0" cy="47"/>
                </a:xfrm>
                <a:prstGeom prst="line">
                  <a:avLst/>
                </a:prstGeom>
                <a:noFill/>
                <a:ln w="19050">
                  <a:solidFill>
                    <a:srgbClr val="000000"/>
                  </a:solidFill>
                  <a:miter lim="800000"/>
                  <a:headEnd/>
                  <a:tailEnd/>
                </a:ln>
              </p:spPr>
              <p:txBody>
                <a:bodyPr>
                  <a:prstTxWarp prst="textNoShape">
                    <a:avLst/>
                  </a:prstTxWarp>
                </a:bodyPr>
                <a:lstStyle/>
                <a:p>
                  <a:endParaRPr lang="ja-JP" altLang="en-US"/>
                </a:p>
              </p:txBody>
            </p:sp>
          </p:grpSp>
        </p:grpSp>
        <p:grpSp>
          <p:nvGrpSpPr>
            <p:cNvPr id="38046" name="Group 918"/>
            <p:cNvGrpSpPr>
              <a:grpSpLocks/>
            </p:cNvGrpSpPr>
            <p:nvPr/>
          </p:nvGrpSpPr>
          <p:grpSpPr bwMode="auto">
            <a:xfrm>
              <a:off x="2698" y="3539"/>
              <a:ext cx="223" cy="44"/>
              <a:chOff x="3560" y="3493"/>
              <a:chExt cx="223" cy="44"/>
            </a:xfrm>
          </p:grpSpPr>
          <p:sp>
            <p:nvSpPr>
              <p:cNvPr id="38055" name="Line 257"/>
              <p:cNvSpPr>
                <a:spLocks noChangeAspect="1" noChangeShapeType="1"/>
              </p:cNvSpPr>
              <p:nvPr/>
            </p:nvSpPr>
            <p:spPr bwMode="auto">
              <a:xfrm>
                <a:off x="3650" y="3523"/>
                <a:ext cx="133" cy="0"/>
              </a:xfrm>
              <a:prstGeom prst="line">
                <a:avLst/>
              </a:prstGeom>
              <a:noFill/>
              <a:ln w="19050">
                <a:solidFill>
                  <a:srgbClr val="000000"/>
                </a:solidFill>
                <a:round/>
                <a:headEnd/>
                <a:tailEnd/>
              </a:ln>
            </p:spPr>
            <p:txBody>
              <a:bodyPr>
                <a:prstTxWarp prst="textNoShape">
                  <a:avLst/>
                </a:prstTxWarp>
              </a:bodyPr>
              <a:lstStyle/>
              <a:p>
                <a:endParaRPr lang="ja-JP" altLang="en-US"/>
              </a:p>
            </p:txBody>
          </p:sp>
          <p:grpSp>
            <p:nvGrpSpPr>
              <p:cNvPr id="38056" name="Group 909"/>
              <p:cNvGrpSpPr>
                <a:grpSpLocks noChangeAspect="1"/>
              </p:cNvGrpSpPr>
              <p:nvPr/>
            </p:nvGrpSpPr>
            <p:grpSpPr bwMode="auto">
              <a:xfrm>
                <a:off x="3560" y="3493"/>
                <a:ext cx="88" cy="44"/>
                <a:chOff x="5393" y="12653"/>
                <a:chExt cx="195" cy="97"/>
              </a:xfrm>
            </p:grpSpPr>
            <p:sp>
              <p:nvSpPr>
                <p:cNvPr id="38057" name="Freeform 910"/>
                <p:cNvSpPr>
                  <a:spLocks noChangeAspect="1"/>
                </p:cNvSpPr>
                <p:nvPr/>
              </p:nvSpPr>
              <p:spPr bwMode="auto">
                <a:xfrm>
                  <a:off x="5393" y="12653"/>
                  <a:ext cx="195" cy="97"/>
                </a:xfrm>
                <a:custGeom>
                  <a:avLst/>
                  <a:gdLst>
                    <a:gd name="T0" fmla="*/ 50 w 195"/>
                    <a:gd name="T1" fmla="*/ 0 h 97"/>
                    <a:gd name="T2" fmla="*/ 0 w 195"/>
                    <a:gd name="T3" fmla="*/ 50 h 97"/>
                    <a:gd name="T4" fmla="*/ 0 w 195"/>
                    <a:gd name="T5" fmla="*/ 97 h 97"/>
                    <a:gd name="T6" fmla="*/ 145 w 195"/>
                    <a:gd name="T7" fmla="*/ 97 h 97"/>
                    <a:gd name="T8" fmla="*/ 195 w 195"/>
                    <a:gd name="T9" fmla="*/ 48 h 97"/>
                    <a:gd name="T10" fmla="*/ 195 w 195"/>
                    <a:gd name="T11" fmla="*/ 0 h 97"/>
                    <a:gd name="T12" fmla="*/ 50 w 195"/>
                    <a:gd name="T13" fmla="*/ 0 h 97"/>
                    <a:gd name="T14" fmla="*/ 0 60000 65536"/>
                    <a:gd name="T15" fmla="*/ 0 60000 65536"/>
                    <a:gd name="T16" fmla="*/ 0 60000 65536"/>
                    <a:gd name="T17" fmla="*/ 0 60000 65536"/>
                    <a:gd name="T18" fmla="*/ 0 60000 65536"/>
                    <a:gd name="T19" fmla="*/ 0 60000 65536"/>
                    <a:gd name="T20" fmla="*/ 0 60000 65536"/>
                    <a:gd name="T21" fmla="*/ 0 w 195"/>
                    <a:gd name="T22" fmla="*/ 0 h 97"/>
                    <a:gd name="T23" fmla="*/ 195 w 195"/>
                    <a:gd name="T24" fmla="*/ 97 h 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5" h="97">
                      <a:moveTo>
                        <a:pt x="50" y="0"/>
                      </a:moveTo>
                      <a:lnTo>
                        <a:pt x="0" y="50"/>
                      </a:lnTo>
                      <a:lnTo>
                        <a:pt x="0" y="97"/>
                      </a:lnTo>
                      <a:lnTo>
                        <a:pt x="145" y="97"/>
                      </a:lnTo>
                      <a:lnTo>
                        <a:pt x="195" y="48"/>
                      </a:lnTo>
                      <a:lnTo>
                        <a:pt x="195" y="0"/>
                      </a:lnTo>
                      <a:lnTo>
                        <a:pt x="50" y="0"/>
                      </a:lnTo>
                      <a:close/>
                    </a:path>
                  </a:pathLst>
                </a:custGeom>
                <a:noFill/>
                <a:ln w="19050">
                  <a:solidFill>
                    <a:srgbClr val="000000"/>
                  </a:solidFill>
                  <a:miter lim="800000"/>
                  <a:headEnd/>
                  <a:tailEnd/>
                </a:ln>
              </p:spPr>
              <p:txBody>
                <a:bodyPr>
                  <a:prstTxWarp prst="textNoShape">
                    <a:avLst/>
                  </a:prstTxWarp>
                </a:bodyPr>
                <a:lstStyle/>
                <a:p>
                  <a:endParaRPr lang="ja-JP" altLang="en-US"/>
                </a:p>
              </p:txBody>
            </p:sp>
            <p:sp>
              <p:nvSpPr>
                <p:cNvPr id="38058" name="Freeform 911"/>
                <p:cNvSpPr>
                  <a:spLocks noChangeAspect="1"/>
                </p:cNvSpPr>
                <p:nvPr/>
              </p:nvSpPr>
              <p:spPr bwMode="auto">
                <a:xfrm>
                  <a:off x="5393" y="12653"/>
                  <a:ext cx="195" cy="50"/>
                </a:xfrm>
                <a:custGeom>
                  <a:avLst/>
                  <a:gdLst>
                    <a:gd name="T0" fmla="*/ 0 w 195"/>
                    <a:gd name="T1" fmla="*/ 50 h 50"/>
                    <a:gd name="T2" fmla="*/ 145 w 195"/>
                    <a:gd name="T3" fmla="*/ 50 h 50"/>
                    <a:gd name="T4" fmla="*/ 195 w 195"/>
                    <a:gd name="T5" fmla="*/ 0 h 50"/>
                    <a:gd name="T6" fmla="*/ 0 60000 65536"/>
                    <a:gd name="T7" fmla="*/ 0 60000 65536"/>
                    <a:gd name="T8" fmla="*/ 0 60000 65536"/>
                    <a:gd name="T9" fmla="*/ 0 w 195"/>
                    <a:gd name="T10" fmla="*/ 0 h 50"/>
                    <a:gd name="T11" fmla="*/ 195 w 195"/>
                    <a:gd name="T12" fmla="*/ 50 h 50"/>
                  </a:gdLst>
                  <a:ahLst/>
                  <a:cxnLst>
                    <a:cxn ang="T6">
                      <a:pos x="T0" y="T1"/>
                    </a:cxn>
                    <a:cxn ang="T7">
                      <a:pos x="T2" y="T3"/>
                    </a:cxn>
                    <a:cxn ang="T8">
                      <a:pos x="T4" y="T5"/>
                    </a:cxn>
                  </a:cxnLst>
                  <a:rect l="T9" t="T10" r="T11" b="T12"/>
                  <a:pathLst>
                    <a:path w="195" h="50">
                      <a:moveTo>
                        <a:pt x="0" y="50"/>
                      </a:moveTo>
                      <a:lnTo>
                        <a:pt x="145" y="50"/>
                      </a:lnTo>
                      <a:lnTo>
                        <a:pt x="195" y="0"/>
                      </a:lnTo>
                    </a:path>
                  </a:pathLst>
                </a:custGeom>
                <a:noFill/>
                <a:ln w="19050">
                  <a:solidFill>
                    <a:srgbClr val="000000"/>
                  </a:solidFill>
                  <a:miter lim="800000"/>
                  <a:headEnd/>
                  <a:tailEnd/>
                </a:ln>
              </p:spPr>
              <p:txBody>
                <a:bodyPr>
                  <a:prstTxWarp prst="textNoShape">
                    <a:avLst/>
                  </a:prstTxWarp>
                </a:bodyPr>
                <a:lstStyle/>
                <a:p>
                  <a:endParaRPr lang="ja-JP" altLang="en-US"/>
                </a:p>
              </p:txBody>
            </p:sp>
            <p:sp>
              <p:nvSpPr>
                <p:cNvPr id="38059" name="Line 912"/>
                <p:cNvSpPr>
                  <a:spLocks noChangeAspect="1" noChangeShapeType="1"/>
                </p:cNvSpPr>
                <p:nvPr/>
              </p:nvSpPr>
              <p:spPr bwMode="auto">
                <a:xfrm>
                  <a:off x="5538" y="12703"/>
                  <a:ext cx="0" cy="47"/>
                </a:xfrm>
                <a:prstGeom prst="line">
                  <a:avLst/>
                </a:prstGeom>
                <a:noFill/>
                <a:ln w="19050">
                  <a:solidFill>
                    <a:srgbClr val="000000"/>
                  </a:solidFill>
                  <a:miter lim="800000"/>
                  <a:headEnd/>
                  <a:tailEnd/>
                </a:ln>
              </p:spPr>
              <p:txBody>
                <a:bodyPr>
                  <a:prstTxWarp prst="textNoShape">
                    <a:avLst/>
                  </a:prstTxWarp>
                </a:bodyPr>
                <a:lstStyle/>
                <a:p>
                  <a:endParaRPr lang="ja-JP" altLang="en-US"/>
                </a:p>
              </p:txBody>
            </p:sp>
          </p:grpSp>
        </p:grpSp>
        <p:grpSp>
          <p:nvGrpSpPr>
            <p:cNvPr id="38047" name="Group 948"/>
            <p:cNvGrpSpPr>
              <a:grpSpLocks/>
            </p:cNvGrpSpPr>
            <p:nvPr/>
          </p:nvGrpSpPr>
          <p:grpSpPr bwMode="auto">
            <a:xfrm>
              <a:off x="2472" y="3309"/>
              <a:ext cx="151" cy="239"/>
              <a:chOff x="2608" y="3309"/>
              <a:chExt cx="151" cy="239"/>
            </a:xfrm>
          </p:grpSpPr>
          <p:grpSp>
            <p:nvGrpSpPr>
              <p:cNvPr id="38048" name="Group 880"/>
              <p:cNvGrpSpPr>
                <a:grpSpLocks/>
              </p:cNvGrpSpPr>
              <p:nvPr/>
            </p:nvGrpSpPr>
            <p:grpSpPr bwMode="auto">
              <a:xfrm>
                <a:off x="2608" y="3430"/>
                <a:ext cx="138" cy="118"/>
                <a:chOff x="4529" y="3249"/>
                <a:chExt cx="184" cy="163"/>
              </a:xfrm>
            </p:grpSpPr>
            <p:sp>
              <p:nvSpPr>
                <p:cNvPr id="38050" name="Oval 349"/>
                <p:cNvSpPr>
                  <a:spLocks noChangeAspect="1" noChangeArrowheads="1"/>
                </p:cNvSpPr>
                <p:nvPr/>
              </p:nvSpPr>
              <p:spPr bwMode="auto">
                <a:xfrm>
                  <a:off x="4529" y="3349"/>
                  <a:ext cx="184" cy="63"/>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ja-JP" altLang="en-US"/>
                </a:p>
              </p:txBody>
            </p:sp>
            <p:sp>
              <p:nvSpPr>
                <p:cNvPr id="38051" name="Rectangle 350"/>
                <p:cNvSpPr>
                  <a:spLocks noChangeAspect="1" noChangeArrowheads="1"/>
                </p:cNvSpPr>
                <p:nvPr/>
              </p:nvSpPr>
              <p:spPr bwMode="auto">
                <a:xfrm>
                  <a:off x="4529" y="3277"/>
                  <a:ext cx="184" cy="108"/>
                </a:xfrm>
                <a:prstGeom prst="rect">
                  <a:avLst/>
                </a:prstGeom>
                <a:solidFill>
                  <a:schemeClr val="bg1"/>
                </a:solidFill>
                <a:ln w="19050">
                  <a:noFill/>
                  <a:miter lim="800000"/>
                  <a:headEnd/>
                  <a:tailEnd/>
                </a:ln>
              </p:spPr>
              <p:txBody>
                <a:bodyPr wrap="none" anchor="ctr">
                  <a:prstTxWarp prst="textNoShape">
                    <a:avLst/>
                  </a:prstTxWarp>
                </a:bodyPr>
                <a:lstStyle/>
                <a:p>
                  <a:endParaRPr lang="ja-JP" altLang="en-US"/>
                </a:p>
              </p:txBody>
            </p:sp>
            <p:sp>
              <p:nvSpPr>
                <p:cNvPr id="38052" name="Oval 351"/>
                <p:cNvSpPr>
                  <a:spLocks noChangeAspect="1" noChangeArrowheads="1"/>
                </p:cNvSpPr>
                <p:nvPr/>
              </p:nvSpPr>
              <p:spPr bwMode="auto">
                <a:xfrm>
                  <a:off x="4529" y="3249"/>
                  <a:ext cx="184" cy="63"/>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ja-JP" altLang="en-US"/>
                </a:p>
              </p:txBody>
            </p:sp>
            <p:sp>
              <p:nvSpPr>
                <p:cNvPr id="38053" name="Line 352"/>
                <p:cNvSpPr>
                  <a:spLocks noChangeAspect="1" noChangeShapeType="1"/>
                </p:cNvSpPr>
                <p:nvPr/>
              </p:nvSpPr>
              <p:spPr bwMode="auto">
                <a:xfrm>
                  <a:off x="4713" y="3277"/>
                  <a:ext cx="0" cy="108"/>
                </a:xfrm>
                <a:prstGeom prst="line">
                  <a:avLst/>
                </a:prstGeom>
                <a:noFill/>
                <a:ln w="19050">
                  <a:solidFill>
                    <a:schemeClr val="tx1"/>
                  </a:solidFill>
                  <a:round/>
                  <a:headEnd/>
                  <a:tailEnd/>
                </a:ln>
              </p:spPr>
              <p:txBody>
                <a:bodyPr>
                  <a:prstTxWarp prst="textNoShape">
                    <a:avLst/>
                  </a:prstTxWarp>
                </a:bodyPr>
                <a:lstStyle/>
                <a:p>
                  <a:endParaRPr lang="ja-JP" altLang="en-US"/>
                </a:p>
              </p:txBody>
            </p:sp>
            <p:sp>
              <p:nvSpPr>
                <p:cNvPr id="38054" name="Line 353"/>
                <p:cNvSpPr>
                  <a:spLocks noChangeAspect="1" noChangeShapeType="1"/>
                </p:cNvSpPr>
                <p:nvPr/>
              </p:nvSpPr>
              <p:spPr bwMode="auto">
                <a:xfrm>
                  <a:off x="4529" y="3277"/>
                  <a:ext cx="0" cy="108"/>
                </a:xfrm>
                <a:prstGeom prst="line">
                  <a:avLst/>
                </a:prstGeom>
                <a:noFill/>
                <a:ln w="19050">
                  <a:solidFill>
                    <a:schemeClr val="tx1"/>
                  </a:solidFill>
                  <a:round/>
                  <a:headEnd/>
                  <a:tailEnd/>
                </a:ln>
              </p:spPr>
              <p:txBody>
                <a:bodyPr>
                  <a:prstTxWarp prst="textNoShape">
                    <a:avLst/>
                  </a:prstTxWarp>
                </a:bodyPr>
                <a:lstStyle/>
                <a:p>
                  <a:endParaRPr lang="ja-JP" altLang="en-US"/>
                </a:p>
              </p:txBody>
            </p:sp>
          </p:grpSp>
          <p:sp>
            <p:nvSpPr>
              <p:cNvPr id="38049" name="Oval 947"/>
              <p:cNvSpPr>
                <a:spLocks noChangeArrowheads="1"/>
              </p:cNvSpPr>
              <p:nvPr/>
            </p:nvSpPr>
            <p:spPr bwMode="auto">
              <a:xfrm>
                <a:off x="2713" y="3309"/>
                <a:ext cx="46" cy="136"/>
              </a:xfrm>
              <a:prstGeom prst="ellipse">
                <a:avLst/>
              </a:prstGeom>
              <a:noFill/>
              <a:ln w="19050">
                <a:solidFill>
                  <a:schemeClr val="tx1"/>
                </a:solidFill>
                <a:round/>
                <a:headEnd/>
                <a:tailEnd/>
              </a:ln>
            </p:spPr>
            <p:txBody>
              <a:bodyPr wrap="none" anchor="ctr">
                <a:prstTxWarp prst="textNoShape">
                  <a:avLst/>
                </a:prstTxWarp>
              </a:bodyPr>
              <a:lstStyle/>
              <a:p>
                <a:endParaRPr lang="ja-JP" altLang="en-US"/>
              </a:p>
            </p:txBody>
          </p:sp>
        </p:grpSp>
      </p:grpSp>
      <p:grpSp>
        <p:nvGrpSpPr>
          <p:cNvPr id="37895" name="Group 960"/>
          <p:cNvGrpSpPr>
            <a:grpSpLocks/>
          </p:cNvGrpSpPr>
          <p:nvPr/>
        </p:nvGrpSpPr>
        <p:grpSpPr bwMode="auto">
          <a:xfrm>
            <a:off x="6804025" y="2492375"/>
            <a:ext cx="2184400" cy="4105275"/>
            <a:chOff x="4384" y="1525"/>
            <a:chExt cx="1376" cy="2586"/>
          </a:xfrm>
        </p:grpSpPr>
        <p:grpSp>
          <p:nvGrpSpPr>
            <p:cNvPr id="37903" name="Group 373"/>
            <p:cNvGrpSpPr>
              <a:grpSpLocks/>
            </p:cNvGrpSpPr>
            <p:nvPr/>
          </p:nvGrpSpPr>
          <p:grpSpPr bwMode="auto">
            <a:xfrm>
              <a:off x="4396" y="1925"/>
              <a:ext cx="130" cy="37"/>
              <a:chOff x="2699" y="3067"/>
              <a:chExt cx="208" cy="52"/>
            </a:xfrm>
          </p:grpSpPr>
          <p:sp>
            <p:nvSpPr>
              <p:cNvPr id="37979" name="Line 374"/>
              <p:cNvSpPr>
                <a:spLocks noChangeShapeType="1"/>
              </p:cNvSpPr>
              <p:nvPr/>
            </p:nvSpPr>
            <p:spPr bwMode="auto">
              <a:xfrm>
                <a:off x="2699" y="3067"/>
                <a:ext cx="181" cy="0"/>
              </a:xfrm>
              <a:prstGeom prst="line">
                <a:avLst/>
              </a:prstGeom>
              <a:noFill/>
              <a:ln w="28575">
                <a:solidFill>
                  <a:schemeClr val="tx1"/>
                </a:solidFill>
                <a:round/>
                <a:headEnd/>
                <a:tailEnd/>
              </a:ln>
            </p:spPr>
            <p:txBody>
              <a:bodyPr>
                <a:prstTxWarp prst="textNoShape">
                  <a:avLst/>
                </a:prstTxWarp>
              </a:bodyPr>
              <a:lstStyle/>
              <a:p>
                <a:endParaRPr lang="ja-JP" altLang="en-US"/>
              </a:p>
            </p:txBody>
          </p:sp>
          <p:sp>
            <p:nvSpPr>
              <p:cNvPr id="37980" name="AutoShape 375"/>
              <p:cNvSpPr>
                <a:spLocks noChangeArrowheads="1"/>
              </p:cNvSpPr>
              <p:nvPr/>
            </p:nvSpPr>
            <p:spPr bwMode="auto">
              <a:xfrm>
                <a:off x="2862" y="3074"/>
                <a:ext cx="45" cy="45"/>
              </a:xfrm>
              <a:prstGeom prst="triangle">
                <a:avLst>
                  <a:gd name="adj" fmla="val 50000"/>
                </a:avLst>
              </a:prstGeom>
              <a:noFill/>
              <a:ln w="28575">
                <a:solidFill>
                  <a:schemeClr val="tx1"/>
                </a:solidFill>
                <a:miter lim="800000"/>
                <a:headEnd/>
                <a:tailEnd/>
              </a:ln>
            </p:spPr>
            <p:txBody>
              <a:bodyPr wrap="none" anchor="ctr">
                <a:prstTxWarp prst="textNoShape">
                  <a:avLst/>
                </a:prstTxWarp>
              </a:bodyPr>
              <a:lstStyle/>
              <a:p>
                <a:endParaRPr lang="ja-JP" altLang="en-US"/>
              </a:p>
            </p:txBody>
          </p:sp>
        </p:grpSp>
        <p:grpSp>
          <p:nvGrpSpPr>
            <p:cNvPr id="37904" name="Group 376"/>
            <p:cNvGrpSpPr>
              <a:grpSpLocks/>
            </p:cNvGrpSpPr>
            <p:nvPr/>
          </p:nvGrpSpPr>
          <p:grpSpPr bwMode="auto">
            <a:xfrm>
              <a:off x="4442" y="2036"/>
              <a:ext cx="56" cy="118"/>
              <a:chOff x="3470" y="618"/>
              <a:chExt cx="90" cy="227"/>
            </a:xfrm>
          </p:grpSpPr>
          <p:sp>
            <p:nvSpPr>
              <p:cNvPr id="37977" name="Rectangle 377"/>
              <p:cNvSpPr>
                <a:spLocks noChangeArrowheads="1"/>
              </p:cNvSpPr>
              <p:nvPr/>
            </p:nvSpPr>
            <p:spPr bwMode="auto">
              <a:xfrm>
                <a:off x="3470" y="618"/>
                <a:ext cx="90" cy="91"/>
              </a:xfrm>
              <a:prstGeom prst="rect">
                <a:avLst/>
              </a:prstGeom>
              <a:noFill/>
              <a:ln w="28575">
                <a:solidFill>
                  <a:schemeClr val="tx1"/>
                </a:solidFill>
                <a:miter lim="800000"/>
                <a:headEnd/>
                <a:tailEnd/>
              </a:ln>
            </p:spPr>
            <p:txBody>
              <a:bodyPr wrap="none" anchor="ctr">
                <a:prstTxWarp prst="textNoShape">
                  <a:avLst/>
                </a:prstTxWarp>
              </a:bodyPr>
              <a:lstStyle/>
              <a:p>
                <a:endParaRPr lang="ja-JP" altLang="en-US"/>
              </a:p>
            </p:txBody>
          </p:sp>
          <p:sp>
            <p:nvSpPr>
              <p:cNvPr id="37978" name="Line 378"/>
              <p:cNvSpPr>
                <a:spLocks noChangeShapeType="1"/>
              </p:cNvSpPr>
              <p:nvPr/>
            </p:nvSpPr>
            <p:spPr bwMode="auto">
              <a:xfrm>
                <a:off x="3515" y="618"/>
                <a:ext cx="0" cy="227"/>
              </a:xfrm>
              <a:prstGeom prst="line">
                <a:avLst/>
              </a:prstGeom>
              <a:noFill/>
              <a:ln w="28575">
                <a:solidFill>
                  <a:schemeClr val="tx1"/>
                </a:solidFill>
                <a:round/>
                <a:headEnd/>
                <a:tailEnd/>
              </a:ln>
            </p:spPr>
            <p:txBody>
              <a:bodyPr>
                <a:prstTxWarp prst="textNoShape">
                  <a:avLst/>
                </a:prstTxWarp>
              </a:bodyPr>
              <a:lstStyle/>
              <a:p>
                <a:endParaRPr lang="ja-JP" altLang="en-US"/>
              </a:p>
            </p:txBody>
          </p:sp>
        </p:grpSp>
        <p:grpSp>
          <p:nvGrpSpPr>
            <p:cNvPr id="37905" name="Group 379"/>
            <p:cNvGrpSpPr>
              <a:grpSpLocks/>
            </p:cNvGrpSpPr>
            <p:nvPr/>
          </p:nvGrpSpPr>
          <p:grpSpPr bwMode="auto">
            <a:xfrm>
              <a:off x="4384" y="1543"/>
              <a:ext cx="106" cy="132"/>
              <a:chOff x="1985" y="522"/>
              <a:chExt cx="169" cy="187"/>
            </a:xfrm>
          </p:grpSpPr>
          <p:sp>
            <p:nvSpPr>
              <p:cNvPr id="37973" name="AutoShape 380"/>
              <p:cNvSpPr>
                <a:spLocks noChangeArrowheads="1"/>
              </p:cNvSpPr>
              <p:nvPr/>
            </p:nvSpPr>
            <p:spPr bwMode="auto">
              <a:xfrm rot="-5400000">
                <a:off x="2062" y="523"/>
                <a:ext cx="45" cy="136"/>
              </a:xfrm>
              <a:prstGeom prst="can">
                <a:avLst>
                  <a:gd name="adj" fmla="val 75556"/>
                </a:avLst>
              </a:prstGeom>
              <a:solidFill>
                <a:schemeClr val="bg1"/>
              </a:solidFill>
              <a:ln w="28575">
                <a:solidFill>
                  <a:schemeClr val="tx1"/>
                </a:solidFill>
                <a:round/>
                <a:headEnd/>
                <a:tailEnd/>
              </a:ln>
            </p:spPr>
            <p:txBody>
              <a:bodyPr wrap="none" anchor="ctr">
                <a:prstTxWarp prst="textNoShape">
                  <a:avLst/>
                </a:prstTxWarp>
              </a:bodyPr>
              <a:lstStyle/>
              <a:p>
                <a:endParaRPr lang="ja-JP" altLang="en-US"/>
              </a:p>
            </p:txBody>
          </p:sp>
          <p:sp>
            <p:nvSpPr>
              <p:cNvPr id="37974" name="Line 381"/>
              <p:cNvSpPr>
                <a:spLocks noChangeShapeType="1"/>
              </p:cNvSpPr>
              <p:nvPr/>
            </p:nvSpPr>
            <p:spPr bwMode="auto">
              <a:xfrm flipH="1" flipV="1">
                <a:off x="2108" y="613"/>
                <a:ext cx="1" cy="96"/>
              </a:xfrm>
              <a:prstGeom prst="line">
                <a:avLst/>
              </a:prstGeom>
              <a:noFill/>
              <a:ln w="28575">
                <a:solidFill>
                  <a:schemeClr val="tx1"/>
                </a:solidFill>
                <a:round/>
                <a:headEnd/>
                <a:tailEnd/>
              </a:ln>
            </p:spPr>
            <p:txBody>
              <a:bodyPr>
                <a:prstTxWarp prst="textNoShape">
                  <a:avLst/>
                </a:prstTxWarp>
              </a:bodyPr>
              <a:lstStyle/>
              <a:p>
                <a:endParaRPr lang="ja-JP" altLang="en-US"/>
              </a:p>
            </p:txBody>
          </p:sp>
          <p:sp>
            <p:nvSpPr>
              <p:cNvPr id="37975" name="AutoShape 382"/>
              <p:cNvSpPr>
                <a:spLocks noChangeArrowheads="1"/>
              </p:cNvSpPr>
              <p:nvPr/>
            </p:nvSpPr>
            <p:spPr bwMode="auto">
              <a:xfrm flipH="1">
                <a:off x="2108" y="522"/>
                <a:ext cx="46" cy="45"/>
              </a:xfrm>
              <a:prstGeom prst="rtTriangle">
                <a:avLst/>
              </a:prstGeom>
              <a:solidFill>
                <a:schemeClr val="bg1"/>
              </a:solidFill>
              <a:ln w="28575">
                <a:solidFill>
                  <a:schemeClr val="tx1"/>
                </a:solidFill>
                <a:miter lim="800000"/>
                <a:headEnd/>
                <a:tailEnd/>
              </a:ln>
            </p:spPr>
            <p:txBody>
              <a:bodyPr wrap="none" anchor="ctr">
                <a:prstTxWarp prst="textNoShape">
                  <a:avLst/>
                </a:prstTxWarp>
              </a:bodyPr>
              <a:lstStyle/>
              <a:p>
                <a:endParaRPr lang="ja-JP" altLang="en-US"/>
              </a:p>
            </p:txBody>
          </p:sp>
          <p:sp>
            <p:nvSpPr>
              <p:cNvPr id="37976" name="Oval 383"/>
              <p:cNvSpPr>
                <a:spLocks noChangeArrowheads="1"/>
              </p:cNvSpPr>
              <p:nvPr/>
            </p:nvSpPr>
            <p:spPr bwMode="auto">
              <a:xfrm>
                <a:off x="1985" y="548"/>
                <a:ext cx="90" cy="91"/>
              </a:xfrm>
              <a:prstGeom prst="ellipse">
                <a:avLst/>
              </a:prstGeom>
              <a:noFill/>
              <a:ln w="12700">
                <a:solidFill>
                  <a:schemeClr val="tx1"/>
                </a:solidFill>
                <a:round/>
                <a:headEnd/>
                <a:tailEnd/>
              </a:ln>
            </p:spPr>
            <p:txBody>
              <a:bodyPr wrap="none" anchor="ctr">
                <a:prstTxWarp prst="textNoShape">
                  <a:avLst/>
                </a:prstTxWarp>
              </a:bodyPr>
              <a:lstStyle/>
              <a:p>
                <a:endParaRPr lang="ja-JP" altLang="en-US"/>
              </a:p>
            </p:txBody>
          </p:sp>
        </p:grpSp>
        <p:grpSp>
          <p:nvGrpSpPr>
            <p:cNvPr id="37906" name="Group 384"/>
            <p:cNvGrpSpPr>
              <a:grpSpLocks/>
            </p:cNvGrpSpPr>
            <p:nvPr/>
          </p:nvGrpSpPr>
          <p:grpSpPr bwMode="auto">
            <a:xfrm>
              <a:off x="4430" y="2410"/>
              <a:ext cx="96" cy="63"/>
              <a:chOff x="1819" y="659"/>
              <a:chExt cx="154" cy="90"/>
            </a:xfrm>
          </p:grpSpPr>
          <p:sp>
            <p:nvSpPr>
              <p:cNvPr id="37970" name="AutoShape 385"/>
              <p:cNvSpPr>
                <a:spLocks noChangeArrowheads="1"/>
              </p:cNvSpPr>
              <p:nvPr/>
            </p:nvSpPr>
            <p:spPr bwMode="auto">
              <a:xfrm>
                <a:off x="1819" y="659"/>
                <a:ext cx="154" cy="90"/>
              </a:xfrm>
              <a:prstGeom prst="cube">
                <a:avLst>
                  <a:gd name="adj" fmla="val 42222"/>
                </a:avLst>
              </a:prstGeom>
              <a:noFill/>
              <a:ln w="19050">
                <a:solidFill>
                  <a:schemeClr val="tx1"/>
                </a:solidFill>
                <a:miter lim="800000"/>
                <a:headEnd/>
                <a:tailEnd/>
              </a:ln>
            </p:spPr>
            <p:txBody>
              <a:bodyPr wrap="none" anchor="ctr">
                <a:prstTxWarp prst="textNoShape">
                  <a:avLst/>
                </a:prstTxWarp>
              </a:bodyPr>
              <a:lstStyle/>
              <a:p>
                <a:endParaRPr lang="ja-JP" altLang="en-US"/>
              </a:p>
            </p:txBody>
          </p:sp>
          <p:sp>
            <p:nvSpPr>
              <p:cNvPr id="37971" name="Oval 386"/>
              <p:cNvSpPr>
                <a:spLocks noChangeArrowheads="1"/>
              </p:cNvSpPr>
              <p:nvPr/>
            </p:nvSpPr>
            <p:spPr bwMode="auto">
              <a:xfrm>
                <a:off x="1841" y="663"/>
                <a:ext cx="45" cy="23"/>
              </a:xfrm>
              <a:prstGeom prst="ellipse">
                <a:avLst/>
              </a:prstGeom>
              <a:noFill/>
              <a:ln w="19050">
                <a:solidFill>
                  <a:schemeClr val="tx1"/>
                </a:solidFill>
                <a:round/>
                <a:headEnd/>
                <a:tailEnd/>
              </a:ln>
            </p:spPr>
            <p:txBody>
              <a:bodyPr wrap="none" anchor="ctr">
                <a:prstTxWarp prst="textNoShape">
                  <a:avLst/>
                </a:prstTxWarp>
              </a:bodyPr>
              <a:lstStyle/>
              <a:p>
                <a:endParaRPr lang="ja-JP" altLang="en-US"/>
              </a:p>
            </p:txBody>
          </p:sp>
          <p:sp>
            <p:nvSpPr>
              <p:cNvPr id="37972" name="Oval 387"/>
              <p:cNvSpPr>
                <a:spLocks noChangeArrowheads="1"/>
              </p:cNvSpPr>
              <p:nvPr/>
            </p:nvSpPr>
            <p:spPr bwMode="auto">
              <a:xfrm>
                <a:off x="1898" y="663"/>
                <a:ext cx="45" cy="23"/>
              </a:xfrm>
              <a:prstGeom prst="ellipse">
                <a:avLst/>
              </a:prstGeom>
              <a:noFill/>
              <a:ln w="19050">
                <a:solidFill>
                  <a:schemeClr val="tx1"/>
                </a:solidFill>
                <a:round/>
                <a:headEnd/>
                <a:tailEnd/>
              </a:ln>
            </p:spPr>
            <p:txBody>
              <a:bodyPr wrap="none" anchor="ctr">
                <a:prstTxWarp prst="textNoShape">
                  <a:avLst/>
                </a:prstTxWarp>
              </a:bodyPr>
              <a:lstStyle/>
              <a:p>
                <a:endParaRPr lang="ja-JP" altLang="en-US"/>
              </a:p>
            </p:txBody>
          </p:sp>
        </p:grpSp>
        <p:grpSp>
          <p:nvGrpSpPr>
            <p:cNvPr id="37907" name="Group 388"/>
            <p:cNvGrpSpPr>
              <a:grpSpLocks/>
            </p:cNvGrpSpPr>
            <p:nvPr/>
          </p:nvGrpSpPr>
          <p:grpSpPr bwMode="auto">
            <a:xfrm>
              <a:off x="4413" y="2218"/>
              <a:ext cx="81" cy="95"/>
              <a:chOff x="2699" y="591"/>
              <a:chExt cx="129" cy="136"/>
            </a:xfrm>
          </p:grpSpPr>
          <p:sp>
            <p:nvSpPr>
              <p:cNvPr id="37968" name="AutoShape 389"/>
              <p:cNvSpPr>
                <a:spLocks noChangeArrowheads="1"/>
              </p:cNvSpPr>
              <p:nvPr/>
            </p:nvSpPr>
            <p:spPr bwMode="auto">
              <a:xfrm>
                <a:off x="2783" y="591"/>
                <a:ext cx="45" cy="136"/>
              </a:xfrm>
              <a:prstGeom prst="can">
                <a:avLst>
                  <a:gd name="adj" fmla="val 75556"/>
                </a:avLst>
              </a:prstGeom>
              <a:solidFill>
                <a:schemeClr val="bg1"/>
              </a:solidFill>
              <a:ln w="28575">
                <a:solidFill>
                  <a:schemeClr val="tx1"/>
                </a:solidFill>
                <a:round/>
                <a:headEnd/>
                <a:tailEnd/>
              </a:ln>
            </p:spPr>
            <p:txBody>
              <a:bodyPr wrap="none" anchor="ctr">
                <a:prstTxWarp prst="textNoShape">
                  <a:avLst/>
                </a:prstTxWarp>
              </a:bodyPr>
              <a:lstStyle/>
              <a:p>
                <a:endParaRPr lang="ja-JP" altLang="en-US"/>
              </a:p>
            </p:txBody>
          </p:sp>
          <p:sp>
            <p:nvSpPr>
              <p:cNvPr id="37969" name="Line 390"/>
              <p:cNvSpPr>
                <a:spLocks noChangeShapeType="1"/>
              </p:cNvSpPr>
              <p:nvPr/>
            </p:nvSpPr>
            <p:spPr bwMode="auto">
              <a:xfrm>
                <a:off x="2699" y="721"/>
                <a:ext cx="90" cy="0"/>
              </a:xfrm>
              <a:prstGeom prst="line">
                <a:avLst/>
              </a:prstGeom>
              <a:noFill/>
              <a:ln w="19050">
                <a:solidFill>
                  <a:schemeClr val="tx1"/>
                </a:solidFill>
                <a:round/>
                <a:headEnd/>
                <a:tailEnd/>
              </a:ln>
            </p:spPr>
            <p:txBody>
              <a:bodyPr>
                <a:prstTxWarp prst="textNoShape">
                  <a:avLst/>
                </a:prstTxWarp>
              </a:bodyPr>
              <a:lstStyle/>
              <a:p>
                <a:endParaRPr lang="ja-JP" altLang="en-US"/>
              </a:p>
            </p:txBody>
          </p:sp>
        </p:grpSp>
        <p:grpSp>
          <p:nvGrpSpPr>
            <p:cNvPr id="37908" name="Group 391"/>
            <p:cNvGrpSpPr>
              <a:grpSpLocks/>
            </p:cNvGrpSpPr>
            <p:nvPr/>
          </p:nvGrpSpPr>
          <p:grpSpPr bwMode="auto">
            <a:xfrm>
              <a:off x="4400" y="2840"/>
              <a:ext cx="113" cy="73"/>
              <a:chOff x="2109" y="762"/>
              <a:chExt cx="181" cy="104"/>
            </a:xfrm>
          </p:grpSpPr>
          <p:sp>
            <p:nvSpPr>
              <p:cNvPr id="37965" name="Line 392"/>
              <p:cNvSpPr>
                <a:spLocks noChangeShapeType="1"/>
              </p:cNvSpPr>
              <p:nvPr/>
            </p:nvSpPr>
            <p:spPr bwMode="auto">
              <a:xfrm flipH="1">
                <a:off x="2109" y="821"/>
                <a:ext cx="136" cy="0"/>
              </a:xfrm>
              <a:prstGeom prst="line">
                <a:avLst/>
              </a:prstGeom>
              <a:noFill/>
              <a:ln w="19050">
                <a:solidFill>
                  <a:schemeClr val="tx1"/>
                </a:solidFill>
                <a:round/>
                <a:headEnd/>
                <a:tailEnd/>
              </a:ln>
            </p:spPr>
            <p:txBody>
              <a:bodyPr>
                <a:prstTxWarp prst="textNoShape">
                  <a:avLst/>
                </a:prstTxWarp>
              </a:bodyPr>
              <a:lstStyle/>
              <a:p>
                <a:endParaRPr lang="ja-JP" altLang="en-US"/>
              </a:p>
            </p:txBody>
          </p:sp>
          <p:sp>
            <p:nvSpPr>
              <p:cNvPr id="37966" name="AutoShape 393"/>
              <p:cNvSpPr>
                <a:spLocks noChangeArrowheads="1"/>
              </p:cNvSpPr>
              <p:nvPr/>
            </p:nvSpPr>
            <p:spPr bwMode="auto">
              <a:xfrm>
                <a:off x="2244" y="762"/>
                <a:ext cx="46" cy="45"/>
              </a:xfrm>
              <a:prstGeom prst="can">
                <a:avLst>
                  <a:gd name="adj" fmla="val 25000"/>
                </a:avLst>
              </a:prstGeom>
              <a:solidFill>
                <a:schemeClr val="bg1"/>
              </a:solidFill>
              <a:ln w="28575">
                <a:solidFill>
                  <a:schemeClr val="tx1"/>
                </a:solidFill>
                <a:round/>
                <a:headEnd/>
                <a:tailEnd/>
              </a:ln>
            </p:spPr>
            <p:txBody>
              <a:bodyPr wrap="none" anchor="ctr">
                <a:prstTxWarp prst="textNoShape">
                  <a:avLst/>
                </a:prstTxWarp>
              </a:bodyPr>
              <a:lstStyle/>
              <a:p>
                <a:endParaRPr lang="ja-JP" altLang="en-US"/>
              </a:p>
            </p:txBody>
          </p:sp>
          <p:sp>
            <p:nvSpPr>
              <p:cNvPr id="37967" name="AutoShape 394"/>
              <p:cNvSpPr>
                <a:spLocks noChangeArrowheads="1"/>
              </p:cNvSpPr>
              <p:nvPr/>
            </p:nvSpPr>
            <p:spPr bwMode="auto">
              <a:xfrm>
                <a:off x="2244" y="821"/>
                <a:ext cx="46" cy="45"/>
              </a:xfrm>
              <a:prstGeom prst="can">
                <a:avLst>
                  <a:gd name="adj" fmla="val 25000"/>
                </a:avLst>
              </a:prstGeom>
              <a:solidFill>
                <a:schemeClr val="bg1"/>
              </a:solidFill>
              <a:ln w="28575">
                <a:solidFill>
                  <a:schemeClr val="tx1"/>
                </a:solidFill>
                <a:round/>
                <a:headEnd/>
                <a:tailEnd/>
              </a:ln>
            </p:spPr>
            <p:txBody>
              <a:bodyPr wrap="none" anchor="ctr">
                <a:prstTxWarp prst="textNoShape">
                  <a:avLst/>
                </a:prstTxWarp>
              </a:bodyPr>
              <a:lstStyle/>
              <a:p>
                <a:endParaRPr lang="ja-JP" altLang="en-US"/>
              </a:p>
            </p:txBody>
          </p:sp>
        </p:grpSp>
        <p:grpSp>
          <p:nvGrpSpPr>
            <p:cNvPr id="37909" name="Group 395"/>
            <p:cNvGrpSpPr>
              <a:grpSpLocks/>
            </p:cNvGrpSpPr>
            <p:nvPr/>
          </p:nvGrpSpPr>
          <p:grpSpPr bwMode="auto">
            <a:xfrm>
              <a:off x="4441" y="2505"/>
              <a:ext cx="57" cy="113"/>
              <a:chOff x="2208" y="23053"/>
              <a:chExt cx="91" cy="160"/>
            </a:xfrm>
          </p:grpSpPr>
          <p:grpSp>
            <p:nvGrpSpPr>
              <p:cNvPr id="37959" name="Group 396"/>
              <p:cNvGrpSpPr>
                <a:grpSpLocks/>
              </p:cNvGrpSpPr>
              <p:nvPr/>
            </p:nvGrpSpPr>
            <p:grpSpPr bwMode="auto">
              <a:xfrm>
                <a:off x="2208" y="23053"/>
                <a:ext cx="91" cy="70"/>
                <a:chOff x="3540" y="1979"/>
                <a:chExt cx="91" cy="70"/>
              </a:xfrm>
            </p:grpSpPr>
            <p:sp>
              <p:nvSpPr>
                <p:cNvPr id="37963" name="Oval 397"/>
                <p:cNvSpPr>
                  <a:spLocks noChangeArrowheads="1"/>
                </p:cNvSpPr>
                <p:nvPr/>
              </p:nvSpPr>
              <p:spPr bwMode="auto">
                <a:xfrm>
                  <a:off x="3560" y="1979"/>
                  <a:ext cx="46" cy="45"/>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ja-JP" altLang="en-US"/>
                </a:p>
              </p:txBody>
            </p:sp>
            <p:sp>
              <p:nvSpPr>
                <p:cNvPr id="37964" name="AutoShape 398"/>
                <p:cNvSpPr>
                  <a:spLocks noChangeArrowheads="1"/>
                </p:cNvSpPr>
                <p:nvPr/>
              </p:nvSpPr>
              <p:spPr bwMode="auto">
                <a:xfrm>
                  <a:off x="3540" y="2004"/>
                  <a:ext cx="91" cy="45"/>
                </a:xfrm>
                <a:prstGeom prst="can">
                  <a:avLst>
                    <a:gd name="adj" fmla="val 25000"/>
                  </a:avLst>
                </a:prstGeom>
                <a:solidFill>
                  <a:schemeClr val="bg1"/>
                </a:solidFill>
                <a:ln w="19050">
                  <a:solidFill>
                    <a:schemeClr val="tx1"/>
                  </a:solidFill>
                  <a:round/>
                  <a:headEnd/>
                  <a:tailEnd/>
                </a:ln>
              </p:spPr>
              <p:txBody>
                <a:bodyPr wrap="none" anchor="ctr">
                  <a:prstTxWarp prst="textNoShape">
                    <a:avLst/>
                  </a:prstTxWarp>
                </a:bodyPr>
                <a:lstStyle/>
                <a:p>
                  <a:endParaRPr lang="ja-JP" altLang="en-US"/>
                </a:p>
              </p:txBody>
            </p:sp>
          </p:grpSp>
          <p:grpSp>
            <p:nvGrpSpPr>
              <p:cNvPr id="37960" name="Group 399"/>
              <p:cNvGrpSpPr>
                <a:grpSpLocks/>
              </p:cNvGrpSpPr>
              <p:nvPr/>
            </p:nvGrpSpPr>
            <p:grpSpPr bwMode="auto">
              <a:xfrm>
                <a:off x="2208" y="23144"/>
                <a:ext cx="91" cy="69"/>
                <a:chOff x="3288" y="1093"/>
                <a:chExt cx="91" cy="69"/>
              </a:xfrm>
            </p:grpSpPr>
            <p:sp>
              <p:nvSpPr>
                <p:cNvPr id="37961" name="Oval 400"/>
                <p:cNvSpPr>
                  <a:spLocks noChangeArrowheads="1"/>
                </p:cNvSpPr>
                <p:nvPr/>
              </p:nvSpPr>
              <p:spPr bwMode="auto">
                <a:xfrm>
                  <a:off x="3308" y="1117"/>
                  <a:ext cx="46" cy="45"/>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ja-JP" altLang="en-US"/>
                </a:p>
              </p:txBody>
            </p:sp>
            <p:sp>
              <p:nvSpPr>
                <p:cNvPr id="37962" name="AutoShape 401"/>
                <p:cNvSpPr>
                  <a:spLocks noChangeArrowheads="1"/>
                </p:cNvSpPr>
                <p:nvPr/>
              </p:nvSpPr>
              <p:spPr bwMode="auto">
                <a:xfrm>
                  <a:off x="3288" y="1093"/>
                  <a:ext cx="91" cy="45"/>
                </a:xfrm>
                <a:prstGeom prst="can">
                  <a:avLst>
                    <a:gd name="adj" fmla="val 25000"/>
                  </a:avLst>
                </a:prstGeom>
                <a:solidFill>
                  <a:schemeClr val="bg1"/>
                </a:solidFill>
                <a:ln w="19050">
                  <a:solidFill>
                    <a:schemeClr val="tx1"/>
                  </a:solidFill>
                  <a:round/>
                  <a:headEnd/>
                  <a:tailEnd/>
                </a:ln>
              </p:spPr>
              <p:txBody>
                <a:bodyPr wrap="none" anchor="ctr">
                  <a:prstTxWarp prst="textNoShape">
                    <a:avLst/>
                  </a:prstTxWarp>
                </a:bodyPr>
                <a:lstStyle/>
                <a:p>
                  <a:endParaRPr lang="ja-JP" altLang="en-US"/>
                </a:p>
              </p:txBody>
            </p:sp>
          </p:grpSp>
        </p:grpSp>
        <p:grpSp>
          <p:nvGrpSpPr>
            <p:cNvPr id="37910" name="Group 402"/>
            <p:cNvGrpSpPr>
              <a:grpSpLocks/>
            </p:cNvGrpSpPr>
            <p:nvPr/>
          </p:nvGrpSpPr>
          <p:grpSpPr bwMode="auto">
            <a:xfrm>
              <a:off x="4413" y="2696"/>
              <a:ext cx="113" cy="64"/>
              <a:chOff x="2699" y="1026"/>
              <a:chExt cx="181" cy="91"/>
            </a:xfrm>
          </p:grpSpPr>
          <p:sp>
            <p:nvSpPr>
              <p:cNvPr id="37957" name="AutoShape 403"/>
              <p:cNvSpPr>
                <a:spLocks noChangeArrowheads="1"/>
              </p:cNvSpPr>
              <p:nvPr/>
            </p:nvSpPr>
            <p:spPr bwMode="auto">
              <a:xfrm flipV="1">
                <a:off x="2834" y="1026"/>
                <a:ext cx="46" cy="91"/>
              </a:xfrm>
              <a:prstGeom prst="can">
                <a:avLst>
                  <a:gd name="adj" fmla="val 49457"/>
                </a:avLst>
              </a:prstGeom>
              <a:noFill/>
              <a:ln w="19050">
                <a:solidFill>
                  <a:schemeClr val="tx1"/>
                </a:solidFill>
                <a:round/>
                <a:headEnd/>
                <a:tailEnd/>
              </a:ln>
            </p:spPr>
            <p:txBody>
              <a:bodyPr wrap="none" anchor="ctr">
                <a:prstTxWarp prst="textNoShape">
                  <a:avLst/>
                </a:prstTxWarp>
              </a:bodyPr>
              <a:lstStyle/>
              <a:p>
                <a:endParaRPr lang="ja-JP" altLang="en-US"/>
              </a:p>
            </p:txBody>
          </p:sp>
          <p:sp>
            <p:nvSpPr>
              <p:cNvPr id="37958" name="Line 404"/>
              <p:cNvSpPr>
                <a:spLocks noChangeShapeType="1"/>
              </p:cNvSpPr>
              <p:nvPr/>
            </p:nvSpPr>
            <p:spPr bwMode="auto">
              <a:xfrm>
                <a:off x="2699" y="1026"/>
                <a:ext cx="136" cy="0"/>
              </a:xfrm>
              <a:prstGeom prst="line">
                <a:avLst/>
              </a:prstGeom>
              <a:noFill/>
              <a:ln w="19050">
                <a:solidFill>
                  <a:schemeClr val="tx1"/>
                </a:solidFill>
                <a:round/>
                <a:headEnd/>
                <a:tailEnd/>
              </a:ln>
            </p:spPr>
            <p:txBody>
              <a:bodyPr>
                <a:prstTxWarp prst="textNoShape">
                  <a:avLst/>
                </a:prstTxWarp>
              </a:bodyPr>
              <a:lstStyle/>
              <a:p>
                <a:endParaRPr lang="ja-JP" altLang="en-US"/>
              </a:p>
            </p:txBody>
          </p:sp>
        </p:grpSp>
        <p:grpSp>
          <p:nvGrpSpPr>
            <p:cNvPr id="37911" name="Group 405"/>
            <p:cNvGrpSpPr>
              <a:grpSpLocks/>
            </p:cNvGrpSpPr>
            <p:nvPr/>
          </p:nvGrpSpPr>
          <p:grpSpPr bwMode="auto">
            <a:xfrm>
              <a:off x="4384" y="1739"/>
              <a:ext cx="142" cy="64"/>
              <a:chOff x="1132" y="754"/>
              <a:chExt cx="227" cy="91"/>
            </a:xfrm>
          </p:grpSpPr>
          <p:sp>
            <p:nvSpPr>
              <p:cNvPr id="37955" name="AutoShape 406"/>
              <p:cNvSpPr>
                <a:spLocks noChangeArrowheads="1"/>
              </p:cNvSpPr>
              <p:nvPr/>
            </p:nvSpPr>
            <p:spPr bwMode="auto">
              <a:xfrm>
                <a:off x="1202" y="754"/>
                <a:ext cx="91" cy="90"/>
              </a:xfrm>
              <a:prstGeom prst="can">
                <a:avLst>
                  <a:gd name="adj" fmla="val 25000"/>
                </a:avLst>
              </a:prstGeom>
              <a:noFill/>
              <a:ln w="19050">
                <a:solidFill>
                  <a:schemeClr val="tx1"/>
                </a:solidFill>
                <a:round/>
                <a:headEnd/>
                <a:tailEnd/>
              </a:ln>
            </p:spPr>
            <p:txBody>
              <a:bodyPr wrap="none" anchor="ctr">
                <a:prstTxWarp prst="textNoShape">
                  <a:avLst/>
                </a:prstTxWarp>
              </a:bodyPr>
              <a:lstStyle/>
              <a:p>
                <a:endParaRPr lang="ja-JP" altLang="en-US"/>
              </a:p>
            </p:txBody>
          </p:sp>
          <p:sp>
            <p:nvSpPr>
              <p:cNvPr id="37956" name="Line 407"/>
              <p:cNvSpPr>
                <a:spLocks noChangeShapeType="1"/>
              </p:cNvSpPr>
              <p:nvPr/>
            </p:nvSpPr>
            <p:spPr bwMode="auto">
              <a:xfrm>
                <a:off x="1132" y="845"/>
                <a:ext cx="227" cy="0"/>
              </a:xfrm>
              <a:prstGeom prst="line">
                <a:avLst/>
              </a:prstGeom>
              <a:noFill/>
              <a:ln w="9525">
                <a:solidFill>
                  <a:schemeClr val="tx1"/>
                </a:solidFill>
                <a:round/>
                <a:headEnd/>
                <a:tailEnd/>
              </a:ln>
            </p:spPr>
            <p:txBody>
              <a:bodyPr>
                <a:prstTxWarp prst="textNoShape">
                  <a:avLst/>
                </a:prstTxWarp>
              </a:bodyPr>
              <a:lstStyle/>
              <a:p>
                <a:endParaRPr lang="ja-JP" altLang="en-US"/>
              </a:p>
            </p:txBody>
          </p:sp>
        </p:grpSp>
        <p:sp>
          <p:nvSpPr>
            <p:cNvPr id="37912" name="Text Box 408"/>
            <p:cNvSpPr txBox="1">
              <a:spLocks noChangeArrowheads="1"/>
            </p:cNvSpPr>
            <p:nvPr/>
          </p:nvSpPr>
          <p:spPr bwMode="auto">
            <a:xfrm>
              <a:off x="4612" y="1525"/>
              <a:ext cx="568" cy="173"/>
            </a:xfrm>
            <a:prstGeom prst="rect">
              <a:avLst/>
            </a:prstGeom>
            <a:noFill/>
            <a:ln w="9525">
              <a:noFill/>
              <a:miter lim="800000"/>
              <a:headEnd/>
              <a:tailEnd/>
            </a:ln>
          </p:spPr>
          <p:txBody>
            <a:bodyPr wrap="none">
              <a:prstTxWarp prst="textNoShape">
                <a:avLst/>
              </a:prstTxWarp>
              <a:spAutoFit/>
            </a:bodyPr>
            <a:lstStyle/>
            <a:p>
              <a:r>
                <a:rPr lang="en-US" altLang="ja-JP" sz="1200"/>
                <a:t>Wind vane</a:t>
              </a:r>
            </a:p>
          </p:txBody>
        </p:sp>
        <p:sp>
          <p:nvSpPr>
            <p:cNvPr id="37913" name="Text Box 409"/>
            <p:cNvSpPr txBox="1">
              <a:spLocks noChangeArrowheads="1"/>
            </p:cNvSpPr>
            <p:nvPr/>
          </p:nvSpPr>
          <p:spPr bwMode="auto">
            <a:xfrm>
              <a:off x="4612" y="1685"/>
              <a:ext cx="604" cy="173"/>
            </a:xfrm>
            <a:prstGeom prst="rect">
              <a:avLst/>
            </a:prstGeom>
            <a:noFill/>
            <a:ln w="9525">
              <a:noFill/>
              <a:miter lim="800000"/>
              <a:headEnd/>
              <a:tailEnd/>
            </a:ln>
          </p:spPr>
          <p:txBody>
            <a:bodyPr wrap="none">
              <a:prstTxWarp prst="textNoShape">
                <a:avLst/>
              </a:prstTxWarp>
              <a:spAutoFit/>
            </a:bodyPr>
            <a:lstStyle/>
            <a:p>
              <a:r>
                <a:rPr lang="en-US" altLang="ja-JP" sz="1200"/>
                <a:t>Rain gauge</a:t>
              </a:r>
            </a:p>
          </p:txBody>
        </p:sp>
        <p:sp>
          <p:nvSpPr>
            <p:cNvPr id="37914" name="Text Box 410"/>
            <p:cNvSpPr txBox="1">
              <a:spLocks noChangeArrowheads="1"/>
            </p:cNvSpPr>
            <p:nvPr/>
          </p:nvSpPr>
          <p:spPr bwMode="auto">
            <a:xfrm>
              <a:off x="4612" y="1845"/>
              <a:ext cx="1148" cy="173"/>
            </a:xfrm>
            <a:prstGeom prst="rect">
              <a:avLst/>
            </a:prstGeom>
            <a:noFill/>
            <a:ln w="9525">
              <a:noFill/>
              <a:miter lim="800000"/>
              <a:headEnd/>
              <a:tailEnd/>
            </a:ln>
          </p:spPr>
          <p:txBody>
            <a:bodyPr wrap="none">
              <a:prstTxWarp prst="textNoShape">
                <a:avLst/>
              </a:prstTxWarp>
              <a:spAutoFit/>
            </a:bodyPr>
            <a:lstStyle/>
            <a:p>
              <a:r>
                <a:rPr lang="en-US" altLang="ja-JP" sz="1200"/>
                <a:t>Air inlet (flux and profile)</a:t>
              </a:r>
            </a:p>
          </p:txBody>
        </p:sp>
        <p:sp>
          <p:nvSpPr>
            <p:cNvPr id="37915" name="Text Box 411"/>
            <p:cNvSpPr txBox="1">
              <a:spLocks noChangeArrowheads="1"/>
            </p:cNvSpPr>
            <p:nvPr/>
          </p:nvSpPr>
          <p:spPr bwMode="auto">
            <a:xfrm>
              <a:off x="4612" y="2004"/>
              <a:ext cx="1105" cy="173"/>
            </a:xfrm>
            <a:prstGeom prst="rect">
              <a:avLst/>
            </a:prstGeom>
            <a:noFill/>
            <a:ln w="9525">
              <a:noFill/>
              <a:miter lim="800000"/>
              <a:headEnd/>
              <a:tailEnd/>
            </a:ln>
          </p:spPr>
          <p:txBody>
            <a:bodyPr wrap="none">
              <a:prstTxWarp prst="textNoShape">
                <a:avLst/>
              </a:prstTxWarp>
              <a:spAutoFit/>
            </a:bodyPr>
            <a:lstStyle/>
            <a:p>
              <a:r>
                <a:rPr lang="en-US" altLang="ja-JP" sz="1200"/>
                <a:t>Ultrasonic anemometer</a:t>
              </a:r>
            </a:p>
          </p:txBody>
        </p:sp>
        <p:sp>
          <p:nvSpPr>
            <p:cNvPr id="37916" name="Text Box 412"/>
            <p:cNvSpPr txBox="1">
              <a:spLocks noChangeArrowheads="1"/>
            </p:cNvSpPr>
            <p:nvPr/>
          </p:nvSpPr>
          <p:spPr bwMode="auto">
            <a:xfrm>
              <a:off x="4612" y="2164"/>
              <a:ext cx="930" cy="173"/>
            </a:xfrm>
            <a:prstGeom prst="rect">
              <a:avLst/>
            </a:prstGeom>
            <a:noFill/>
            <a:ln w="9525">
              <a:noFill/>
              <a:miter lim="800000"/>
              <a:headEnd/>
              <a:tailEnd/>
            </a:ln>
          </p:spPr>
          <p:txBody>
            <a:bodyPr wrap="none">
              <a:prstTxWarp prst="textNoShape">
                <a:avLst/>
              </a:prstTxWarp>
              <a:spAutoFit/>
            </a:bodyPr>
            <a:lstStyle/>
            <a:p>
              <a:r>
                <a:rPr lang="en-US" altLang="ja-JP" sz="1200"/>
                <a:t>Thermohygrometer</a:t>
              </a:r>
            </a:p>
          </p:txBody>
        </p:sp>
        <p:sp>
          <p:nvSpPr>
            <p:cNvPr id="37917" name="Text Box 413"/>
            <p:cNvSpPr txBox="1">
              <a:spLocks noChangeArrowheads="1"/>
            </p:cNvSpPr>
            <p:nvPr/>
          </p:nvSpPr>
          <p:spPr bwMode="auto">
            <a:xfrm>
              <a:off x="4612" y="2323"/>
              <a:ext cx="878" cy="173"/>
            </a:xfrm>
            <a:prstGeom prst="rect">
              <a:avLst/>
            </a:prstGeom>
            <a:noFill/>
            <a:ln w="9525">
              <a:noFill/>
              <a:miter lim="800000"/>
              <a:headEnd/>
              <a:tailEnd/>
            </a:ln>
          </p:spPr>
          <p:txBody>
            <a:bodyPr wrap="none">
              <a:prstTxWarp prst="textNoShape">
                <a:avLst/>
              </a:prstTxWarp>
              <a:spAutoFit/>
            </a:bodyPr>
            <a:lstStyle/>
            <a:p>
              <a:r>
                <a:rPr lang="en-US" altLang="ja-JP" sz="1200"/>
                <a:t>VIS/IR radiometer</a:t>
              </a:r>
            </a:p>
          </p:txBody>
        </p:sp>
        <p:sp>
          <p:nvSpPr>
            <p:cNvPr id="37918" name="Text Box 414"/>
            <p:cNvSpPr txBox="1">
              <a:spLocks noChangeArrowheads="1"/>
            </p:cNvSpPr>
            <p:nvPr/>
          </p:nvSpPr>
          <p:spPr bwMode="auto">
            <a:xfrm>
              <a:off x="4612" y="2483"/>
              <a:ext cx="664" cy="173"/>
            </a:xfrm>
            <a:prstGeom prst="rect">
              <a:avLst/>
            </a:prstGeom>
            <a:noFill/>
            <a:ln w="9525">
              <a:noFill/>
              <a:miter lim="800000"/>
              <a:headEnd/>
              <a:tailEnd/>
            </a:ln>
          </p:spPr>
          <p:txBody>
            <a:bodyPr wrap="none">
              <a:prstTxWarp prst="textNoShape">
                <a:avLst/>
              </a:prstTxWarp>
              <a:spAutoFit/>
            </a:bodyPr>
            <a:lstStyle/>
            <a:p>
              <a:r>
                <a:rPr lang="en-US" altLang="ja-JP" sz="1200"/>
                <a:t>Pyranometer</a:t>
              </a:r>
            </a:p>
          </p:txBody>
        </p:sp>
        <p:sp>
          <p:nvSpPr>
            <p:cNvPr id="37919" name="Text Box 415"/>
            <p:cNvSpPr txBox="1">
              <a:spLocks noChangeArrowheads="1"/>
            </p:cNvSpPr>
            <p:nvPr/>
          </p:nvSpPr>
          <p:spPr bwMode="auto">
            <a:xfrm>
              <a:off x="4612" y="2643"/>
              <a:ext cx="1089" cy="172"/>
            </a:xfrm>
            <a:prstGeom prst="rect">
              <a:avLst/>
            </a:prstGeom>
            <a:noFill/>
            <a:ln w="9525">
              <a:noFill/>
              <a:miter lim="800000"/>
              <a:headEnd/>
              <a:tailEnd/>
            </a:ln>
          </p:spPr>
          <p:txBody>
            <a:bodyPr wrap="none">
              <a:prstTxWarp prst="textNoShape">
                <a:avLst/>
              </a:prstTxWarp>
              <a:spAutoFit/>
            </a:bodyPr>
            <a:lstStyle/>
            <a:p>
              <a:r>
                <a:rPr lang="en-US" altLang="ja-JP" sz="1200"/>
                <a:t>Radiation thermometer</a:t>
              </a:r>
            </a:p>
          </p:txBody>
        </p:sp>
        <p:sp>
          <p:nvSpPr>
            <p:cNvPr id="37920" name="Text Box 416"/>
            <p:cNvSpPr txBox="1">
              <a:spLocks noChangeArrowheads="1"/>
            </p:cNvSpPr>
            <p:nvPr/>
          </p:nvSpPr>
          <p:spPr bwMode="auto">
            <a:xfrm>
              <a:off x="4611" y="2795"/>
              <a:ext cx="947" cy="173"/>
            </a:xfrm>
            <a:prstGeom prst="rect">
              <a:avLst/>
            </a:prstGeom>
            <a:noFill/>
            <a:ln w="9525">
              <a:noFill/>
              <a:miter lim="800000"/>
              <a:headEnd/>
              <a:tailEnd/>
            </a:ln>
          </p:spPr>
          <p:txBody>
            <a:bodyPr wrap="none">
              <a:prstTxWarp prst="textNoShape">
                <a:avLst/>
              </a:prstTxWarp>
              <a:spAutoFit/>
            </a:bodyPr>
            <a:lstStyle/>
            <a:p>
              <a:r>
                <a:rPr lang="en-US" altLang="ja-JP" sz="1200"/>
                <a:t>PFD sensor (tower)</a:t>
              </a:r>
            </a:p>
          </p:txBody>
        </p:sp>
        <p:grpSp>
          <p:nvGrpSpPr>
            <p:cNvPr id="37921" name="Group 417"/>
            <p:cNvGrpSpPr>
              <a:grpSpLocks/>
            </p:cNvGrpSpPr>
            <p:nvPr/>
          </p:nvGrpSpPr>
          <p:grpSpPr bwMode="auto">
            <a:xfrm>
              <a:off x="4456" y="3807"/>
              <a:ext cx="86" cy="49"/>
              <a:chOff x="1474" y="1570"/>
              <a:chExt cx="136" cy="69"/>
            </a:xfrm>
          </p:grpSpPr>
          <p:sp>
            <p:nvSpPr>
              <p:cNvPr id="37953" name="AutoShape 418"/>
              <p:cNvSpPr>
                <a:spLocks noChangeArrowheads="1"/>
              </p:cNvSpPr>
              <p:nvPr/>
            </p:nvSpPr>
            <p:spPr bwMode="auto">
              <a:xfrm>
                <a:off x="1474" y="1570"/>
                <a:ext cx="136" cy="46"/>
              </a:xfrm>
              <a:prstGeom prst="cube">
                <a:avLst>
                  <a:gd name="adj" fmla="val 43477"/>
                </a:avLst>
              </a:prstGeom>
              <a:noFill/>
              <a:ln w="19050">
                <a:solidFill>
                  <a:schemeClr val="tx1"/>
                </a:solidFill>
                <a:miter lim="800000"/>
                <a:headEnd/>
                <a:tailEnd/>
              </a:ln>
            </p:spPr>
            <p:txBody>
              <a:bodyPr wrap="none" anchor="ctr">
                <a:prstTxWarp prst="textNoShape">
                  <a:avLst/>
                </a:prstTxWarp>
              </a:bodyPr>
              <a:lstStyle/>
              <a:p>
                <a:endParaRPr lang="ja-JP" altLang="en-US"/>
              </a:p>
            </p:txBody>
          </p:sp>
          <p:sp>
            <p:nvSpPr>
              <p:cNvPr id="37954" name="AutoShape 419"/>
              <p:cNvSpPr>
                <a:spLocks noChangeArrowheads="1"/>
              </p:cNvSpPr>
              <p:nvPr/>
            </p:nvSpPr>
            <p:spPr bwMode="auto">
              <a:xfrm>
                <a:off x="1498" y="1616"/>
                <a:ext cx="46" cy="23"/>
              </a:xfrm>
              <a:prstGeom prst="can">
                <a:avLst>
                  <a:gd name="adj" fmla="val 25000"/>
                </a:avLst>
              </a:prstGeom>
              <a:noFill/>
              <a:ln w="19050">
                <a:solidFill>
                  <a:schemeClr val="tx1"/>
                </a:solidFill>
                <a:round/>
                <a:headEnd/>
                <a:tailEnd/>
              </a:ln>
            </p:spPr>
            <p:txBody>
              <a:bodyPr wrap="none" anchor="ctr">
                <a:prstTxWarp prst="textNoShape">
                  <a:avLst/>
                </a:prstTxWarp>
              </a:bodyPr>
              <a:lstStyle/>
              <a:p>
                <a:endParaRPr lang="ja-JP" altLang="en-US"/>
              </a:p>
            </p:txBody>
          </p:sp>
        </p:grpSp>
        <p:grpSp>
          <p:nvGrpSpPr>
            <p:cNvPr id="37922" name="Group 420"/>
            <p:cNvGrpSpPr>
              <a:grpSpLocks/>
            </p:cNvGrpSpPr>
            <p:nvPr/>
          </p:nvGrpSpPr>
          <p:grpSpPr bwMode="auto">
            <a:xfrm>
              <a:off x="4433" y="3169"/>
              <a:ext cx="137" cy="31"/>
              <a:chOff x="2971" y="3521"/>
              <a:chExt cx="219" cy="45"/>
            </a:xfrm>
          </p:grpSpPr>
          <p:sp>
            <p:nvSpPr>
              <p:cNvPr id="37951" name="AutoShape 421"/>
              <p:cNvSpPr>
                <a:spLocks noChangeArrowheads="1"/>
              </p:cNvSpPr>
              <p:nvPr/>
            </p:nvSpPr>
            <p:spPr bwMode="auto">
              <a:xfrm>
                <a:off x="2971" y="3521"/>
                <a:ext cx="90" cy="45"/>
              </a:xfrm>
              <a:prstGeom prst="cube">
                <a:avLst>
                  <a:gd name="adj" fmla="val 51111"/>
                </a:avLst>
              </a:prstGeom>
              <a:noFill/>
              <a:ln w="19050">
                <a:solidFill>
                  <a:schemeClr val="tx1"/>
                </a:solidFill>
                <a:miter lim="800000"/>
                <a:headEnd/>
                <a:tailEnd/>
              </a:ln>
            </p:spPr>
            <p:txBody>
              <a:bodyPr wrap="none" anchor="ctr">
                <a:prstTxWarp prst="textNoShape">
                  <a:avLst/>
                </a:prstTxWarp>
              </a:bodyPr>
              <a:lstStyle/>
              <a:p>
                <a:endParaRPr lang="ja-JP" altLang="en-US"/>
              </a:p>
            </p:txBody>
          </p:sp>
          <p:sp>
            <p:nvSpPr>
              <p:cNvPr id="37952" name="Line 422"/>
              <p:cNvSpPr>
                <a:spLocks noChangeShapeType="1"/>
              </p:cNvSpPr>
              <p:nvPr/>
            </p:nvSpPr>
            <p:spPr bwMode="auto">
              <a:xfrm>
                <a:off x="3053" y="3546"/>
                <a:ext cx="137" cy="0"/>
              </a:xfrm>
              <a:prstGeom prst="line">
                <a:avLst/>
              </a:prstGeom>
              <a:noFill/>
              <a:ln w="19050">
                <a:solidFill>
                  <a:schemeClr val="tx1"/>
                </a:solidFill>
                <a:round/>
                <a:headEnd/>
                <a:tailEnd/>
              </a:ln>
            </p:spPr>
            <p:txBody>
              <a:bodyPr>
                <a:prstTxWarp prst="textNoShape">
                  <a:avLst/>
                </a:prstTxWarp>
              </a:bodyPr>
              <a:lstStyle/>
              <a:p>
                <a:endParaRPr lang="ja-JP" altLang="en-US"/>
              </a:p>
            </p:txBody>
          </p:sp>
        </p:grpSp>
        <p:sp>
          <p:nvSpPr>
            <p:cNvPr id="37923" name="AutoShape 423"/>
            <p:cNvSpPr>
              <a:spLocks noChangeArrowheads="1"/>
            </p:cNvSpPr>
            <p:nvPr/>
          </p:nvSpPr>
          <p:spPr bwMode="auto">
            <a:xfrm>
              <a:off x="4456" y="3328"/>
              <a:ext cx="57" cy="32"/>
            </a:xfrm>
            <a:prstGeom prst="cube">
              <a:avLst>
                <a:gd name="adj" fmla="val 51111"/>
              </a:avLst>
            </a:prstGeom>
            <a:noFill/>
            <a:ln w="19050">
              <a:solidFill>
                <a:schemeClr val="tx1"/>
              </a:solidFill>
              <a:miter lim="800000"/>
              <a:headEnd/>
              <a:tailEnd/>
            </a:ln>
          </p:spPr>
          <p:txBody>
            <a:bodyPr wrap="none" anchor="ctr">
              <a:prstTxWarp prst="textNoShape">
                <a:avLst/>
              </a:prstTxWarp>
            </a:bodyPr>
            <a:lstStyle/>
            <a:p>
              <a:endParaRPr lang="ja-JP" altLang="en-US"/>
            </a:p>
          </p:txBody>
        </p:sp>
        <p:grpSp>
          <p:nvGrpSpPr>
            <p:cNvPr id="37924" name="Group 424"/>
            <p:cNvGrpSpPr>
              <a:grpSpLocks/>
            </p:cNvGrpSpPr>
            <p:nvPr/>
          </p:nvGrpSpPr>
          <p:grpSpPr bwMode="auto">
            <a:xfrm>
              <a:off x="4428" y="3488"/>
              <a:ext cx="137" cy="31"/>
              <a:chOff x="3704" y="3567"/>
              <a:chExt cx="219" cy="45"/>
            </a:xfrm>
          </p:grpSpPr>
          <p:sp>
            <p:nvSpPr>
              <p:cNvPr id="37948" name="AutoShape 425"/>
              <p:cNvSpPr>
                <a:spLocks noChangeArrowheads="1"/>
              </p:cNvSpPr>
              <p:nvPr/>
            </p:nvSpPr>
            <p:spPr bwMode="auto">
              <a:xfrm>
                <a:off x="3704" y="3567"/>
                <a:ext cx="90" cy="45"/>
              </a:xfrm>
              <a:prstGeom prst="cube">
                <a:avLst>
                  <a:gd name="adj" fmla="val 51111"/>
                </a:avLst>
              </a:prstGeom>
              <a:noFill/>
              <a:ln w="19050">
                <a:solidFill>
                  <a:schemeClr val="tx1"/>
                </a:solidFill>
                <a:miter lim="800000"/>
                <a:headEnd/>
                <a:tailEnd/>
              </a:ln>
            </p:spPr>
            <p:txBody>
              <a:bodyPr wrap="none" anchor="ctr">
                <a:prstTxWarp prst="textNoShape">
                  <a:avLst/>
                </a:prstTxWarp>
              </a:bodyPr>
              <a:lstStyle/>
              <a:p>
                <a:endParaRPr lang="ja-JP" altLang="en-US"/>
              </a:p>
            </p:txBody>
          </p:sp>
          <p:sp>
            <p:nvSpPr>
              <p:cNvPr id="37949" name="Line 426"/>
              <p:cNvSpPr>
                <a:spLocks noChangeShapeType="1"/>
              </p:cNvSpPr>
              <p:nvPr/>
            </p:nvSpPr>
            <p:spPr bwMode="auto">
              <a:xfrm>
                <a:off x="3786" y="3588"/>
                <a:ext cx="137" cy="0"/>
              </a:xfrm>
              <a:prstGeom prst="line">
                <a:avLst/>
              </a:prstGeom>
              <a:noFill/>
              <a:ln w="19050">
                <a:solidFill>
                  <a:schemeClr val="tx1"/>
                </a:solidFill>
                <a:round/>
                <a:headEnd/>
                <a:tailEnd/>
              </a:ln>
            </p:spPr>
            <p:txBody>
              <a:bodyPr>
                <a:prstTxWarp prst="textNoShape">
                  <a:avLst/>
                </a:prstTxWarp>
              </a:bodyPr>
              <a:lstStyle/>
              <a:p>
                <a:endParaRPr lang="ja-JP" altLang="en-US"/>
              </a:p>
            </p:txBody>
          </p:sp>
          <p:sp>
            <p:nvSpPr>
              <p:cNvPr id="37950" name="Line 427"/>
              <p:cNvSpPr>
                <a:spLocks noChangeShapeType="1"/>
              </p:cNvSpPr>
              <p:nvPr/>
            </p:nvSpPr>
            <p:spPr bwMode="auto">
              <a:xfrm>
                <a:off x="3774" y="3604"/>
                <a:ext cx="137" cy="0"/>
              </a:xfrm>
              <a:prstGeom prst="line">
                <a:avLst/>
              </a:prstGeom>
              <a:noFill/>
              <a:ln w="19050">
                <a:solidFill>
                  <a:schemeClr val="tx1"/>
                </a:solidFill>
                <a:round/>
                <a:headEnd/>
                <a:tailEnd/>
              </a:ln>
            </p:spPr>
            <p:txBody>
              <a:bodyPr>
                <a:prstTxWarp prst="textNoShape">
                  <a:avLst/>
                </a:prstTxWarp>
              </a:bodyPr>
              <a:lstStyle/>
              <a:p>
                <a:endParaRPr lang="ja-JP" altLang="en-US"/>
              </a:p>
            </p:txBody>
          </p:sp>
        </p:grpSp>
        <p:sp>
          <p:nvSpPr>
            <p:cNvPr id="37925" name="AutoShape 428"/>
            <p:cNvSpPr>
              <a:spLocks noChangeArrowheads="1"/>
            </p:cNvSpPr>
            <p:nvPr/>
          </p:nvSpPr>
          <p:spPr bwMode="auto">
            <a:xfrm rot="5400000">
              <a:off x="4483" y="3621"/>
              <a:ext cx="32" cy="86"/>
            </a:xfrm>
            <a:prstGeom prst="can">
              <a:avLst>
                <a:gd name="adj" fmla="val 67188"/>
              </a:avLst>
            </a:prstGeom>
            <a:noFill/>
            <a:ln w="19050">
              <a:solidFill>
                <a:schemeClr val="tx1"/>
              </a:solidFill>
              <a:round/>
              <a:headEnd/>
              <a:tailEnd/>
            </a:ln>
          </p:spPr>
          <p:txBody>
            <a:bodyPr wrap="none" anchor="ctr">
              <a:prstTxWarp prst="textNoShape">
                <a:avLst/>
              </a:prstTxWarp>
            </a:bodyPr>
            <a:lstStyle/>
            <a:p>
              <a:endParaRPr lang="ja-JP" altLang="en-US"/>
            </a:p>
          </p:txBody>
        </p:sp>
        <p:grpSp>
          <p:nvGrpSpPr>
            <p:cNvPr id="37926" name="Group 429"/>
            <p:cNvGrpSpPr>
              <a:grpSpLocks/>
            </p:cNvGrpSpPr>
            <p:nvPr/>
          </p:nvGrpSpPr>
          <p:grpSpPr bwMode="auto">
            <a:xfrm>
              <a:off x="4428" y="3009"/>
              <a:ext cx="120" cy="64"/>
              <a:chOff x="3106" y="3339"/>
              <a:chExt cx="192" cy="91"/>
            </a:xfrm>
          </p:grpSpPr>
          <p:sp>
            <p:nvSpPr>
              <p:cNvPr id="37942" name="AutoShape 430"/>
              <p:cNvSpPr>
                <a:spLocks noChangeArrowheads="1"/>
              </p:cNvSpPr>
              <p:nvPr/>
            </p:nvSpPr>
            <p:spPr bwMode="auto">
              <a:xfrm>
                <a:off x="3106" y="3340"/>
                <a:ext cx="46" cy="45"/>
              </a:xfrm>
              <a:prstGeom prst="can">
                <a:avLst>
                  <a:gd name="adj" fmla="val 25000"/>
                </a:avLst>
              </a:prstGeom>
              <a:solidFill>
                <a:schemeClr val="bg1"/>
              </a:solidFill>
              <a:ln w="28575">
                <a:solidFill>
                  <a:schemeClr val="tx1"/>
                </a:solidFill>
                <a:round/>
                <a:headEnd/>
                <a:tailEnd/>
              </a:ln>
            </p:spPr>
            <p:txBody>
              <a:bodyPr wrap="none" anchor="ctr">
                <a:prstTxWarp prst="textNoShape">
                  <a:avLst/>
                </a:prstTxWarp>
              </a:bodyPr>
              <a:lstStyle/>
              <a:p>
                <a:endParaRPr lang="ja-JP" altLang="en-US"/>
              </a:p>
            </p:txBody>
          </p:sp>
          <p:sp>
            <p:nvSpPr>
              <p:cNvPr id="37943" name="AutoShape 431"/>
              <p:cNvSpPr>
                <a:spLocks noChangeArrowheads="1"/>
              </p:cNvSpPr>
              <p:nvPr/>
            </p:nvSpPr>
            <p:spPr bwMode="auto">
              <a:xfrm>
                <a:off x="3178" y="3339"/>
                <a:ext cx="46" cy="45"/>
              </a:xfrm>
              <a:prstGeom prst="can">
                <a:avLst>
                  <a:gd name="adj" fmla="val 25000"/>
                </a:avLst>
              </a:prstGeom>
              <a:solidFill>
                <a:schemeClr val="bg1"/>
              </a:solidFill>
              <a:ln w="28575">
                <a:solidFill>
                  <a:schemeClr val="tx1"/>
                </a:solidFill>
                <a:round/>
                <a:headEnd/>
                <a:tailEnd/>
              </a:ln>
            </p:spPr>
            <p:txBody>
              <a:bodyPr wrap="none" anchor="ctr">
                <a:prstTxWarp prst="textNoShape">
                  <a:avLst/>
                </a:prstTxWarp>
              </a:bodyPr>
              <a:lstStyle/>
              <a:p>
                <a:endParaRPr lang="ja-JP" altLang="en-US"/>
              </a:p>
            </p:txBody>
          </p:sp>
          <p:sp>
            <p:nvSpPr>
              <p:cNvPr id="37944" name="AutoShape 432"/>
              <p:cNvSpPr>
                <a:spLocks noChangeArrowheads="1"/>
              </p:cNvSpPr>
              <p:nvPr/>
            </p:nvSpPr>
            <p:spPr bwMode="auto">
              <a:xfrm>
                <a:off x="3252" y="3339"/>
                <a:ext cx="46" cy="45"/>
              </a:xfrm>
              <a:prstGeom prst="can">
                <a:avLst>
                  <a:gd name="adj" fmla="val 25000"/>
                </a:avLst>
              </a:prstGeom>
              <a:solidFill>
                <a:schemeClr val="bg1"/>
              </a:solidFill>
              <a:ln w="28575">
                <a:solidFill>
                  <a:schemeClr val="tx1"/>
                </a:solidFill>
                <a:round/>
                <a:headEnd/>
                <a:tailEnd/>
              </a:ln>
            </p:spPr>
            <p:txBody>
              <a:bodyPr wrap="none" anchor="ctr">
                <a:prstTxWarp prst="textNoShape">
                  <a:avLst/>
                </a:prstTxWarp>
              </a:bodyPr>
              <a:lstStyle/>
              <a:p>
                <a:endParaRPr lang="ja-JP" altLang="en-US"/>
              </a:p>
            </p:txBody>
          </p:sp>
          <p:sp>
            <p:nvSpPr>
              <p:cNvPr id="37945" name="Line 433"/>
              <p:cNvSpPr>
                <a:spLocks noChangeShapeType="1"/>
              </p:cNvSpPr>
              <p:nvPr/>
            </p:nvSpPr>
            <p:spPr bwMode="auto">
              <a:xfrm>
                <a:off x="3127" y="3385"/>
                <a:ext cx="0" cy="45"/>
              </a:xfrm>
              <a:prstGeom prst="line">
                <a:avLst/>
              </a:prstGeom>
              <a:noFill/>
              <a:ln w="28575">
                <a:solidFill>
                  <a:schemeClr val="tx1"/>
                </a:solidFill>
                <a:round/>
                <a:headEnd/>
                <a:tailEnd/>
              </a:ln>
            </p:spPr>
            <p:txBody>
              <a:bodyPr>
                <a:prstTxWarp prst="textNoShape">
                  <a:avLst/>
                </a:prstTxWarp>
              </a:bodyPr>
              <a:lstStyle/>
              <a:p>
                <a:endParaRPr lang="ja-JP" altLang="en-US"/>
              </a:p>
            </p:txBody>
          </p:sp>
          <p:sp>
            <p:nvSpPr>
              <p:cNvPr id="37946" name="Line 434"/>
              <p:cNvSpPr>
                <a:spLocks noChangeShapeType="1"/>
              </p:cNvSpPr>
              <p:nvPr/>
            </p:nvSpPr>
            <p:spPr bwMode="auto">
              <a:xfrm>
                <a:off x="3203" y="3385"/>
                <a:ext cx="0" cy="45"/>
              </a:xfrm>
              <a:prstGeom prst="line">
                <a:avLst/>
              </a:prstGeom>
              <a:noFill/>
              <a:ln w="28575">
                <a:solidFill>
                  <a:schemeClr val="tx1"/>
                </a:solidFill>
                <a:round/>
                <a:headEnd/>
                <a:tailEnd/>
              </a:ln>
            </p:spPr>
            <p:txBody>
              <a:bodyPr>
                <a:prstTxWarp prst="textNoShape">
                  <a:avLst/>
                </a:prstTxWarp>
              </a:bodyPr>
              <a:lstStyle/>
              <a:p>
                <a:endParaRPr lang="ja-JP" altLang="en-US"/>
              </a:p>
            </p:txBody>
          </p:sp>
          <p:sp>
            <p:nvSpPr>
              <p:cNvPr id="37947" name="Line 435"/>
              <p:cNvSpPr>
                <a:spLocks noChangeShapeType="1"/>
              </p:cNvSpPr>
              <p:nvPr/>
            </p:nvSpPr>
            <p:spPr bwMode="auto">
              <a:xfrm>
                <a:off x="3277" y="3385"/>
                <a:ext cx="0" cy="45"/>
              </a:xfrm>
              <a:prstGeom prst="line">
                <a:avLst/>
              </a:prstGeom>
              <a:noFill/>
              <a:ln w="28575">
                <a:solidFill>
                  <a:schemeClr val="tx1"/>
                </a:solidFill>
                <a:round/>
                <a:headEnd/>
                <a:tailEnd/>
              </a:ln>
            </p:spPr>
            <p:txBody>
              <a:bodyPr>
                <a:prstTxWarp prst="textNoShape">
                  <a:avLst/>
                </a:prstTxWarp>
              </a:bodyPr>
              <a:lstStyle/>
              <a:p>
                <a:endParaRPr lang="ja-JP" altLang="en-US"/>
              </a:p>
            </p:txBody>
          </p:sp>
        </p:grpSp>
        <p:sp>
          <p:nvSpPr>
            <p:cNvPr id="37927" name="Text Box 436"/>
            <p:cNvSpPr txBox="1">
              <a:spLocks noChangeArrowheads="1"/>
            </p:cNvSpPr>
            <p:nvPr/>
          </p:nvSpPr>
          <p:spPr bwMode="auto">
            <a:xfrm>
              <a:off x="4611" y="3754"/>
              <a:ext cx="914" cy="172"/>
            </a:xfrm>
            <a:prstGeom prst="rect">
              <a:avLst/>
            </a:prstGeom>
            <a:noFill/>
            <a:ln w="9525">
              <a:noFill/>
              <a:miter lim="800000"/>
              <a:headEnd/>
              <a:tailEnd/>
            </a:ln>
          </p:spPr>
          <p:txBody>
            <a:bodyPr wrap="none">
              <a:prstTxWarp prst="textNoShape">
                <a:avLst/>
              </a:prstTxWarp>
              <a:spAutoFit/>
            </a:bodyPr>
            <a:lstStyle/>
            <a:p>
              <a:r>
                <a:rPr lang="en-US" altLang="ja-JP" sz="1200"/>
                <a:t>Fixed view camera</a:t>
              </a:r>
            </a:p>
          </p:txBody>
        </p:sp>
        <p:sp>
          <p:nvSpPr>
            <p:cNvPr id="37928" name="Text Box 437"/>
            <p:cNvSpPr txBox="1">
              <a:spLocks noChangeArrowheads="1"/>
            </p:cNvSpPr>
            <p:nvPr/>
          </p:nvSpPr>
          <p:spPr bwMode="auto">
            <a:xfrm>
              <a:off x="4611" y="2955"/>
              <a:ext cx="899" cy="173"/>
            </a:xfrm>
            <a:prstGeom prst="rect">
              <a:avLst/>
            </a:prstGeom>
            <a:noFill/>
            <a:ln w="9525">
              <a:noFill/>
              <a:miter lim="800000"/>
              <a:headEnd/>
              <a:tailEnd/>
            </a:ln>
          </p:spPr>
          <p:txBody>
            <a:bodyPr wrap="none">
              <a:prstTxWarp prst="textNoShape">
                <a:avLst/>
              </a:prstTxWarp>
              <a:spAutoFit/>
            </a:bodyPr>
            <a:lstStyle/>
            <a:p>
              <a:r>
                <a:rPr lang="en-US" altLang="ja-JP" sz="1200"/>
                <a:t>PFD sensor (floor)</a:t>
              </a:r>
            </a:p>
          </p:txBody>
        </p:sp>
        <p:sp>
          <p:nvSpPr>
            <p:cNvPr id="37929" name="Text Box 438"/>
            <p:cNvSpPr txBox="1">
              <a:spLocks noChangeArrowheads="1"/>
            </p:cNvSpPr>
            <p:nvPr/>
          </p:nvSpPr>
          <p:spPr bwMode="auto">
            <a:xfrm>
              <a:off x="4611" y="3114"/>
              <a:ext cx="925" cy="173"/>
            </a:xfrm>
            <a:prstGeom prst="rect">
              <a:avLst/>
            </a:prstGeom>
            <a:noFill/>
            <a:ln w="9525">
              <a:noFill/>
              <a:miter lim="800000"/>
              <a:headEnd/>
              <a:tailEnd/>
            </a:ln>
          </p:spPr>
          <p:txBody>
            <a:bodyPr wrap="none">
              <a:prstTxWarp prst="textNoShape">
                <a:avLst/>
              </a:prstTxWarp>
              <a:spAutoFit/>
            </a:bodyPr>
            <a:lstStyle/>
            <a:p>
              <a:r>
                <a:rPr lang="en-US" altLang="ja-JP" sz="1200"/>
                <a:t>Thermometer (soil)</a:t>
              </a:r>
            </a:p>
          </p:txBody>
        </p:sp>
        <p:sp>
          <p:nvSpPr>
            <p:cNvPr id="37930" name="Text Box 439"/>
            <p:cNvSpPr txBox="1">
              <a:spLocks noChangeArrowheads="1"/>
            </p:cNvSpPr>
            <p:nvPr/>
          </p:nvSpPr>
          <p:spPr bwMode="auto">
            <a:xfrm>
              <a:off x="4611" y="3274"/>
              <a:ext cx="978" cy="173"/>
            </a:xfrm>
            <a:prstGeom prst="rect">
              <a:avLst/>
            </a:prstGeom>
            <a:noFill/>
            <a:ln w="9525">
              <a:noFill/>
              <a:miter lim="800000"/>
              <a:headEnd/>
              <a:tailEnd/>
            </a:ln>
          </p:spPr>
          <p:txBody>
            <a:bodyPr wrap="none">
              <a:prstTxWarp prst="textNoShape">
                <a:avLst/>
              </a:prstTxWarp>
              <a:spAutoFit/>
            </a:bodyPr>
            <a:lstStyle/>
            <a:p>
              <a:r>
                <a:rPr lang="en-US" altLang="ja-JP" sz="1200"/>
                <a:t>Soil heat flux sensor</a:t>
              </a:r>
            </a:p>
          </p:txBody>
        </p:sp>
        <p:sp>
          <p:nvSpPr>
            <p:cNvPr id="37931" name="Text Box 440"/>
            <p:cNvSpPr txBox="1">
              <a:spLocks noChangeArrowheads="1"/>
            </p:cNvSpPr>
            <p:nvPr/>
          </p:nvSpPr>
          <p:spPr bwMode="auto">
            <a:xfrm>
              <a:off x="4611" y="3434"/>
              <a:ext cx="983" cy="173"/>
            </a:xfrm>
            <a:prstGeom prst="rect">
              <a:avLst/>
            </a:prstGeom>
            <a:noFill/>
            <a:ln w="9525">
              <a:noFill/>
              <a:miter lim="800000"/>
              <a:headEnd/>
              <a:tailEnd/>
            </a:ln>
          </p:spPr>
          <p:txBody>
            <a:bodyPr wrap="none">
              <a:prstTxWarp prst="textNoShape">
                <a:avLst/>
              </a:prstTxWarp>
              <a:spAutoFit/>
            </a:bodyPr>
            <a:lstStyle/>
            <a:p>
              <a:r>
                <a:rPr lang="en-US" altLang="ja-JP" sz="1200"/>
                <a:t>Soil moisture sensor</a:t>
              </a:r>
            </a:p>
          </p:txBody>
        </p:sp>
        <p:sp>
          <p:nvSpPr>
            <p:cNvPr id="37932" name="Text Box 441"/>
            <p:cNvSpPr txBox="1">
              <a:spLocks noChangeArrowheads="1"/>
            </p:cNvSpPr>
            <p:nvPr/>
          </p:nvSpPr>
          <p:spPr bwMode="auto">
            <a:xfrm>
              <a:off x="4611" y="3593"/>
              <a:ext cx="807" cy="173"/>
            </a:xfrm>
            <a:prstGeom prst="rect">
              <a:avLst/>
            </a:prstGeom>
            <a:noFill/>
            <a:ln w="9525">
              <a:noFill/>
              <a:miter lim="800000"/>
              <a:headEnd/>
              <a:tailEnd/>
            </a:ln>
          </p:spPr>
          <p:txBody>
            <a:bodyPr wrap="none">
              <a:prstTxWarp prst="textNoShape">
                <a:avLst/>
              </a:prstTxWarp>
              <a:spAutoFit/>
            </a:bodyPr>
            <a:lstStyle/>
            <a:p>
              <a:r>
                <a:rPr lang="en-US" altLang="ja-JP" sz="1200"/>
                <a:t>Equitensiometer</a:t>
              </a:r>
            </a:p>
          </p:txBody>
        </p:sp>
        <p:grpSp>
          <p:nvGrpSpPr>
            <p:cNvPr id="37933" name="Group 950"/>
            <p:cNvGrpSpPr>
              <a:grpSpLocks/>
            </p:cNvGrpSpPr>
            <p:nvPr/>
          </p:nvGrpSpPr>
          <p:grpSpPr bwMode="auto">
            <a:xfrm>
              <a:off x="4468" y="3974"/>
              <a:ext cx="90" cy="103"/>
              <a:chOff x="2608" y="3309"/>
              <a:chExt cx="151" cy="239"/>
            </a:xfrm>
          </p:grpSpPr>
          <p:grpSp>
            <p:nvGrpSpPr>
              <p:cNvPr id="37935" name="Group 951"/>
              <p:cNvGrpSpPr>
                <a:grpSpLocks/>
              </p:cNvGrpSpPr>
              <p:nvPr/>
            </p:nvGrpSpPr>
            <p:grpSpPr bwMode="auto">
              <a:xfrm>
                <a:off x="2608" y="3430"/>
                <a:ext cx="138" cy="118"/>
                <a:chOff x="4529" y="3249"/>
                <a:chExt cx="184" cy="163"/>
              </a:xfrm>
            </p:grpSpPr>
            <p:sp>
              <p:nvSpPr>
                <p:cNvPr id="37937" name="Oval 952"/>
                <p:cNvSpPr>
                  <a:spLocks noChangeAspect="1" noChangeArrowheads="1"/>
                </p:cNvSpPr>
                <p:nvPr/>
              </p:nvSpPr>
              <p:spPr bwMode="auto">
                <a:xfrm>
                  <a:off x="4529" y="3349"/>
                  <a:ext cx="184" cy="63"/>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ja-JP" altLang="en-US"/>
                </a:p>
              </p:txBody>
            </p:sp>
            <p:sp>
              <p:nvSpPr>
                <p:cNvPr id="37938" name="Rectangle 953"/>
                <p:cNvSpPr>
                  <a:spLocks noChangeAspect="1" noChangeArrowheads="1"/>
                </p:cNvSpPr>
                <p:nvPr/>
              </p:nvSpPr>
              <p:spPr bwMode="auto">
                <a:xfrm>
                  <a:off x="4529" y="3277"/>
                  <a:ext cx="184" cy="108"/>
                </a:xfrm>
                <a:prstGeom prst="rect">
                  <a:avLst/>
                </a:prstGeom>
                <a:solidFill>
                  <a:schemeClr val="bg1"/>
                </a:solidFill>
                <a:ln w="19050">
                  <a:noFill/>
                  <a:miter lim="800000"/>
                  <a:headEnd/>
                  <a:tailEnd/>
                </a:ln>
              </p:spPr>
              <p:txBody>
                <a:bodyPr wrap="none" anchor="ctr">
                  <a:prstTxWarp prst="textNoShape">
                    <a:avLst/>
                  </a:prstTxWarp>
                </a:bodyPr>
                <a:lstStyle/>
                <a:p>
                  <a:endParaRPr lang="ja-JP" altLang="en-US"/>
                </a:p>
              </p:txBody>
            </p:sp>
            <p:sp>
              <p:nvSpPr>
                <p:cNvPr id="37939" name="Oval 954"/>
                <p:cNvSpPr>
                  <a:spLocks noChangeAspect="1" noChangeArrowheads="1"/>
                </p:cNvSpPr>
                <p:nvPr/>
              </p:nvSpPr>
              <p:spPr bwMode="auto">
                <a:xfrm>
                  <a:off x="4529" y="3249"/>
                  <a:ext cx="184" cy="63"/>
                </a:xfrm>
                <a:prstGeom prst="ellipse">
                  <a:avLst/>
                </a:prstGeom>
                <a:solidFill>
                  <a:schemeClr val="bg1"/>
                </a:solidFill>
                <a:ln w="19050">
                  <a:solidFill>
                    <a:schemeClr val="tx1"/>
                  </a:solidFill>
                  <a:round/>
                  <a:headEnd/>
                  <a:tailEnd/>
                </a:ln>
              </p:spPr>
              <p:txBody>
                <a:bodyPr wrap="none" anchor="ctr">
                  <a:prstTxWarp prst="textNoShape">
                    <a:avLst/>
                  </a:prstTxWarp>
                </a:bodyPr>
                <a:lstStyle/>
                <a:p>
                  <a:endParaRPr lang="ja-JP" altLang="en-US"/>
                </a:p>
              </p:txBody>
            </p:sp>
            <p:sp>
              <p:nvSpPr>
                <p:cNvPr id="37940" name="Line 955"/>
                <p:cNvSpPr>
                  <a:spLocks noChangeAspect="1" noChangeShapeType="1"/>
                </p:cNvSpPr>
                <p:nvPr/>
              </p:nvSpPr>
              <p:spPr bwMode="auto">
                <a:xfrm>
                  <a:off x="4713" y="3277"/>
                  <a:ext cx="0" cy="108"/>
                </a:xfrm>
                <a:prstGeom prst="line">
                  <a:avLst/>
                </a:prstGeom>
                <a:noFill/>
                <a:ln w="19050">
                  <a:solidFill>
                    <a:schemeClr val="tx1"/>
                  </a:solidFill>
                  <a:round/>
                  <a:headEnd/>
                  <a:tailEnd/>
                </a:ln>
              </p:spPr>
              <p:txBody>
                <a:bodyPr>
                  <a:prstTxWarp prst="textNoShape">
                    <a:avLst/>
                  </a:prstTxWarp>
                </a:bodyPr>
                <a:lstStyle/>
                <a:p>
                  <a:endParaRPr lang="ja-JP" altLang="en-US"/>
                </a:p>
              </p:txBody>
            </p:sp>
            <p:sp>
              <p:nvSpPr>
                <p:cNvPr id="37941" name="Line 956"/>
                <p:cNvSpPr>
                  <a:spLocks noChangeAspect="1" noChangeShapeType="1"/>
                </p:cNvSpPr>
                <p:nvPr/>
              </p:nvSpPr>
              <p:spPr bwMode="auto">
                <a:xfrm>
                  <a:off x="4529" y="3277"/>
                  <a:ext cx="0" cy="108"/>
                </a:xfrm>
                <a:prstGeom prst="line">
                  <a:avLst/>
                </a:prstGeom>
                <a:noFill/>
                <a:ln w="19050">
                  <a:solidFill>
                    <a:schemeClr val="tx1"/>
                  </a:solidFill>
                  <a:round/>
                  <a:headEnd/>
                  <a:tailEnd/>
                </a:ln>
              </p:spPr>
              <p:txBody>
                <a:bodyPr>
                  <a:prstTxWarp prst="textNoShape">
                    <a:avLst/>
                  </a:prstTxWarp>
                </a:bodyPr>
                <a:lstStyle/>
                <a:p>
                  <a:endParaRPr lang="ja-JP" altLang="en-US"/>
                </a:p>
              </p:txBody>
            </p:sp>
          </p:grpSp>
          <p:sp>
            <p:nvSpPr>
              <p:cNvPr id="37936" name="Oval 957"/>
              <p:cNvSpPr>
                <a:spLocks noChangeArrowheads="1"/>
              </p:cNvSpPr>
              <p:nvPr/>
            </p:nvSpPr>
            <p:spPr bwMode="auto">
              <a:xfrm>
                <a:off x="2713" y="3309"/>
                <a:ext cx="46" cy="136"/>
              </a:xfrm>
              <a:prstGeom prst="ellipse">
                <a:avLst/>
              </a:prstGeom>
              <a:noFill/>
              <a:ln w="19050">
                <a:solidFill>
                  <a:schemeClr val="tx1"/>
                </a:solidFill>
                <a:round/>
                <a:headEnd/>
                <a:tailEnd/>
              </a:ln>
            </p:spPr>
            <p:txBody>
              <a:bodyPr wrap="none" anchor="ctr">
                <a:prstTxWarp prst="textNoShape">
                  <a:avLst/>
                </a:prstTxWarp>
              </a:bodyPr>
              <a:lstStyle/>
              <a:p>
                <a:endParaRPr lang="ja-JP" altLang="en-US"/>
              </a:p>
            </p:txBody>
          </p:sp>
        </p:grpSp>
        <p:sp>
          <p:nvSpPr>
            <p:cNvPr id="37934" name="Text Box 959"/>
            <p:cNvSpPr txBox="1">
              <a:spLocks noChangeArrowheads="1"/>
            </p:cNvSpPr>
            <p:nvPr/>
          </p:nvSpPr>
          <p:spPr bwMode="auto">
            <a:xfrm>
              <a:off x="4604" y="3938"/>
              <a:ext cx="850" cy="173"/>
            </a:xfrm>
            <a:prstGeom prst="rect">
              <a:avLst/>
            </a:prstGeom>
            <a:noFill/>
            <a:ln w="9525">
              <a:noFill/>
              <a:miter lim="800000"/>
              <a:headEnd/>
              <a:tailEnd/>
            </a:ln>
          </p:spPr>
          <p:txBody>
            <a:bodyPr wrap="none">
              <a:prstTxWarp prst="textNoShape">
                <a:avLst/>
              </a:prstTxWarp>
              <a:spAutoFit/>
            </a:bodyPr>
            <a:lstStyle/>
            <a:p>
              <a:r>
                <a:rPr lang="en-US" altLang="ja-JP" sz="1200"/>
                <a:t>Soil flux chamber</a:t>
              </a:r>
            </a:p>
          </p:txBody>
        </p:sp>
      </p:grpSp>
      <p:grpSp>
        <p:nvGrpSpPr>
          <p:cNvPr id="37896" name="Group 968"/>
          <p:cNvGrpSpPr>
            <a:grpSpLocks noChangeAspect="1"/>
          </p:cNvGrpSpPr>
          <p:nvPr/>
        </p:nvGrpSpPr>
        <p:grpSpPr bwMode="auto">
          <a:xfrm>
            <a:off x="6099175" y="404813"/>
            <a:ext cx="3044825" cy="2058987"/>
            <a:chOff x="3925" y="255"/>
            <a:chExt cx="1826" cy="1235"/>
          </a:xfrm>
        </p:grpSpPr>
        <p:pic>
          <p:nvPicPr>
            <p:cNvPr id="37898" name="Picture 962" descr="SKR空撮"/>
            <p:cNvPicPr>
              <a:picLocks noChangeAspect="1" noChangeArrowheads="1"/>
            </p:cNvPicPr>
            <p:nvPr/>
          </p:nvPicPr>
          <p:blipFill>
            <a:blip r:embed="rId4"/>
            <a:srcRect/>
            <a:stretch>
              <a:fillRect/>
            </a:stretch>
          </p:blipFill>
          <p:spPr bwMode="auto">
            <a:xfrm>
              <a:off x="3925" y="255"/>
              <a:ext cx="1825" cy="1233"/>
            </a:xfrm>
            <a:prstGeom prst="rect">
              <a:avLst/>
            </a:prstGeom>
            <a:noFill/>
            <a:ln w="9525">
              <a:noFill/>
              <a:miter lim="800000"/>
              <a:headEnd/>
              <a:tailEnd/>
            </a:ln>
          </p:spPr>
        </p:pic>
        <p:sp>
          <p:nvSpPr>
            <p:cNvPr id="37899" name="Oval 963"/>
            <p:cNvSpPr>
              <a:spLocks noChangeAspect="1" noChangeArrowheads="1"/>
            </p:cNvSpPr>
            <p:nvPr/>
          </p:nvSpPr>
          <p:spPr bwMode="auto">
            <a:xfrm rot="-137892">
              <a:off x="4694" y="571"/>
              <a:ext cx="357" cy="184"/>
            </a:xfrm>
            <a:prstGeom prst="ellipse">
              <a:avLst/>
            </a:prstGeom>
            <a:noFill/>
            <a:ln w="19050">
              <a:solidFill>
                <a:srgbClr val="FFFF00"/>
              </a:solidFill>
              <a:round/>
              <a:headEnd/>
              <a:tailEnd/>
            </a:ln>
          </p:spPr>
          <p:txBody>
            <a:bodyPr wrap="none" anchor="ctr">
              <a:prstTxWarp prst="textNoShape">
                <a:avLst/>
              </a:prstTxWarp>
            </a:bodyPr>
            <a:lstStyle/>
            <a:p>
              <a:endParaRPr lang="ja-JP" altLang="en-US"/>
            </a:p>
          </p:txBody>
        </p:sp>
        <p:sp>
          <p:nvSpPr>
            <p:cNvPr id="37900" name="Line 964"/>
            <p:cNvSpPr>
              <a:spLocks noChangeAspect="1" noChangeShapeType="1"/>
            </p:cNvSpPr>
            <p:nvPr/>
          </p:nvSpPr>
          <p:spPr bwMode="auto">
            <a:xfrm flipV="1">
              <a:off x="5476" y="419"/>
              <a:ext cx="92" cy="69"/>
            </a:xfrm>
            <a:prstGeom prst="line">
              <a:avLst/>
            </a:prstGeom>
            <a:noFill/>
            <a:ln w="12700">
              <a:solidFill>
                <a:schemeClr val="bg1"/>
              </a:solidFill>
              <a:round/>
              <a:headEnd/>
              <a:tailEnd type="stealth" w="med" len="lg"/>
            </a:ln>
          </p:spPr>
          <p:txBody>
            <a:bodyPr>
              <a:prstTxWarp prst="textNoShape">
                <a:avLst/>
              </a:prstTxWarp>
            </a:bodyPr>
            <a:lstStyle/>
            <a:p>
              <a:endParaRPr lang="ja-JP" altLang="en-US"/>
            </a:p>
          </p:txBody>
        </p:sp>
        <p:sp>
          <p:nvSpPr>
            <p:cNvPr id="37901" name="Text Box 965"/>
            <p:cNvSpPr txBox="1">
              <a:spLocks noChangeAspect="1" noChangeArrowheads="1"/>
            </p:cNvSpPr>
            <p:nvPr/>
          </p:nvSpPr>
          <p:spPr bwMode="auto">
            <a:xfrm>
              <a:off x="5575" y="443"/>
              <a:ext cx="176" cy="164"/>
            </a:xfrm>
            <a:prstGeom prst="rect">
              <a:avLst/>
            </a:prstGeom>
            <a:noFill/>
            <a:ln w="9525">
              <a:noFill/>
              <a:miter lim="800000"/>
              <a:headEnd/>
              <a:tailEnd/>
            </a:ln>
          </p:spPr>
          <p:txBody>
            <a:bodyPr wrap="none">
              <a:prstTxWarp prst="textNoShape">
                <a:avLst/>
              </a:prstTxWarp>
              <a:spAutoFit/>
            </a:bodyPr>
            <a:lstStyle/>
            <a:p>
              <a:r>
                <a:rPr lang="en-US" altLang="ja-JP" sz="1200" b="1">
                  <a:solidFill>
                    <a:schemeClr val="bg1"/>
                  </a:solidFill>
                </a:rPr>
                <a:t>N</a:t>
              </a:r>
            </a:p>
          </p:txBody>
        </p:sp>
        <p:sp>
          <p:nvSpPr>
            <p:cNvPr id="37902" name="Text Box 966"/>
            <p:cNvSpPr txBox="1">
              <a:spLocks noChangeAspect="1" noChangeArrowheads="1"/>
            </p:cNvSpPr>
            <p:nvPr/>
          </p:nvSpPr>
          <p:spPr bwMode="auto">
            <a:xfrm>
              <a:off x="4923" y="1344"/>
              <a:ext cx="778" cy="146"/>
            </a:xfrm>
            <a:prstGeom prst="rect">
              <a:avLst/>
            </a:prstGeom>
            <a:noFill/>
            <a:ln w="9525">
              <a:noFill/>
              <a:miter lim="800000"/>
              <a:headEnd/>
              <a:tailEnd/>
            </a:ln>
          </p:spPr>
          <p:txBody>
            <a:bodyPr wrap="none">
              <a:prstTxWarp prst="textNoShape">
                <a:avLst/>
              </a:prstTxWarp>
              <a:spAutoFit/>
            </a:bodyPr>
            <a:lstStyle/>
            <a:p>
              <a:r>
                <a:rPr lang="en-US" altLang="ja-JP" sz="1000">
                  <a:solidFill>
                    <a:schemeClr val="bg1"/>
                  </a:solidFill>
                </a:rPr>
                <a:t>20090710_0855ICT</a:t>
              </a:r>
            </a:p>
          </p:txBody>
        </p:sp>
      </p:grpSp>
      <p:pic>
        <p:nvPicPr>
          <p:cNvPr id="37897" name="図 64" descr="symbol1_color.gif"/>
          <p:cNvPicPr>
            <a:picLocks noChangeAspect="1"/>
          </p:cNvPicPr>
          <p:nvPr/>
        </p:nvPicPr>
        <p:blipFill>
          <a:blip r:embed="rId5"/>
          <a:srcRect/>
          <a:stretch>
            <a:fillRect/>
          </a:stretch>
        </p:blipFill>
        <p:spPr bwMode="auto">
          <a:xfrm>
            <a:off x="0" y="381000"/>
            <a:ext cx="565150" cy="6397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defRPr/>
            </a:pPr>
            <a:r>
              <a:rPr lang="en-US" dirty="0" smtClean="0">
                <a:effectLst>
                  <a:outerShdw blurRad="38100" dist="38100" dir="2700000" algn="tl">
                    <a:srgbClr val="000000">
                      <a:alpha val="43137"/>
                    </a:srgbClr>
                  </a:outerShdw>
                </a:effectLst>
              </a:rPr>
              <a:t>Outline</a:t>
            </a:r>
            <a:endParaRPr lang="en-GB" dirty="0">
              <a:effectLst>
                <a:outerShdw blurRad="38100" dist="38100" dir="2700000" algn="tl">
                  <a:srgbClr val="000000">
                    <a:alpha val="43137"/>
                  </a:srgbClr>
                </a:outerShdw>
              </a:effectLst>
            </a:endParaRPr>
          </a:p>
        </p:txBody>
      </p:sp>
      <p:sp>
        <p:nvSpPr>
          <p:cNvPr id="16387" name="コンテンツ プレースホルダ 2"/>
          <p:cNvSpPr>
            <a:spLocks noGrp="1"/>
          </p:cNvSpPr>
          <p:nvPr>
            <p:ph idx="1"/>
          </p:nvPr>
        </p:nvSpPr>
        <p:spPr>
          <a:xfrm>
            <a:off x="684213" y="1143000"/>
            <a:ext cx="7775575" cy="3557588"/>
          </a:xfrm>
        </p:spPr>
        <p:txBody>
          <a:bodyPr/>
          <a:lstStyle/>
          <a:p>
            <a:pPr>
              <a:buFont typeface="Wingdings" charset="2"/>
              <a:buChar char="Ø"/>
            </a:pPr>
            <a:r>
              <a:rPr lang="en-US" altLang="ja-JP" sz="2800" dirty="0" smtClean="0"/>
              <a:t>Introduction</a:t>
            </a:r>
            <a:endParaRPr lang="en-US" altLang="ja-JP" sz="2800" dirty="0" smtClean="0"/>
          </a:p>
          <a:p>
            <a:pPr lvl="1">
              <a:buFont typeface="Wingdings" charset="2"/>
              <a:buChar char="Ø"/>
            </a:pPr>
            <a:r>
              <a:rPr lang="en-US" altLang="ja-JP" sz="2400" dirty="0" smtClean="0"/>
              <a:t>Optical satellite sensors</a:t>
            </a:r>
          </a:p>
          <a:p>
            <a:pPr>
              <a:buFont typeface="Wingdings" charset="2"/>
              <a:buChar char="Ø"/>
            </a:pPr>
            <a:r>
              <a:rPr lang="en-US" altLang="ja-JP" sz="2800" dirty="0" smtClean="0"/>
              <a:t>Background</a:t>
            </a:r>
          </a:p>
          <a:p>
            <a:pPr lvl="1">
              <a:buFont typeface="Wingdings" charset="2"/>
              <a:buChar char="Ø"/>
            </a:pPr>
            <a:r>
              <a:rPr lang="en-US" altLang="ja-JP" sz="2400" dirty="0" smtClean="0"/>
              <a:t>On-board calibration, vicarious calibration, and cross-calibration</a:t>
            </a:r>
          </a:p>
          <a:p>
            <a:pPr lvl="1">
              <a:buFont typeface="Wingdings" charset="2"/>
              <a:buChar char="Ø"/>
            </a:pPr>
            <a:r>
              <a:rPr lang="en-US" altLang="ja-JP" sz="2400" dirty="0" smtClean="0"/>
              <a:t>Validation for radiometric and atmospheric </a:t>
            </a:r>
            <a:r>
              <a:rPr lang="en-US" altLang="ja-JP" sz="2400" dirty="0" smtClean="0"/>
              <a:t>corrections for surface </a:t>
            </a:r>
            <a:r>
              <a:rPr lang="en-US" altLang="ja-JP" sz="2400" dirty="0" err="1" smtClean="0"/>
              <a:t>reflectances</a:t>
            </a:r>
            <a:r>
              <a:rPr lang="en-US" altLang="ja-JP" sz="2400" dirty="0" smtClean="0"/>
              <a:t>, </a:t>
            </a:r>
            <a:r>
              <a:rPr lang="en-US" altLang="ja-JP" sz="2400" dirty="0" err="1" smtClean="0"/>
              <a:t>VIs</a:t>
            </a:r>
            <a:r>
              <a:rPr lang="en-US" altLang="ja-JP" sz="2400" dirty="0" smtClean="0"/>
              <a:t>, and GPP/NPP satellite-derived products</a:t>
            </a:r>
          </a:p>
          <a:p>
            <a:pPr>
              <a:buFont typeface="Wingdings" charset="2"/>
              <a:buChar char="Ø"/>
            </a:pPr>
            <a:r>
              <a:rPr lang="en-US" altLang="ja-JP" sz="2800" dirty="0" smtClean="0"/>
              <a:t>Ground measurement for GPP</a:t>
            </a:r>
          </a:p>
          <a:p>
            <a:pPr>
              <a:buFont typeface="Wingdings" charset="2"/>
              <a:buChar char="Ø"/>
            </a:pPr>
            <a:r>
              <a:rPr lang="en-US" altLang="ja-JP" sz="2800" dirty="0" smtClean="0"/>
              <a:t>GPP </a:t>
            </a:r>
            <a:r>
              <a:rPr lang="en-US" altLang="ja-JP" sz="2800" dirty="0" smtClean="0"/>
              <a:t>validation </a:t>
            </a:r>
            <a:r>
              <a:rPr lang="en-US" altLang="ja-JP" sz="2800" dirty="0" smtClean="0"/>
              <a:t>tool by </a:t>
            </a:r>
            <a:r>
              <a:rPr lang="en-US" altLang="ja-JP" sz="2800" dirty="0" smtClean="0"/>
              <a:t>using OGC System </a:t>
            </a:r>
            <a:r>
              <a:rPr lang="en-US" altLang="ja-JP" sz="2800" dirty="0" smtClean="0"/>
              <a:t>Framework</a:t>
            </a:r>
            <a:endParaRPr lang="en-US" altLang="ja-JP" sz="2400" dirty="0" smtClean="0"/>
          </a:p>
          <a:p>
            <a:pPr>
              <a:buFont typeface="Wingdings" charset="2"/>
              <a:buChar char="Ø"/>
            </a:pPr>
            <a:r>
              <a:rPr lang="en-US" altLang="ja-JP" sz="2800" dirty="0" smtClean="0"/>
              <a:t>Summary</a:t>
            </a:r>
            <a:endParaRPr lang="en-US" altLang="ja-JP" sz="28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6866" name="Picture 4" descr="Canon PowerShot G10_20101221_100017"/>
          <p:cNvPicPr>
            <a:picLocks noChangeAspect="1" noChangeArrowheads="1"/>
          </p:cNvPicPr>
          <p:nvPr/>
        </p:nvPicPr>
        <p:blipFill>
          <a:blip r:embed="rId2"/>
          <a:srcRect/>
          <a:stretch>
            <a:fillRect/>
          </a:stretch>
        </p:blipFill>
        <p:spPr bwMode="auto">
          <a:xfrm>
            <a:off x="7354888" y="779463"/>
            <a:ext cx="1754187" cy="2232025"/>
          </a:xfrm>
          <a:prstGeom prst="rect">
            <a:avLst/>
          </a:prstGeom>
          <a:noFill/>
          <a:ln w="9525">
            <a:noFill/>
            <a:miter lim="800000"/>
            <a:headEnd/>
            <a:tailEnd/>
          </a:ln>
        </p:spPr>
      </p:pic>
      <p:pic>
        <p:nvPicPr>
          <p:cNvPr id="36867" name="Picture 5" descr="Canon PowerShot G10_20101221_121858"/>
          <p:cNvPicPr>
            <a:picLocks noChangeAspect="1" noChangeArrowheads="1"/>
          </p:cNvPicPr>
          <p:nvPr/>
        </p:nvPicPr>
        <p:blipFill>
          <a:blip r:embed="rId3"/>
          <a:srcRect/>
          <a:stretch>
            <a:fillRect/>
          </a:stretch>
        </p:blipFill>
        <p:spPr bwMode="auto">
          <a:xfrm>
            <a:off x="5076825" y="779463"/>
            <a:ext cx="1150938" cy="2232025"/>
          </a:xfrm>
          <a:prstGeom prst="rect">
            <a:avLst/>
          </a:prstGeom>
          <a:noFill/>
          <a:ln w="9525">
            <a:noFill/>
            <a:miter lim="800000"/>
            <a:headEnd/>
            <a:tailEnd/>
          </a:ln>
        </p:spPr>
      </p:pic>
      <p:pic>
        <p:nvPicPr>
          <p:cNvPr id="36868" name="Picture 7" descr="Canon PowerShot G10_20101223_104457"/>
          <p:cNvPicPr>
            <a:picLocks noChangeAspect="1" noChangeArrowheads="1"/>
          </p:cNvPicPr>
          <p:nvPr/>
        </p:nvPicPr>
        <p:blipFill>
          <a:blip r:embed="rId4"/>
          <a:srcRect/>
          <a:stretch>
            <a:fillRect/>
          </a:stretch>
        </p:blipFill>
        <p:spPr bwMode="auto">
          <a:xfrm>
            <a:off x="179388" y="5430838"/>
            <a:ext cx="1944687" cy="1111250"/>
          </a:xfrm>
          <a:prstGeom prst="rect">
            <a:avLst/>
          </a:prstGeom>
          <a:noFill/>
          <a:ln w="9525">
            <a:noFill/>
            <a:miter lim="800000"/>
            <a:headEnd/>
            <a:tailEnd/>
          </a:ln>
        </p:spPr>
      </p:pic>
      <p:pic>
        <p:nvPicPr>
          <p:cNvPr id="36869" name="Picture 8" descr="Canon PowerShot G10_20101220_205318"/>
          <p:cNvPicPr>
            <a:picLocks noChangeAspect="1" noChangeArrowheads="1"/>
          </p:cNvPicPr>
          <p:nvPr/>
        </p:nvPicPr>
        <p:blipFill>
          <a:blip r:embed="rId5"/>
          <a:srcRect/>
          <a:stretch>
            <a:fillRect/>
          </a:stretch>
        </p:blipFill>
        <p:spPr bwMode="auto">
          <a:xfrm>
            <a:off x="6281738" y="2003425"/>
            <a:ext cx="996950" cy="1008063"/>
          </a:xfrm>
          <a:prstGeom prst="rect">
            <a:avLst/>
          </a:prstGeom>
          <a:noFill/>
          <a:ln w="9525">
            <a:noFill/>
            <a:miter lim="800000"/>
            <a:headEnd/>
            <a:tailEnd/>
          </a:ln>
        </p:spPr>
      </p:pic>
      <p:pic>
        <p:nvPicPr>
          <p:cNvPr id="36870" name="Picture 6" descr="Canon PowerShot G10_20101222_140308"/>
          <p:cNvPicPr>
            <a:picLocks noChangeAspect="1" noChangeArrowheads="1"/>
          </p:cNvPicPr>
          <p:nvPr/>
        </p:nvPicPr>
        <p:blipFill>
          <a:blip r:embed="rId6"/>
          <a:srcRect/>
          <a:stretch>
            <a:fillRect/>
          </a:stretch>
        </p:blipFill>
        <p:spPr bwMode="auto">
          <a:xfrm>
            <a:off x="179388" y="768350"/>
            <a:ext cx="2952750" cy="2216150"/>
          </a:xfrm>
          <a:prstGeom prst="rect">
            <a:avLst/>
          </a:prstGeom>
          <a:noFill/>
          <a:ln w="9525">
            <a:noFill/>
            <a:miter lim="800000"/>
            <a:headEnd/>
            <a:tailEnd/>
          </a:ln>
        </p:spPr>
      </p:pic>
      <p:sp>
        <p:nvSpPr>
          <p:cNvPr id="7" name="Line 9"/>
          <p:cNvSpPr>
            <a:spLocks noChangeShapeType="1"/>
          </p:cNvSpPr>
          <p:nvPr/>
        </p:nvSpPr>
        <p:spPr bwMode="auto">
          <a:xfrm flipH="1" flipV="1">
            <a:off x="1547813" y="1858963"/>
            <a:ext cx="647700" cy="347662"/>
          </a:xfrm>
          <a:prstGeom prst="line">
            <a:avLst/>
          </a:prstGeom>
          <a:noFill/>
          <a:ln w="38100">
            <a:solidFill>
              <a:srgbClr val="FFFF99"/>
            </a:solidFill>
            <a:prstDash val="sysDot"/>
            <a:round/>
            <a:headEnd/>
            <a:tailEnd type="triangle" w="med" len="med"/>
          </a:ln>
        </p:spPr>
        <p:txBody>
          <a:bodyPr/>
          <a:lstStyle/>
          <a:p>
            <a:pPr>
              <a:defRPr/>
            </a:pPr>
            <a:endParaRPr lang="ja-JP" altLang="en-US">
              <a:latin typeface="+mn-lt"/>
              <a:cs typeface="+mn-cs"/>
            </a:endParaRPr>
          </a:p>
        </p:txBody>
      </p:sp>
      <p:pic>
        <p:nvPicPr>
          <p:cNvPr id="36872" name="Picture 11" descr="P1000517"/>
          <p:cNvPicPr>
            <a:picLocks noChangeAspect="1" noChangeArrowheads="1"/>
          </p:cNvPicPr>
          <p:nvPr/>
        </p:nvPicPr>
        <p:blipFill>
          <a:blip r:embed="rId7"/>
          <a:srcRect/>
          <a:stretch>
            <a:fillRect/>
          </a:stretch>
        </p:blipFill>
        <p:spPr bwMode="auto">
          <a:xfrm>
            <a:off x="179388" y="3011488"/>
            <a:ext cx="1565275" cy="2409825"/>
          </a:xfrm>
          <a:prstGeom prst="rect">
            <a:avLst/>
          </a:prstGeom>
          <a:noFill/>
          <a:ln w="9525">
            <a:noFill/>
            <a:miter lim="800000"/>
            <a:headEnd/>
            <a:tailEnd/>
          </a:ln>
        </p:spPr>
      </p:pic>
      <p:sp>
        <p:nvSpPr>
          <p:cNvPr id="9" name="Line 12"/>
          <p:cNvSpPr>
            <a:spLocks noChangeShapeType="1"/>
          </p:cNvSpPr>
          <p:nvPr/>
        </p:nvSpPr>
        <p:spPr bwMode="auto">
          <a:xfrm flipH="1">
            <a:off x="827088" y="3587750"/>
            <a:ext cx="0" cy="2303463"/>
          </a:xfrm>
          <a:prstGeom prst="line">
            <a:avLst/>
          </a:prstGeom>
          <a:noFill/>
          <a:ln w="28575">
            <a:solidFill>
              <a:srgbClr val="FF00FF"/>
            </a:solidFill>
            <a:prstDash val="sysDot"/>
            <a:round/>
            <a:headEnd/>
            <a:tailEnd type="triangle" w="med" len="lg"/>
          </a:ln>
        </p:spPr>
        <p:txBody>
          <a:bodyPr/>
          <a:lstStyle/>
          <a:p>
            <a:pPr>
              <a:defRPr/>
            </a:pPr>
            <a:endParaRPr lang="ja-JP" altLang="en-US">
              <a:latin typeface="+mn-lt"/>
              <a:cs typeface="+mn-cs"/>
            </a:endParaRPr>
          </a:p>
        </p:txBody>
      </p:sp>
      <p:sp>
        <p:nvSpPr>
          <p:cNvPr id="10" name="Line 13"/>
          <p:cNvSpPr>
            <a:spLocks noChangeShapeType="1"/>
          </p:cNvSpPr>
          <p:nvPr/>
        </p:nvSpPr>
        <p:spPr bwMode="auto">
          <a:xfrm flipV="1">
            <a:off x="1247775" y="3208338"/>
            <a:ext cx="0" cy="2519362"/>
          </a:xfrm>
          <a:prstGeom prst="line">
            <a:avLst/>
          </a:prstGeom>
          <a:noFill/>
          <a:ln w="28575">
            <a:solidFill>
              <a:srgbClr val="FF9900"/>
            </a:solidFill>
            <a:prstDash val="sysDot"/>
            <a:round/>
            <a:headEnd/>
            <a:tailEnd type="triangle" w="med" len="lg"/>
          </a:ln>
        </p:spPr>
        <p:txBody>
          <a:bodyPr/>
          <a:lstStyle/>
          <a:p>
            <a:pPr>
              <a:defRPr/>
            </a:pPr>
            <a:endParaRPr lang="ja-JP" altLang="en-US">
              <a:latin typeface="+mn-lt"/>
              <a:cs typeface="+mn-cs"/>
            </a:endParaRPr>
          </a:p>
        </p:txBody>
      </p:sp>
      <p:sp>
        <p:nvSpPr>
          <p:cNvPr id="11" name="Oval 14"/>
          <p:cNvSpPr>
            <a:spLocks noChangeArrowheads="1"/>
          </p:cNvSpPr>
          <p:nvPr/>
        </p:nvSpPr>
        <p:spPr bwMode="auto">
          <a:xfrm>
            <a:off x="1168400" y="3125788"/>
            <a:ext cx="144463" cy="144462"/>
          </a:xfrm>
          <a:prstGeom prst="ellipse">
            <a:avLst/>
          </a:prstGeom>
          <a:noFill/>
          <a:ln w="28575">
            <a:solidFill>
              <a:srgbClr val="FF0000"/>
            </a:solidFill>
            <a:round/>
            <a:headEnd/>
            <a:tailEnd/>
          </a:ln>
        </p:spPr>
        <p:txBody>
          <a:bodyPr wrap="none" anchor="ctr"/>
          <a:lstStyle/>
          <a:p>
            <a:pPr>
              <a:defRPr/>
            </a:pPr>
            <a:endParaRPr lang="ja-JP" altLang="en-US">
              <a:latin typeface="+mn-lt"/>
              <a:cs typeface="+mn-cs"/>
            </a:endParaRPr>
          </a:p>
        </p:txBody>
      </p:sp>
      <p:sp>
        <p:nvSpPr>
          <p:cNvPr id="12" name="Line 15"/>
          <p:cNvSpPr>
            <a:spLocks noChangeShapeType="1"/>
          </p:cNvSpPr>
          <p:nvPr/>
        </p:nvSpPr>
        <p:spPr bwMode="auto">
          <a:xfrm flipV="1">
            <a:off x="1316038" y="2867025"/>
            <a:ext cx="792162" cy="287338"/>
          </a:xfrm>
          <a:prstGeom prst="line">
            <a:avLst/>
          </a:prstGeom>
          <a:noFill/>
          <a:ln w="19050">
            <a:solidFill>
              <a:srgbClr val="FF0000"/>
            </a:solidFill>
            <a:round/>
            <a:headEnd/>
            <a:tailEnd/>
          </a:ln>
        </p:spPr>
        <p:txBody>
          <a:bodyPr/>
          <a:lstStyle/>
          <a:p>
            <a:pPr>
              <a:defRPr/>
            </a:pPr>
            <a:endParaRPr lang="ja-JP" altLang="en-US">
              <a:latin typeface="+mn-lt"/>
              <a:cs typeface="+mn-cs"/>
            </a:endParaRPr>
          </a:p>
        </p:txBody>
      </p:sp>
      <p:sp>
        <p:nvSpPr>
          <p:cNvPr id="13" name="Line 16"/>
          <p:cNvSpPr>
            <a:spLocks noChangeShapeType="1"/>
          </p:cNvSpPr>
          <p:nvPr/>
        </p:nvSpPr>
        <p:spPr bwMode="auto">
          <a:xfrm flipV="1">
            <a:off x="7669213" y="3946525"/>
            <a:ext cx="360362" cy="215900"/>
          </a:xfrm>
          <a:prstGeom prst="line">
            <a:avLst/>
          </a:prstGeom>
          <a:noFill/>
          <a:ln w="12700">
            <a:solidFill>
              <a:schemeClr val="tx1"/>
            </a:solidFill>
            <a:prstDash val="dash"/>
            <a:round/>
            <a:headEnd/>
            <a:tailEnd/>
          </a:ln>
        </p:spPr>
        <p:txBody>
          <a:bodyPr/>
          <a:lstStyle/>
          <a:p>
            <a:pPr>
              <a:defRPr/>
            </a:pPr>
            <a:endParaRPr lang="ja-JP" altLang="en-US">
              <a:latin typeface="+mn-lt"/>
              <a:cs typeface="+mn-cs"/>
            </a:endParaRPr>
          </a:p>
        </p:txBody>
      </p:sp>
      <p:sp>
        <p:nvSpPr>
          <p:cNvPr id="14" name="Line 17"/>
          <p:cNvSpPr>
            <a:spLocks noChangeShapeType="1"/>
          </p:cNvSpPr>
          <p:nvPr/>
        </p:nvSpPr>
        <p:spPr bwMode="auto">
          <a:xfrm flipH="1" flipV="1">
            <a:off x="6589713" y="4357688"/>
            <a:ext cx="215900" cy="358775"/>
          </a:xfrm>
          <a:prstGeom prst="line">
            <a:avLst/>
          </a:prstGeom>
          <a:noFill/>
          <a:ln w="19050">
            <a:solidFill>
              <a:schemeClr val="tx1"/>
            </a:solidFill>
            <a:round/>
            <a:headEnd/>
            <a:tailEnd/>
          </a:ln>
        </p:spPr>
        <p:txBody>
          <a:bodyPr/>
          <a:lstStyle/>
          <a:p>
            <a:pPr>
              <a:defRPr/>
            </a:pPr>
            <a:endParaRPr lang="ja-JP" altLang="en-US">
              <a:latin typeface="+mn-lt"/>
              <a:cs typeface="+mn-cs"/>
            </a:endParaRPr>
          </a:p>
        </p:txBody>
      </p:sp>
      <p:pic>
        <p:nvPicPr>
          <p:cNvPr id="36879" name="Picture 21" descr="MC900304089[1]"/>
          <p:cNvPicPr>
            <a:picLocks noChangeAspect="1" noChangeArrowheads="1"/>
          </p:cNvPicPr>
          <p:nvPr/>
        </p:nvPicPr>
        <p:blipFill>
          <a:blip r:embed="rId8"/>
          <a:srcRect/>
          <a:stretch>
            <a:fillRect/>
          </a:stretch>
        </p:blipFill>
        <p:spPr bwMode="auto">
          <a:xfrm>
            <a:off x="7885113" y="3457575"/>
            <a:ext cx="703262" cy="468313"/>
          </a:xfrm>
          <a:prstGeom prst="rect">
            <a:avLst/>
          </a:prstGeom>
          <a:noFill/>
          <a:ln w="9525">
            <a:noFill/>
            <a:miter lim="800000"/>
            <a:headEnd/>
            <a:tailEnd/>
          </a:ln>
        </p:spPr>
      </p:pic>
      <p:sp>
        <p:nvSpPr>
          <p:cNvPr id="16" name="Line 24"/>
          <p:cNvSpPr>
            <a:spLocks noChangeShapeType="1"/>
          </p:cNvSpPr>
          <p:nvPr/>
        </p:nvSpPr>
        <p:spPr bwMode="auto">
          <a:xfrm>
            <a:off x="8316913" y="3011488"/>
            <a:ext cx="0" cy="287337"/>
          </a:xfrm>
          <a:prstGeom prst="line">
            <a:avLst/>
          </a:prstGeom>
          <a:noFill/>
          <a:ln w="12700">
            <a:solidFill>
              <a:schemeClr val="tx1"/>
            </a:solidFill>
            <a:prstDash val="dash"/>
            <a:round/>
            <a:headEnd/>
            <a:tailEnd/>
          </a:ln>
        </p:spPr>
        <p:txBody>
          <a:bodyPr/>
          <a:lstStyle/>
          <a:p>
            <a:pPr>
              <a:defRPr/>
            </a:pPr>
            <a:endParaRPr lang="ja-JP" altLang="en-US">
              <a:latin typeface="+mn-lt"/>
              <a:cs typeface="+mn-cs"/>
            </a:endParaRPr>
          </a:p>
        </p:txBody>
      </p:sp>
      <p:pic>
        <p:nvPicPr>
          <p:cNvPr id="36881" name="Picture 197" descr="MCj04289690000[1]"/>
          <p:cNvPicPr>
            <a:picLocks noChangeAspect="1" noChangeArrowheads="1"/>
          </p:cNvPicPr>
          <p:nvPr/>
        </p:nvPicPr>
        <p:blipFill>
          <a:blip r:embed="rId9">
            <a:grayscl/>
          </a:blip>
          <a:srcRect/>
          <a:stretch>
            <a:fillRect/>
          </a:stretch>
        </p:blipFill>
        <p:spPr bwMode="auto">
          <a:xfrm>
            <a:off x="6084888" y="3875088"/>
            <a:ext cx="519112" cy="720725"/>
          </a:xfrm>
          <a:prstGeom prst="rect">
            <a:avLst/>
          </a:prstGeom>
          <a:noFill/>
          <a:ln w="9525">
            <a:noFill/>
            <a:miter lim="800000"/>
            <a:headEnd/>
            <a:tailEnd/>
          </a:ln>
        </p:spPr>
      </p:pic>
      <p:pic>
        <p:nvPicPr>
          <p:cNvPr id="36882" name="Picture 198" descr="MCj04289710000[1]"/>
          <p:cNvPicPr>
            <a:picLocks noChangeAspect="1" noChangeArrowheads="1"/>
          </p:cNvPicPr>
          <p:nvPr/>
        </p:nvPicPr>
        <p:blipFill>
          <a:blip r:embed="rId10"/>
          <a:srcRect/>
          <a:stretch>
            <a:fillRect/>
          </a:stretch>
        </p:blipFill>
        <p:spPr bwMode="auto">
          <a:xfrm>
            <a:off x="5148263" y="4883150"/>
            <a:ext cx="641350" cy="936625"/>
          </a:xfrm>
          <a:prstGeom prst="rect">
            <a:avLst/>
          </a:prstGeom>
          <a:noFill/>
          <a:ln w="9525">
            <a:noFill/>
            <a:miter lim="800000"/>
            <a:headEnd/>
            <a:tailEnd/>
          </a:ln>
        </p:spPr>
      </p:pic>
      <p:pic>
        <p:nvPicPr>
          <p:cNvPr id="36883" name="Picture 199" descr="MCj03465650000[1]"/>
          <p:cNvPicPr>
            <a:picLocks noChangeAspect="1" noChangeArrowheads="1"/>
          </p:cNvPicPr>
          <p:nvPr/>
        </p:nvPicPr>
        <p:blipFill>
          <a:blip r:embed="rId11"/>
          <a:srcRect/>
          <a:stretch>
            <a:fillRect/>
          </a:stretch>
        </p:blipFill>
        <p:spPr bwMode="auto">
          <a:xfrm>
            <a:off x="5870575" y="4911725"/>
            <a:ext cx="863600" cy="863600"/>
          </a:xfrm>
          <a:prstGeom prst="rect">
            <a:avLst/>
          </a:prstGeom>
          <a:noFill/>
          <a:ln w="9525">
            <a:noFill/>
            <a:miter lim="800000"/>
            <a:headEnd/>
            <a:tailEnd/>
          </a:ln>
        </p:spPr>
      </p:pic>
      <p:sp>
        <p:nvSpPr>
          <p:cNvPr id="20" name="Line 25"/>
          <p:cNvSpPr>
            <a:spLocks noChangeShapeType="1"/>
          </p:cNvSpPr>
          <p:nvPr/>
        </p:nvSpPr>
        <p:spPr bwMode="auto">
          <a:xfrm flipH="1">
            <a:off x="6229350" y="5314950"/>
            <a:ext cx="288925" cy="73025"/>
          </a:xfrm>
          <a:prstGeom prst="line">
            <a:avLst/>
          </a:prstGeom>
          <a:noFill/>
          <a:ln w="19050">
            <a:solidFill>
              <a:schemeClr val="tx1"/>
            </a:solidFill>
            <a:round/>
            <a:headEnd/>
            <a:tailEnd/>
          </a:ln>
        </p:spPr>
        <p:txBody>
          <a:bodyPr/>
          <a:lstStyle/>
          <a:p>
            <a:pPr>
              <a:defRPr/>
            </a:pPr>
            <a:endParaRPr lang="ja-JP" altLang="en-US">
              <a:latin typeface="+mn-lt"/>
              <a:cs typeface="+mn-cs"/>
            </a:endParaRPr>
          </a:p>
        </p:txBody>
      </p:sp>
      <p:sp>
        <p:nvSpPr>
          <p:cNvPr id="21" name="AutoShape 200" descr="れんが (横)"/>
          <p:cNvSpPr>
            <a:spLocks noChangeArrowheads="1"/>
          </p:cNvSpPr>
          <p:nvPr/>
        </p:nvSpPr>
        <p:spPr bwMode="auto">
          <a:xfrm rot="12006647" flipV="1">
            <a:off x="5653088" y="4883150"/>
            <a:ext cx="898525" cy="1042988"/>
          </a:xfrm>
          <a:prstGeom prst="parallelogram">
            <a:avLst>
              <a:gd name="adj" fmla="val 46134"/>
            </a:avLst>
          </a:prstGeom>
          <a:pattFill prst="horzBrick">
            <a:fgClr>
              <a:schemeClr val="tx1"/>
            </a:fgClr>
            <a:bgClr>
              <a:schemeClr val="bg1"/>
            </a:bgClr>
          </a:pattFill>
          <a:ln w="9525">
            <a:solidFill>
              <a:schemeClr val="tx1"/>
            </a:solidFill>
            <a:miter lim="800000"/>
            <a:headEnd/>
            <a:tailEnd/>
          </a:ln>
        </p:spPr>
        <p:txBody>
          <a:bodyPr wrap="none" anchor="ctr"/>
          <a:lstStyle/>
          <a:p>
            <a:pPr>
              <a:defRPr/>
            </a:pPr>
            <a:endParaRPr lang="ja-JP" altLang="ja-JP">
              <a:latin typeface="+mn-lt"/>
              <a:cs typeface="+mn-cs"/>
            </a:endParaRPr>
          </a:p>
        </p:txBody>
      </p:sp>
      <p:sp>
        <p:nvSpPr>
          <p:cNvPr id="22" name="Line 202"/>
          <p:cNvSpPr>
            <a:spLocks noChangeShapeType="1"/>
          </p:cNvSpPr>
          <p:nvPr/>
        </p:nvSpPr>
        <p:spPr bwMode="auto">
          <a:xfrm flipH="1">
            <a:off x="5768975" y="5387975"/>
            <a:ext cx="315913" cy="15875"/>
          </a:xfrm>
          <a:prstGeom prst="line">
            <a:avLst/>
          </a:prstGeom>
          <a:noFill/>
          <a:ln w="19050">
            <a:solidFill>
              <a:schemeClr val="tx1"/>
            </a:solidFill>
            <a:round/>
            <a:headEnd/>
            <a:tailEnd/>
          </a:ln>
        </p:spPr>
        <p:txBody>
          <a:bodyPr/>
          <a:lstStyle/>
          <a:p>
            <a:pPr>
              <a:defRPr/>
            </a:pPr>
            <a:endParaRPr lang="ja-JP" altLang="en-US">
              <a:latin typeface="+mn-lt"/>
              <a:cs typeface="+mn-cs"/>
            </a:endParaRPr>
          </a:p>
        </p:txBody>
      </p:sp>
      <p:sp>
        <p:nvSpPr>
          <p:cNvPr id="23" name="Oval 18"/>
          <p:cNvSpPr>
            <a:spLocks noChangeArrowheads="1"/>
          </p:cNvSpPr>
          <p:nvPr/>
        </p:nvSpPr>
        <p:spPr bwMode="auto">
          <a:xfrm>
            <a:off x="6445250" y="4595813"/>
            <a:ext cx="2087563" cy="1008062"/>
          </a:xfrm>
          <a:prstGeom prst="ellipse">
            <a:avLst/>
          </a:prstGeom>
          <a:noFill/>
          <a:ln w="19050">
            <a:solidFill>
              <a:schemeClr val="tx1"/>
            </a:solidFill>
            <a:round/>
            <a:headEnd/>
            <a:tailEnd/>
          </a:ln>
        </p:spPr>
        <p:txBody>
          <a:bodyPr wrap="none" anchor="ctr"/>
          <a:lstStyle/>
          <a:p>
            <a:pPr>
              <a:defRPr/>
            </a:pPr>
            <a:endParaRPr lang="ja-JP" altLang="en-US">
              <a:latin typeface="+mn-lt"/>
              <a:cs typeface="+mn-cs"/>
            </a:endParaRPr>
          </a:p>
        </p:txBody>
      </p:sp>
      <p:sp>
        <p:nvSpPr>
          <p:cNvPr id="24" name="Text Box 208"/>
          <p:cNvSpPr txBox="1">
            <a:spLocks noChangeArrowheads="1"/>
          </p:cNvSpPr>
          <p:nvPr/>
        </p:nvSpPr>
        <p:spPr bwMode="auto">
          <a:xfrm>
            <a:off x="4718050" y="5819775"/>
            <a:ext cx="1298575" cy="304800"/>
          </a:xfrm>
          <a:prstGeom prst="rect">
            <a:avLst/>
          </a:prstGeom>
          <a:noFill/>
          <a:ln w="9525">
            <a:noFill/>
            <a:miter lim="800000"/>
            <a:headEnd/>
            <a:tailEnd/>
          </a:ln>
        </p:spPr>
        <p:txBody>
          <a:bodyPr wrap="none">
            <a:spAutoFit/>
          </a:bodyPr>
          <a:lstStyle/>
          <a:p>
            <a:pPr>
              <a:defRPr/>
            </a:pPr>
            <a:r>
              <a:rPr lang="en-US" altLang="ja-JP" sz="1400">
                <a:latin typeface="+mn-lt"/>
                <a:cs typeface="+mn-cs"/>
              </a:rPr>
              <a:t>AIST-EMTech</a:t>
            </a:r>
          </a:p>
        </p:txBody>
      </p:sp>
      <p:sp>
        <p:nvSpPr>
          <p:cNvPr id="25" name="Text Box 207"/>
          <p:cNvSpPr txBox="1">
            <a:spLocks noChangeArrowheads="1"/>
          </p:cNvSpPr>
          <p:nvPr/>
        </p:nvSpPr>
        <p:spPr bwMode="auto">
          <a:xfrm>
            <a:off x="5221288" y="3875088"/>
            <a:ext cx="909637" cy="646112"/>
          </a:xfrm>
          <a:prstGeom prst="rect">
            <a:avLst/>
          </a:prstGeom>
          <a:noFill/>
          <a:ln w="9525">
            <a:noFill/>
            <a:miter lim="800000"/>
            <a:headEnd/>
            <a:tailEnd/>
          </a:ln>
        </p:spPr>
        <p:txBody>
          <a:bodyPr wrap="none">
            <a:spAutoFit/>
          </a:bodyPr>
          <a:lstStyle/>
          <a:p>
            <a:pPr>
              <a:defRPr/>
            </a:pPr>
            <a:r>
              <a:rPr lang="en-US" altLang="ja-JP" sz="1200">
                <a:latin typeface="+mn-lt"/>
                <a:cs typeface="+mn-cs"/>
              </a:rPr>
              <a:t>Temporary</a:t>
            </a:r>
          </a:p>
          <a:p>
            <a:pPr>
              <a:defRPr/>
            </a:pPr>
            <a:r>
              <a:rPr lang="en-US" altLang="ja-JP" sz="1200">
                <a:latin typeface="+mn-lt"/>
                <a:cs typeface="+mn-cs"/>
              </a:rPr>
              <a:t>storage</a:t>
            </a:r>
          </a:p>
          <a:p>
            <a:pPr>
              <a:defRPr/>
            </a:pPr>
            <a:r>
              <a:rPr lang="en-US" altLang="ja-JP" sz="1200">
                <a:latin typeface="+mn-lt"/>
                <a:cs typeface="+mn-cs"/>
              </a:rPr>
              <a:t>server</a:t>
            </a:r>
          </a:p>
        </p:txBody>
      </p:sp>
      <p:sp>
        <p:nvSpPr>
          <p:cNvPr id="36890" name="Text Box 34"/>
          <p:cNvSpPr txBox="1">
            <a:spLocks noChangeArrowheads="1"/>
          </p:cNvSpPr>
          <p:nvPr/>
        </p:nvSpPr>
        <p:spPr bwMode="auto">
          <a:xfrm>
            <a:off x="179388" y="347663"/>
            <a:ext cx="7408862" cy="369887"/>
          </a:xfrm>
          <a:prstGeom prst="rect">
            <a:avLst/>
          </a:prstGeom>
          <a:noFill/>
          <a:ln w="9525">
            <a:noFill/>
            <a:miter lim="800000"/>
            <a:headEnd/>
            <a:tailEnd/>
          </a:ln>
        </p:spPr>
        <p:txBody>
          <a:bodyPr wrap="none">
            <a:prstTxWarp prst="textNoShape">
              <a:avLst/>
            </a:prstTxWarp>
            <a:spAutoFit/>
          </a:bodyPr>
          <a:lstStyle/>
          <a:p>
            <a:r>
              <a:rPr lang="en-US" altLang="ja-JP"/>
              <a:t>Data acquisition network between MaeKlong station and AIST Tsukuba</a:t>
            </a:r>
            <a:endParaRPr lang="ja-JP" altLang="en-US"/>
          </a:p>
        </p:txBody>
      </p:sp>
      <p:sp>
        <p:nvSpPr>
          <p:cNvPr id="36891" name="テキスト ボックス 29"/>
          <p:cNvSpPr txBox="1">
            <a:spLocks noChangeArrowheads="1"/>
          </p:cNvSpPr>
          <p:nvPr/>
        </p:nvSpPr>
        <p:spPr bwMode="auto">
          <a:xfrm rot="-5400000">
            <a:off x="-184150" y="4376738"/>
            <a:ext cx="2300288" cy="277812"/>
          </a:xfrm>
          <a:prstGeom prst="rect">
            <a:avLst/>
          </a:prstGeom>
          <a:noFill/>
          <a:ln w="9525">
            <a:noFill/>
            <a:miter lim="800000"/>
            <a:headEnd/>
            <a:tailEnd/>
          </a:ln>
        </p:spPr>
        <p:txBody>
          <a:bodyPr wrap="none">
            <a:prstTxWarp prst="textNoShape">
              <a:avLst/>
            </a:prstTxWarp>
            <a:spAutoFit/>
          </a:bodyPr>
          <a:lstStyle/>
          <a:p>
            <a:r>
              <a:rPr lang="en-US" altLang="ja-JP" sz="1200">
                <a:solidFill>
                  <a:schemeClr val="bg1"/>
                </a:solidFill>
                <a:ea typeface="HGS創英角ｺﾞｼｯｸUB" pitchFamily="50" charset="-128"/>
                <a:cs typeface="HGS創英角ｺﾞｼｯｸUB" pitchFamily="50" charset="-128"/>
              </a:rPr>
              <a:t>Measurement data in the tower</a:t>
            </a:r>
            <a:endParaRPr lang="ja-JP" altLang="en-US" sz="1200">
              <a:solidFill>
                <a:schemeClr val="bg1"/>
              </a:solidFill>
              <a:ea typeface="HGS創英角ｺﾞｼｯｸUB" pitchFamily="50" charset="-128"/>
              <a:cs typeface="HGS創英角ｺﾞｼｯｸUB" pitchFamily="50" charset="-128"/>
            </a:endParaRPr>
          </a:p>
        </p:txBody>
      </p:sp>
      <p:sp>
        <p:nvSpPr>
          <p:cNvPr id="36892" name="テキスト ボックス 30"/>
          <p:cNvSpPr txBox="1">
            <a:spLocks noChangeArrowheads="1"/>
          </p:cNvSpPr>
          <p:nvPr/>
        </p:nvSpPr>
        <p:spPr bwMode="auto">
          <a:xfrm rot="5400000">
            <a:off x="230188" y="4395788"/>
            <a:ext cx="2335212" cy="277812"/>
          </a:xfrm>
          <a:prstGeom prst="rect">
            <a:avLst/>
          </a:prstGeom>
          <a:noFill/>
          <a:ln w="9525">
            <a:noFill/>
            <a:miter lim="800000"/>
            <a:headEnd/>
            <a:tailEnd/>
          </a:ln>
        </p:spPr>
        <p:txBody>
          <a:bodyPr wrap="none">
            <a:prstTxWarp prst="textNoShape">
              <a:avLst/>
            </a:prstTxWarp>
            <a:spAutoFit/>
          </a:bodyPr>
          <a:lstStyle/>
          <a:p>
            <a:r>
              <a:rPr lang="en-US" altLang="ja-JP" sz="1200">
                <a:solidFill>
                  <a:schemeClr val="bg1"/>
                </a:solidFill>
                <a:ea typeface="HGS創英角ｺﾞｼｯｸUB" pitchFamily="50" charset="-128"/>
                <a:cs typeface="HGS創英角ｺﾞｼｯｸUB" pitchFamily="50" charset="-128"/>
              </a:rPr>
              <a:t>To the long-range wireless LAN</a:t>
            </a:r>
            <a:endParaRPr lang="ja-JP" altLang="en-US" sz="1200">
              <a:solidFill>
                <a:schemeClr val="bg1"/>
              </a:solidFill>
              <a:ea typeface="HGS創英角ｺﾞｼｯｸUB" pitchFamily="50" charset="-128"/>
              <a:cs typeface="HGS創英角ｺﾞｼｯｸUB" pitchFamily="50" charset="-128"/>
            </a:endParaRPr>
          </a:p>
        </p:txBody>
      </p:sp>
      <p:pic>
        <p:nvPicPr>
          <p:cNvPr id="36893" name="Picture 37"/>
          <p:cNvPicPr>
            <a:picLocks noChangeAspect="1" noChangeArrowheads="1"/>
          </p:cNvPicPr>
          <p:nvPr/>
        </p:nvPicPr>
        <p:blipFill>
          <a:blip r:embed="rId12"/>
          <a:srcRect/>
          <a:stretch>
            <a:fillRect/>
          </a:stretch>
        </p:blipFill>
        <p:spPr bwMode="auto">
          <a:xfrm>
            <a:off x="2124075" y="3298825"/>
            <a:ext cx="2338388" cy="1984375"/>
          </a:xfrm>
          <a:prstGeom prst="rect">
            <a:avLst/>
          </a:prstGeom>
          <a:noFill/>
          <a:ln w="9525">
            <a:noFill/>
            <a:miter lim="800000"/>
            <a:headEnd/>
            <a:tailEnd/>
          </a:ln>
        </p:spPr>
      </p:pic>
      <p:pic>
        <p:nvPicPr>
          <p:cNvPr id="36894" name="Picture 39"/>
          <p:cNvPicPr>
            <a:picLocks noChangeAspect="1" noChangeArrowheads="1"/>
          </p:cNvPicPr>
          <p:nvPr/>
        </p:nvPicPr>
        <p:blipFill>
          <a:blip r:embed="rId13"/>
          <a:srcRect/>
          <a:stretch>
            <a:fillRect/>
          </a:stretch>
        </p:blipFill>
        <p:spPr bwMode="auto">
          <a:xfrm>
            <a:off x="3348038" y="779463"/>
            <a:ext cx="1655762" cy="2249487"/>
          </a:xfrm>
          <a:prstGeom prst="rect">
            <a:avLst/>
          </a:prstGeom>
          <a:noFill/>
          <a:ln w="9525">
            <a:noFill/>
            <a:miter lim="800000"/>
            <a:headEnd/>
            <a:tailEnd/>
          </a:ln>
        </p:spPr>
      </p:pic>
      <p:sp>
        <p:nvSpPr>
          <p:cNvPr id="31" name="円/楕円 30"/>
          <p:cNvSpPr/>
          <p:nvPr/>
        </p:nvSpPr>
        <p:spPr>
          <a:xfrm>
            <a:off x="3849688" y="1228725"/>
            <a:ext cx="503237" cy="5048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pic>
        <p:nvPicPr>
          <p:cNvPr id="36896" name="Picture 41" descr="C:\Users\p1929\AppData\Local\Microsoft\Windows\Temporary Internet Files\Content.IE5\6PZL1W8B\MC900239673[1].wmf"/>
          <p:cNvPicPr>
            <a:picLocks noChangeAspect="1" noChangeArrowheads="1"/>
          </p:cNvPicPr>
          <p:nvPr/>
        </p:nvPicPr>
        <p:blipFill>
          <a:blip r:embed="rId14">
            <a:grayscl/>
            <a:biLevel thresh="50000"/>
          </a:blip>
          <a:srcRect/>
          <a:stretch>
            <a:fillRect/>
          </a:stretch>
        </p:blipFill>
        <p:spPr bwMode="auto">
          <a:xfrm>
            <a:off x="7165975" y="4149725"/>
            <a:ext cx="661988" cy="517525"/>
          </a:xfrm>
          <a:prstGeom prst="rect">
            <a:avLst/>
          </a:prstGeom>
          <a:noFill/>
          <a:ln w="9525">
            <a:noFill/>
            <a:miter lim="800000"/>
            <a:headEnd/>
            <a:tailEnd/>
          </a:ln>
        </p:spPr>
      </p:pic>
      <p:grpSp>
        <p:nvGrpSpPr>
          <p:cNvPr id="36897" name="グループ化 46"/>
          <p:cNvGrpSpPr>
            <a:grpSpLocks/>
          </p:cNvGrpSpPr>
          <p:nvPr/>
        </p:nvGrpSpPr>
        <p:grpSpPr bwMode="auto">
          <a:xfrm>
            <a:off x="6762750" y="4451350"/>
            <a:ext cx="207963" cy="144463"/>
            <a:chOff x="6516216" y="4221088"/>
            <a:chExt cx="208529" cy="144016"/>
          </a:xfrm>
        </p:grpSpPr>
        <p:cxnSp>
          <p:nvCxnSpPr>
            <p:cNvPr id="34" name="直線矢印コネクタ 33"/>
            <p:cNvCxnSpPr/>
            <p:nvPr/>
          </p:nvCxnSpPr>
          <p:spPr>
            <a:xfrm rot="16200000" flipV="1">
              <a:off x="6480024" y="4257280"/>
              <a:ext cx="144016" cy="71632"/>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6581481" y="4285975"/>
              <a:ext cx="143264" cy="712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898" name="テキスト ボックス 50"/>
          <p:cNvSpPr txBox="1">
            <a:spLocks noChangeArrowheads="1"/>
          </p:cNvSpPr>
          <p:nvPr/>
        </p:nvSpPr>
        <p:spPr bwMode="auto">
          <a:xfrm rot="1628360">
            <a:off x="1619250" y="1643063"/>
            <a:ext cx="768350" cy="366712"/>
          </a:xfrm>
          <a:prstGeom prst="rect">
            <a:avLst/>
          </a:prstGeom>
          <a:noFill/>
          <a:ln w="9525">
            <a:noFill/>
            <a:miter lim="800000"/>
            <a:headEnd/>
            <a:tailEnd/>
          </a:ln>
        </p:spPr>
        <p:txBody>
          <a:bodyPr wrap="none">
            <a:prstTxWarp prst="textNoShape">
              <a:avLst/>
            </a:prstTxWarp>
            <a:spAutoFit/>
          </a:bodyPr>
          <a:lstStyle/>
          <a:p>
            <a:r>
              <a:rPr lang="en-US" altLang="ja-JP" b="1">
                <a:solidFill>
                  <a:srgbClr val="FFFF99"/>
                </a:solidFill>
              </a:rPr>
              <a:t>400m</a:t>
            </a:r>
            <a:endParaRPr lang="ja-JP" altLang="en-US" b="1">
              <a:solidFill>
                <a:srgbClr val="FFFF99"/>
              </a:solidFill>
            </a:endParaRPr>
          </a:p>
        </p:txBody>
      </p:sp>
      <p:grpSp>
        <p:nvGrpSpPr>
          <p:cNvPr id="36899" name="グループ化 47"/>
          <p:cNvGrpSpPr>
            <a:grpSpLocks/>
          </p:cNvGrpSpPr>
          <p:nvPr/>
        </p:nvGrpSpPr>
        <p:grpSpPr bwMode="auto">
          <a:xfrm rot="-5557030">
            <a:off x="6517482" y="4595018"/>
            <a:ext cx="209550" cy="144463"/>
            <a:chOff x="6516216" y="4221088"/>
            <a:chExt cx="208529" cy="144016"/>
          </a:xfrm>
        </p:grpSpPr>
        <p:cxnSp>
          <p:nvCxnSpPr>
            <p:cNvPr id="38" name="直線矢印コネクタ 37"/>
            <p:cNvCxnSpPr/>
            <p:nvPr/>
          </p:nvCxnSpPr>
          <p:spPr>
            <a:xfrm rot="16200000" flipV="1">
              <a:off x="6482552" y="4245821"/>
              <a:ext cx="144015" cy="72669"/>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6592783" y="4276936"/>
              <a:ext cx="143759" cy="712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Text Box 41"/>
          <p:cNvSpPr txBox="1">
            <a:spLocks noChangeArrowheads="1"/>
          </p:cNvSpPr>
          <p:nvPr/>
        </p:nvSpPr>
        <p:spPr bwMode="auto">
          <a:xfrm>
            <a:off x="8388350" y="3889375"/>
            <a:ext cx="730250" cy="276225"/>
          </a:xfrm>
          <a:prstGeom prst="rect">
            <a:avLst/>
          </a:prstGeom>
          <a:noFill/>
          <a:ln w="9525">
            <a:noFill/>
            <a:miter lim="800000"/>
            <a:headEnd/>
            <a:tailEnd/>
          </a:ln>
        </p:spPr>
        <p:txBody>
          <a:bodyPr wrap="none">
            <a:spAutoFit/>
          </a:bodyPr>
          <a:lstStyle/>
          <a:p>
            <a:pPr>
              <a:defRPr/>
            </a:pPr>
            <a:r>
              <a:rPr lang="en-US" altLang="ja-JP" sz="1200">
                <a:latin typeface="+mn-lt"/>
                <a:cs typeface="+mn-cs"/>
              </a:rPr>
              <a:t>IPSTAR</a:t>
            </a:r>
          </a:p>
        </p:txBody>
      </p:sp>
      <p:sp>
        <p:nvSpPr>
          <p:cNvPr id="41" name="Text Box 42"/>
          <p:cNvSpPr txBox="1">
            <a:spLocks noChangeArrowheads="1"/>
          </p:cNvSpPr>
          <p:nvPr/>
        </p:nvSpPr>
        <p:spPr bwMode="auto">
          <a:xfrm>
            <a:off x="8301038" y="3084513"/>
            <a:ext cx="808037" cy="274637"/>
          </a:xfrm>
          <a:prstGeom prst="rect">
            <a:avLst/>
          </a:prstGeom>
          <a:noFill/>
          <a:ln w="9525">
            <a:noFill/>
            <a:miter lim="800000"/>
            <a:headEnd/>
            <a:tailEnd/>
          </a:ln>
        </p:spPr>
        <p:txBody>
          <a:bodyPr wrap="none">
            <a:spAutoFit/>
          </a:bodyPr>
          <a:lstStyle/>
          <a:p>
            <a:pPr>
              <a:defRPr/>
            </a:pPr>
            <a:r>
              <a:rPr lang="en-US" altLang="ja-JP" sz="1200">
                <a:latin typeface="+mn-lt"/>
                <a:cs typeface="+mn-cs"/>
              </a:rPr>
              <a:t>36000km</a:t>
            </a:r>
          </a:p>
        </p:txBody>
      </p:sp>
      <p:sp>
        <p:nvSpPr>
          <p:cNvPr id="42" name="Text Box 43"/>
          <p:cNvSpPr txBox="1">
            <a:spLocks noChangeArrowheads="1"/>
          </p:cNvSpPr>
          <p:nvPr/>
        </p:nvSpPr>
        <p:spPr bwMode="auto">
          <a:xfrm>
            <a:off x="7150100" y="3803650"/>
            <a:ext cx="808038" cy="274638"/>
          </a:xfrm>
          <a:prstGeom prst="rect">
            <a:avLst/>
          </a:prstGeom>
          <a:noFill/>
          <a:ln w="9525">
            <a:noFill/>
            <a:miter lim="800000"/>
            <a:headEnd/>
            <a:tailEnd/>
          </a:ln>
        </p:spPr>
        <p:txBody>
          <a:bodyPr wrap="none">
            <a:spAutoFit/>
          </a:bodyPr>
          <a:lstStyle/>
          <a:p>
            <a:pPr>
              <a:defRPr/>
            </a:pPr>
            <a:r>
              <a:rPr lang="en-US" altLang="ja-JP" sz="1200">
                <a:latin typeface="+mn-lt"/>
                <a:cs typeface="+mn-cs"/>
              </a:rPr>
              <a:t>36000km</a:t>
            </a:r>
          </a:p>
        </p:txBody>
      </p:sp>
      <p:sp>
        <p:nvSpPr>
          <p:cNvPr id="43" name="Line 9"/>
          <p:cNvSpPr>
            <a:spLocks noChangeShapeType="1"/>
          </p:cNvSpPr>
          <p:nvPr/>
        </p:nvSpPr>
        <p:spPr bwMode="auto">
          <a:xfrm flipH="1">
            <a:off x="3205163" y="4164013"/>
            <a:ext cx="576262" cy="215900"/>
          </a:xfrm>
          <a:prstGeom prst="line">
            <a:avLst/>
          </a:prstGeom>
          <a:noFill/>
          <a:ln w="38100">
            <a:solidFill>
              <a:srgbClr val="FFFF99"/>
            </a:solidFill>
            <a:prstDash val="sysDot"/>
            <a:round/>
            <a:headEnd/>
            <a:tailEnd type="triangle" w="med" len="med"/>
          </a:ln>
        </p:spPr>
        <p:txBody>
          <a:bodyPr/>
          <a:lstStyle/>
          <a:p>
            <a:pPr>
              <a:defRPr/>
            </a:pPr>
            <a:endParaRPr lang="ja-JP" altLang="en-US">
              <a:latin typeface="+mn-lt"/>
              <a:cs typeface="+mn-cs"/>
            </a:endParaRPr>
          </a:p>
        </p:txBody>
      </p:sp>
      <p:sp>
        <p:nvSpPr>
          <p:cNvPr id="36904" name="テキスト ボックス 50"/>
          <p:cNvSpPr txBox="1">
            <a:spLocks noChangeArrowheads="1"/>
          </p:cNvSpPr>
          <p:nvPr/>
        </p:nvSpPr>
        <p:spPr bwMode="auto">
          <a:xfrm rot="-1264670">
            <a:off x="3060700" y="3875088"/>
            <a:ext cx="768350" cy="366712"/>
          </a:xfrm>
          <a:prstGeom prst="rect">
            <a:avLst/>
          </a:prstGeom>
          <a:noFill/>
          <a:ln w="9525">
            <a:noFill/>
            <a:miter lim="800000"/>
            <a:headEnd/>
            <a:tailEnd/>
          </a:ln>
        </p:spPr>
        <p:txBody>
          <a:bodyPr wrap="none">
            <a:prstTxWarp prst="textNoShape">
              <a:avLst/>
            </a:prstTxWarp>
            <a:spAutoFit/>
          </a:bodyPr>
          <a:lstStyle/>
          <a:p>
            <a:r>
              <a:rPr lang="en-US" altLang="ja-JP" b="1">
                <a:solidFill>
                  <a:srgbClr val="FFFF99"/>
                </a:solidFill>
              </a:rPr>
              <a:t>400m</a:t>
            </a:r>
            <a:endParaRPr lang="ja-JP" altLang="en-US" b="1">
              <a:solidFill>
                <a:srgbClr val="FFFF99"/>
              </a:solidFill>
            </a:endParaRPr>
          </a:p>
        </p:txBody>
      </p:sp>
      <p:sp>
        <p:nvSpPr>
          <p:cNvPr id="45" name="Text Box 46"/>
          <p:cNvSpPr txBox="1">
            <a:spLocks noChangeArrowheads="1"/>
          </p:cNvSpPr>
          <p:nvPr/>
        </p:nvSpPr>
        <p:spPr bwMode="auto">
          <a:xfrm>
            <a:off x="6805613" y="4667250"/>
            <a:ext cx="723900" cy="274638"/>
          </a:xfrm>
          <a:prstGeom prst="rect">
            <a:avLst/>
          </a:prstGeom>
          <a:noFill/>
          <a:ln w="9525">
            <a:noFill/>
            <a:miter lim="800000"/>
            <a:headEnd/>
            <a:tailEnd/>
          </a:ln>
        </p:spPr>
        <p:txBody>
          <a:bodyPr wrap="none">
            <a:spAutoFit/>
          </a:bodyPr>
          <a:lstStyle/>
          <a:p>
            <a:pPr>
              <a:defRPr/>
            </a:pPr>
            <a:r>
              <a:rPr lang="en-US" altLang="ja-JP" sz="1200">
                <a:latin typeface="+mn-lt"/>
                <a:cs typeface="+mn-cs"/>
              </a:rPr>
              <a:t>4000km</a:t>
            </a:r>
          </a:p>
        </p:txBody>
      </p:sp>
      <p:sp>
        <p:nvSpPr>
          <p:cNvPr id="46" name="Text Box 47"/>
          <p:cNvSpPr txBox="1">
            <a:spLocks noChangeArrowheads="1"/>
          </p:cNvSpPr>
          <p:nvPr/>
        </p:nvSpPr>
        <p:spPr bwMode="auto">
          <a:xfrm>
            <a:off x="6518275" y="4883150"/>
            <a:ext cx="471488" cy="274638"/>
          </a:xfrm>
          <a:prstGeom prst="rect">
            <a:avLst/>
          </a:prstGeom>
          <a:noFill/>
          <a:ln w="9525">
            <a:noFill/>
            <a:miter lim="800000"/>
            <a:headEnd/>
            <a:tailEnd/>
          </a:ln>
        </p:spPr>
        <p:txBody>
          <a:bodyPr wrap="none">
            <a:spAutoFit/>
          </a:bodyPr>
          <a:lstStyle/>
          <a:p>
            <a:pPr>
              <a:defRPr/>
            </a:pPr>
            <a:r>
              <a:rPr lang="en-US" altLang="ja-JP" sz="1200">
                <a:latin typeface="+mn-lt"/>
                <a:cs typeface="+mn-cs"/>
              </a:rPr>
              <a:t>5km</a:t>
            </a:r>
          </a:p>
        </p:txBody>
      </p:sp>
      <p:sp>
        <p:nvSpPr>
          <p:cNvPr id="47" name="Text Box 48"/>
          <p:cNvSpPr txBox="1">
            <a:spLocks noChangeArrowheads="1"/>
          </p:cNvSpPr>
          <p:nvPr/>
        </p:nvSpPr>
        <p:spPr bwMode="auto">
          <a:xfrm>
            <a:off x="3041650" y="3011488"/>
            <a:ext cx="2292350" cy="277812"/>
          </a:xfrm>
          <a:prstGeom prst="rect">
            <a:avLst/>
          </a:prstGeom>
          <a:noFill/>
          <a:ln w="9525">
            <a:noFill/>
            <a:miter lim="800000"/>
            <a:headEnd/>
            <a:tailEnd/>
          </a:ln>
        </p:spPr>
        <p:txBody>
          <a:bodyPr wrap="none">
            <a:spAutoFit/>
          </a:bodyPr>
          <a:lstStyle/>
          <a:p>
            <a:pPr>
              <a:defRPr/>
            </a:pPr>
            <a:r>
              <a:rPr lang="en-US" altLang="ja-JP" sz="1200" dirty="0">
                <a:latin typeface="+mn-lt"/>
                <a:cs typeface="+mn-cs"/>
              </a:rPr>
              <a:t>Long-range Wireless LAN(</a:t>
            </a:r>
            <a:r>
              <a:rPr lang="en-US" altLang="ja-JP" sz="1200" dirty="0" err="1">
                <a:latin typeface="+mn-lt"/>
                <a:cs typeface="+mn-cs"/>
              </a:rPr>
              <a:t>PtP</a:t>
            </a:r>
            <a:r>
              <a:rPr lang="en-US" altLang="ja-JP" sz="1200" dirty="0">
                <a:latin typeface="+mn-lt"/>
                <a:cs typeface="+mn-cs"/>
              </a:rPr>
              <a:t>)</a:t>
            </a:r>
          </a:p>
        </p:txBody>
      </p:sp>
      <p:sp>
        <p:nvSpPr>
          <p:cNvPr id="49" name="Text Box 50"/>
          <p:cNvSpPr txBox="1">
            <a:spLocks noChangeArrowheads="1"/>
          </p:cNvSpPr>
          <p:nvPr/>
        </p:nvSpPr>
        <p:spPr bwMode="auto">
          <a:xfrm>
            <a:off x="6356350" y="3011488"/>
            <a:ext cx="1977825" cy="276999"/>
          </a:xfrm>
          <a:prstGeom prst="rect">
            <a:avLst/>
          </a:prstGeom>
          <a:noFill/>
          <a:ln w="9525">
            <a:noFill/>
            <a:miter lim="800000"/>
            <a:headEnd/>
            <a:tailEnd/>
          </a:ln>
        </p:spPr>
        <p:txBody>
          <a:bodyPr wrap="none">
            <a:spAutoFit/>
          </a:bodyPr>
          <a:lstStyle/>
          <a:p>
            <a:pPr>
              <a:defRPr/>
            </a:pPr>
            <a:r>
              <a:rPr lang="en-US" altLang="ja-JP" sz="1200" dirty="0">
                <a:latin typeface="+mn-lt"/>
                <a:cs typeface="+mn-cs"/>
              </a:rPr>
              <a:t>Satellite </a:t>
            </a:r>
            <a:r>
              <a:rPr lang="en-US" altLang="ja-JP" sz="1200" dirty="0" smtClean="0">
                <a:latin typeface="+mn-lt"/>
                <a:cs typeface="+mn-cs"/>
              </a:rPr>
              <a:t>internet (</a:t>
            </a:r>
            <a:r>
              <a:rPr lang="en-US" altLang="ja-JP" sz="1200" dirty="0">
                <a:latin typeface="+mn-lt"/>
                <a:cs typeface="+mn-cs"/>
              </a:rPr>
              <a:t>IPSTAR)</a:t>
            </a:r>
          </a:p>
        </p:txBody>
      </p:sp>
      <p:pic>
        <p:nvPicPr>
          <p:cNvPr id="36909" name="図 64" descr="symbol1_color.gif"/>
          <p:cNvPicPr>
            <a:picLocks noChangeAspect="1"/>
          </p:cNvPicPr>
          <p:nvPr/>
        </p:nvPicPr>
        <p:blipFill>
          <a:blip r:embed="rId15"/>
          <a:srcRect/>
          <a:stretch>
            <a:fillRect/>
          </a:stretch>
        </p:blipFill>
        <p:spPr bwMode="auto">
          <a:xfrm>
            <a:off x="4572000" y="5105400"/>
            <a:ext cx="565150" cy="6397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1" name="Rectangle 110"/>
          <p:cNvSpPr/>
          <p:nvPr/>
        </p:nvSpPr>
        <p:spPr bwMode="auto">
          <a:xfrm>
            <a:off x="3857625" y="2500313"/>
            <a:ext cx="5072063" cy="128587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defRPr/>
            </a:pPr>
            <a:endParaRPr lang="ja-JP" altLang="en-US">
              <a:solidFill>
                <a:schemeClr val="tx1"/>
              </a:solidFill>
              <a:cs typeface="Angsana New" pitchFamily="18" charset="-34"/>
            </a:endParaRPr>
          </a:p>
        </p:txBody>
      </p:sp>
      <p:sp>
        <p:nvSpPr>
          <p:cNvPr id="157" name="Rounded Rectangle 156"/>
          <p:cNvSpPr>
            <a:spLocks noChangeArrowheads="1"/>
          </p:cNvSpPr>
          <p:nvPr/>
        </p:nvSpPr>
        <p:spPr bwMode="auto">
          <a:xfrm>
            <a:off x="3929063" y="2643188"/>
            <a:ext cx="4733925" cy="1071562"/>
          </a:xfrm>
          <a:prstGeom prst="roundRect">
            <a:avLst>
              <a:gd name="adj" fmla="val 16667"/>
            </a:avLst>
          </a:prstGeom>
          <a:gradFill rotWithShape="1">
            <a:gsLst>
              <a:gs pos="0">
                <a:srgbClr val="BDBDBD"/>
              </a:gs>
              <a:gs pos="80000">
                <a:srgbClr val="F7F7F7"/>
              </a:gs>
              <a:gs pos="100000">
                <a:srgbClr val="F8F8F8"/>
              </a:gs>
            </a:gsLst>
            <a:lin ang="16200000"/>
          </a:gradFill>
          <a:ln w="9525">
            <a:solidFill>
              <a:srgbClr val="F9F9F9"/>
            </a:solidFill>
            <a:round/>
            <a:headEnd/>
            <a:tailEnd/>
          </a:ln>
          <a:effectLst>
            <a:outerShdw blurRad="63500" dist="23000" dir="5400000" rotWithShape="0">
              <a:srgbClr val="000000">
                <a:alpha val="34998"/>
              </a:srgbClr>
            </a:outerShdw>
          </a:effectLst>
        </p:spPr>
        <p:txBody>
          <a:bodyPr>
            <a:prstTxWarp prst="textNoShape">
              <a:avLst/>
            </a:prstTxWarp>
          </a:bodyPr>
          <a:lstStyle/>
          <a:p>
            <a:pPr algn="ctr">
              <a:defRPr/>
            </a:pPr>
            <a:r>
              <a:rPr lang="en-US" altLang="ja-JP" dirty="0" smtClean="0">
                <a:latin typeface="Constantia" pitchFamily="18" charset="0"/>
                <a:cs typeface="Angsana New" pitchFamily="18" charset="-34"/>
              </a:rPr>
              <a:t>52North SOS</a:t>
            </a:r>
            <a:endParaRPr lang="en-US" altLang="ja-JP" dirty="0">
              <a:latin typeface="Constantia" pitchFamily="18" charset="0"/>
              <a:cs typeface="Angsana New" pitchFamily="18" charset="-34"/>
            </a:endParaRPr>
          </a:p>
        </p:txBody>
      </p:sp>
      <p:sp>
        <p:nvSpPr>
          <p:cNvPr id="38916" name="Title 1"/>
          <p:cNvSpPr>
            <a:spLocks noGrp="1"/>
          </p:cNvSpPr>
          <p:nvPr>
            <p:ph type="title"/>
          </p:nvPr>
        </p:nvSpPr>
        <p:spPr>
          <a:xfrm>
            <a:off x="457200" y="228600"/>
            <a:ext cx="8229600" cy="1143000"/>
          </a:xfrm>
        </p:spPr>
        <p:txBody>
          <a:bodyPr/>
          <a:lstStyle/>
          <a:p>
            <a:r>
              <a:rPr lang="en-US" altLang="ja-JP" sz="2800" dirty="0" smtClean="0"/>
              <a:t> GPP validation tool</a:t>
            </a:r>
            <a:br>
              <a:rPr lang="en-US" altLang="ja-JP" sz="2800" dirty="0" smtClean="0"/>
            </a:br>
            <a:r>
              <a:rPr lang="en-US" altLang="ja-JP" sz="2800" dirty="0" smtClean="0"/>
              <a:t>by using OGC </a:t>
            </a:r>
            <a:r>
              <a:rPr lang="en-US" altLang="ja-JP" sz="2800" dirty="0"/>
              <a:t>System Framework</a:t>
            </a:r>
            <a:endParaRPr lang="th-TH" altLang="ja-JP" sz="2800" dirty="0">
              <a:latin typeface="Arial" charset="0"/>
            </a:endParaRPr>
          </a:p>
        </p:txBody>
      </p:sp>
      <p:sp>
        <p:nvSpPr>
          <p:cNvPr id="113" name="Rectangle 112"/>
          <p:cNvSpPr>
            <a:spLocks noChangeArrowheads="1"/>
          </p:cNvSpPr>
          <p:nvPr/>
        </p:nvSpPr>
        <p:spPr bwMode="auto">
          <a:xfrm>
            <a:off x="5975350" y="2286000"/>
            <a:ext cx="882650" cy="285750"/>
          </a:xfrm>
          <a:prstGeom prst="rect">
            <a:avLst/>
          </a:prstGeom>
          <a:solidFill>
            <a:srgbClr val="2D2D8A"/>
          </a:solidFill>
          <a:ln w="38100">
            <a:solidFill>
              <a:schemeClr val="bg1"/>
            </a:solidFill>
            <a:miter lim="800000"/>
            <a:headEnd/>
            <a:tailEnd/>
          </a:ln>
          <a:effectLst>
            <a:outerShdw blurRad="63500" dist="20000" dir="5400000" rotWithShape="0">
              <a:srgbClr val="000000">
                <a:alpha val="37999"/>
              </a:srgbClr>
            </a:outerShdw>
          </a:effectLst>
        </p:spPr>
        <p:txBody>
          <a:bodyPr>
            <a:prstTxWarp prst="textNoShape">
              <a:avLst/>
            </a:prstTxWarp>
          </a:bodyPr>
          <a:lstStyle/>
          <a:p>
            <a:pPr algn="ctr">
              <a:defRPr/>
            </a:pPr>
            <a:r>
              <a:rPr lang="en-US" altLang="ja-JP" sz="1400" b="1">
                <a:solidFill>
                  <a:schemeClr val="bg1"/>
                </a:solidFill>
                <a:effectLst>
                  <a:outerShdw blurRad="38100" dist="38100" dir="2700000" algn="tl">
                    <a:srgbClr val="000000"/>
                  </a:outerShdw>
                </a:effectLst>
                <a:latin typeface="Meiryo" pitchFamily="34" charset="-128"/>
                <a:ea typeface="Meiryo" pitchFamily="34" charset="-128"/>
                <a:cs typeface="Meiryo" pitchFamily="34" charset="-128"/>
              </a:rPr>
              <a:t>SOS</a:t>
            </a:r>
            <a:endParaRPr lang="th-TH" altLang="ja-JP" sz="1400" b="1">
              <a:solidFill>
                <a:schemeClr val="bg1"/>
              </a:solidFill>
              <a:effectLst>
                <a:outerShdw blurRad="38100" dist="38100" dir="2700000" algn="tl">
                  <a:srgbClr val="000000"/>
                </a:outerShdw>
              </a:effectLst>
              <a:latin typeface="Meiryo" pitchFamily="34" charset="-128"/>
              <a:ea typeface="Meiryo" pitchFamily="34" charset="-128"/>
              <a:cs typeface="Meiryo" pitchFamily="34" charset="-128"/>
            </a:endParaRPr>
          </a:p>
        </p:txBody>
      </p:sp>
      <p:sp>
        <p:nvSpPr>
          <p:cNvPr id="130" name="Rectangle 129"/>
          <p:cNvSpPr/>
          <p:nvPr/>
        </p:nvSpPr>
        <p:spPr bwMode="auto">
          <a:xfrm>
            <a:off x="3857625" y="4786313"/>
            <a:ext cx="5143500" cy="200025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defRPr/>
            </a:pPr>
            <a:endParaRPr lang="ja-JP" altLang="en-US">
              <a:solidFill>
                <a:schemeClr val="tx1"/>
              </a:solidFill>
              <a:cs typeface="Angsana New" pitchFamily="18" charset="-34"/>
            </a:endParaRPr>
          </a:p>
        </p:txBody>
      </p:sp>
      <p:sp>
        <p:nvSpPr>
          <p:cNvPr id="131" name="Rectangle 130"/>
          <p:cNvSpPr>
            <a:spLocks noChangeArrowheads="1"/>
          </p:cNvSpPr>
          <p:nvPr/>
        </p:nvSpPr>
        <p:spPr bwMode="auto">
          <a:xfrm>
            <a:off x="6072188" y="4643438"/>
            <a:ext cx="885825" cy="285750"/>
          </a:xfrm>
          <a:prstGeom prst="rect">
            <a:avLst/>
          </a:prstGeom>
          <a:solidFill>
            <a:srgbClr val="2D2D8A"/>
          </a:solidFill>
          <a:ln w="38100">
            <a:solidFill>
              <a:schemeClr val="bg1"/>
            </a:solidFill>
            <a:miter lim="800000"/>
            <a:headEnd/>
            <a:tailEnd/>
          </a:ln>
          <a:effectLst>
            <a:outerShdw blurRad="63500" dist="20000" dir="5400000" rotWithShape="0">
              <a:srgbClr val="000000">
                <a:alpha val="37999"/>
              </a:srgbClr>
            </a:outerShdw>
          </a:effectLst>
        </p:spPr>
        <p:txBody>
          <a:bodyPr>
            <a:prstTxWarp prst="textNoShape">
              <a:avLst/>
            </a:prstTxWarp>
          </a:bodyPr>
          <a:lstStyle/>
          <a:p>
            <a:pPr algn="ctr">
              <a:defRPr/>
            </a:pPr>
            <a:r>
              <a:rPr lang="en-US" altLang="ja-JP" sz="1400" b="1">
                <a:solidFill>
                  <a:schemeClr val="bg1"/>
                </a:solidFill>
                <a:effectLst>
                  <a:outerShdw blurRad="38100" dist="38100" dir="2700000" algn="tl">
                    <a:srgbClr val="000000"/>
                  </a:outerShdw>
                </a:effectLst>
                <a:latin typeface="Meiryo" pitchFamily="34" charset="-128"/>
                <a:ea typeface="Meiryo" pitchFamily="34" charset="-128"/>
                <a:cs typeface="Meiryo" pitchFamily="34" charset="-128"/>
              </a:rPr>
              <a:t>WPS</a:t>
            </a:r>
            <a:endParaRPr lang="th-TH" altLang="ja-JP" sz="1400" b="1">
              <a:solidFill>
                <a:schemeClr val="bg1"/>
              </a:solidFill>
              <a:effectLst>
                <a:outerShdw blurRad="38100" dist="38100" dir="2700000" algn="tl">
                  <a:srgbClr val="000000"/>
                </a:outerShdw>
              </a:effectLst>
              <a:latin typeface="Meiryo" pitchFamily="34" charset="-128"/>
              <a:ea typeface="Meiryo" pitchFamily="34" charset="-128"/>
              <a:cs typeface="Meiryo" pitchFamily="34" charset="-128"/>
            </a:endParaRPr>
          </a:p>
        </p:txBody>
      </p:sp>
      <p:cxnSp>
        <p:nvCxnSpPr>
          <p:cNvPr id="134" name="Straight Arrow Connector 133"/>
          <p:cNvCxnSpPr/>
          <p:nvPr/>
        </p:nvCxnSpPr>
        <p:spPr bwMode="auto">
          <a:xfrm rot="5400000" flipH="1" flipV="1">
            <a:off x="7358857" y="4285456"/>
            <a:ext cx="857250" cy="1587"/>
          </a:xfrm>
          <a:prstGeom prst="straightConnector1">
            <a:avLst/>
          </a:prstGeom>
          <a:solidFill>
            <a:schemeClr val="accent1"/>
          </a:solidFill>
          <a:ln w="41275" cap="rnd" cmpd="sng" algn="ctr">
            <a:solidFill>
              <a:schemeClr val="accent1">
                <a:lumMod val="75000"/>
              </a:schemeClr>
            </a:solidFill>
            <a:prstDash val="solid"/>
            <a:bevel/>
            <a:headEnd type="none" w="med" len="med"/>
            <a:tailEnd type="triangle"/>
          </a:ln>
          <a:effectLst/>
        </p:spPr>
      </p:cxnSp>
      <p:cxnSp>
        <p:nvCxnSpPr>
          <p:cNvPr id="135" name="Straight Arrow Connector 134"/>
          <p:cNvCxnSpPr/>
          <p:nvPr/>
        </p:nvCxnSpPr>
        <p:spPr bwMode="auto">
          <a:xfrm rot="5400000" flipH="1" flipV="1">
            <a:off x="7643019" y="4285456"/>
            <a:ext cx="857250" cy="1588"/>
          </a:xfrm>
          <a:prstGeom prst="straightConnector1">
            <a:avLst/>
          </a:prstGeom>
          <a:solidFill>
            <a:schemeClr val="accent1"/>
          </a:solidFill>
          <a:ln w="41275" cap="rnd" cmpd="sng" algn="ctr">
            <a:solidFill>
              <a:schemeClr val="accent1">
                <a:lumMod val="75000"/>
              </a:schemeClr>
            </a:solidFill>
            <a:prstDash val="solid"/>
            <a:bevel/>
            <a:headEnd type="triangle" w="med" len="med"/>
            <a:tailEnd type="none"/>
          </a:ln>
          <a:effectLst/>
        </p:spPr>
      </p:cxnSp>
      <p:sp>
        <p:nvSpPr>
          <p:cNvPr id="38922" name="Rectangle 136"/>
          <p:cNvSpPr>
            <a:spLocks noChangeArrowheads="1"/>
          </p:cNvSpPr>
          <p:nvPr/>
        </p:nvSpPr>
        <p:spPr bwMode="auto">
          <a:xfrm>
            <a:off x="2857500" y="3929063"/>
            <a:ext cx="1912938" cy="738187"/>
          </a:xfrm>
          <a:prstGeom prst="rect">
            <a:avLst/>
          </a:prstGeom>
          <a:noFill/>
          <a:ln w="9525">
            <a:noFill/>
            <a:miter lim="800000"/>
            <a:headEnd/>
            <a:tailEnd/>
          </a:ln>
        </p:spPr>
        <p:txBody>
          <a:bodyPr>
            <a:prstTxWarp prst="textNoShape">
              <a:avLst/>
            </a:prstTxWarp>
            <a:spAutoFit/>
          </a:bodyPr>
          <a:lstStyle/>
          <a:p>
            <a:pPr algn="ctr"/>
            <a:r>
              <a:rPr lang="en-US" altLang="ja-JP" sz="1400">
                <a:latin typeface="Constantia" charset="0"/>
              </a:rPr>
              <a:t>GetObservation</a:t>
            </a:r>
          </a:p>
          <a:p>
            <a:pPr algn="ctr"/>
            <a:r>
              <a:rPr lang="en-US" altLang="ja-JP" sz="1400">
                <a:latin typeface="Constantia" charset="0"/>
              </a:rPr>
              <a:t>(b1,b2,b3,state_1km)</a:t>
            </a:r>
            <a:endParaRPr lang="th-TH" altLang="ja-JP" sz="1400">
              <a:latin typeface="Constantia" charset="0"/>
            </a:endParaRPr>
          </a:p>
          <a:p>
            <a:pPr algn="ctr"/>
            <a:endParaRPr lang="en-US" altLang="ja-JP" sz="1400">
              <a:latin typeface="Constantia" charset="0"/>
            </a:endParaRPr>
          </a:p>
        </p:txBody>
      </p:sp>
      <p:sp>
        <p:nvSpPr>
          <p:cNvPr id="38923" name="Rectangle 139"/>
          <p:cNvSpPr>
            <a:spLocks noChangeArrowheads="1"/>
          </p:cNvSpPr>
          <p:nvPr/>
        </p:nvSpPr>
        <p:spPr bwMode="auto">
          <a:xfrm>
            <a:off x="5227638" y="3929063"/>
            <a:ext cx="565150" cy="307975"/>
          </a:xfrm>
          <a:prstGeom prst="rect">
            <a:avLst/>
          </a:prstGeom>
          <a:noFill/>
          <a:ln w="9525">
            <a:noFill/>
            <a:miter lim="800000"/>
            <a:headEnd/>
            <a:tailEnd/>
          </a:ln>
        </p:spPr>
        <p:txBody>
          <a:bodyPr wrap="none">
            <a:prstTxWarp prst="textNoShape">
              <a:avLst/>
            </a:prstTxWarp>
            <a:spAutoFit/>
          </a:bodyPr>
          <a:lstStyle/>
          <a:p>
            <a:pPr algn="ctr"/>
            <a:r>
              <a:rPr lang="en-US" altLang="ja-JP" sz="1400">
                <a:latin typeface="Constantia" charset="0"/>
              </a:rPr>
              <a:t>XML</a:t>
            </a:r>
          </a:p>
        </p:txBody>
      </p:sp>
      <p:grpSp>
        <p:nvGrpSpPr>
          <p:cNvPr id="38924" name="Group 154"/>
          <p:cNvGrpSpPr>
            <a:grpSpLocks/>
          </p:cNvGrpSpPr>
          <p:nvPr/>
        </p:nvGrpSpPr>
        <p:grpSpPr bwMode="auto">
          <a:xfrm>
            <a:off x="4000500" y="6215063"/>
            <a:ext cx="4857750" cy="428625"/>
            <a:chOff x="4071934" y="4857760"/>
            <a:chExt cx="4857784" cy="428628"/>
          </a:xfrm>
        </p:grpSpPr>
        <p:sp>
          <p:nvSpPr>
            <p:cNvPr id="150" name="Rounded Rectangle 149"/>
            <p:cNvSpPr/>
            <p:nvPr/>
          </p:nvSpPr>
          <p:spPr bwMode="auto">
            <a:xfrm>
              <a:off x="6500826" y="4857760"/>
              <a:ext cx="1214446" cy="428628"/>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lstStyle/>
            <a:p>
              <a:pPr algn="ctr" fontAlgn="auto">
                <a:spcBef>
                  <a:spcPts val="0"/>
                </a:spcBef>
                <a:spcAft>
                  <a:spcPts val="0"/>
                </a:spcAft>
                <a:defRPr/>
              </a:pPr>
              <a:r>
                <a:rPr lang="en-US" sz="1400" b="1" dirty="0" err="1">
                  <a:solidFill>
                    <a:srgbClr val="FF3399"/>
                  </a:solidFill>
                  <a:effectLst>
                    <a:glow rad="101600">
                      <a:schemeClr val="bg1">
                        <a:lumMod val="95000"/>
                        <a:alpha val="40000"/>
                      </a:schemeClr>
                    </a:glow>
                  </a:effectLst>
                </a:rPr>
                <a:t>simplejson</a:t>
              </a:r>
              <a:endParaRPr lang="th-TH" sz="1400" b="1" dirty="0">
                <a:solidFill>
                  <a:srgbClr val="FF3399"/>
                </a:solidFill>
                <a:effectLst>
                  <a:glow rad="101600">
                    <a:schemeClr val="bg1">
                      <a:lumMod val="95000"/>
                      <a:alpha val="40000"/>
                    </a:schemeClr>
                  </a:glow>
                </a:effectLst>
              </a:endParaRPr>
            </a:p>
          </p:txBody>
        </p:sp>
        <p:sp>
          <p:nvSpPr>
            <p:cNvPr id="151" name="Rounded Rectangle 150"/>
            <p:cNvSpPr/>
            <p:nvPr/>
          </p:nvSpPr>
          <p:spPr bwMode="auto">
            <a:xfrm>
              <a:off x="5286380" y="4857760"/>
              <a:ext cx="1071570" cy="428628"/>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lstStyle/>
            <a:p>
              <a:pPr algn="ctr" fontAlgn="auto">
                <a:spcBef>
                  <a:spcPts val="0"/>
                </a:spcBef>
                <a:spcAft>
                  <a:spcPts val="0"/>
                </a:spcAft>
                <a:defRPr/>
              </a:pPr>
              <a:r>
                <a:rPr lang="en-US" sz="1400" b="1" dirty="0">
                  <a:solidFill>
                    <a:srgbClr val="FF3399"/>
                  </a:solidFill>
                  <a:effectLst>
                    <a:glow rad="101600">
                      <a:schemeClr val="bg1">
                        <a:lumMod val="95000"/>
                        <a:alpha val="40000"/>
                      </a:schemeClr>
                    </a:glow>
                  </a:effectLst>
                </a:rPr>
                <a:t>rpy2</a:t>
              </a:r>
              <a:endParaRPr lang="th-TH" sz="1400" b="1" dirty="0">
                <a:solidFill>
                  <a:srgbClr val="FF3399"/>
                </a:solidFill>
                <a:effectLst>
                  <a:glow rad="101600">
                    <a:schemeClr val="bg1">
                      <a:lumMod val="95000"/>
                      <a:alpha val="40000"/>
                    </a:schemeClr>
                  </a:glow>
                </a:effectLst>
              </a:endParaRPr>
            </a:p>
          </p:txBody>
        </p:sp>
        <p:sp>
          <p:nvSpPr>
            <p:cNvPr id="152" name="Rounded Rectangle 151"/>
            <p:cNvSpPr/>
            <p:nvPr/>
          </p:nvSpPr>
          <p:spPr bwMode="auto">
            <a:xfrm>
              <a:off x="4071934" y="4857760"/>
              <a:ext cx="1071570" cy="428628"/>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lstStyle/>
            <a:p>
              <a:pPr algn="ctr" fontAlgn="auto">
                <a:spcBef>
                  <a:spcPts val="0"/>
                </a:spcBef>
                <a:spcAft>
                  <a:spcPts val="0"/>
                </a:spcAft>
                <a:defRPr/>
              </a:pPr>
              <a:r>
                <a:rPr lang="en-US" sz="1400" b="1" dirty="0">
                  <a:solidFill>
                    <a:srgbClr val="FF3399"/>
                  </a:solidFill>
                  <a:effectLst>
                    <a:glow rad="101600">
                      <a:schemeClr val="bg1">
                        <a:lumMod val="95000"/>
                        <a:alpha val="40000"/>
                      </a:schemeClr>
                    </a:glow>
                  </a:effectLst>
                </a:rPr>
                <a:t>R</a:t>
              </a:r>
              <a:endParaRPr lang="th-TH" sz="1400" b="1" dirty="0">
                <a:solidFill>
                  <a:srgbClr val="FF3399"/>
                </a:solidFill>
                <a:effectLst>
                  <a:glow rad="101600">
                    <a:schemeClr val="bg1">
                      <a:lumMod val="95000"/>
                      <a:alpha val="40000"/>
                    </a:schemeClr>
                  </a:glow>
                </a:effectLst>
              </a:endParaRPr>
            </a:p>
          </p:txBody>
        </p:sp>
        <p:sp>
          <p:nvSpPr>
            <p:cNvPr id="153" name="Rounded Rectangle 152"/>
            <p:cNvSpPr/>
            <p:nvPr/>
          </p:nvSpPr>
          <p:spPr bwMode="auto">
            <a:xfrm>
              <a:off x="7858148" y="4857760"/>
              <a:ext cx="1071570" cy="428628"/>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lstStyle/>
            <a:p>
              <a:pPr algn="ctr" fontAlgn="auto">
                <a:spcBef>
                  <a:spcPts val="0"/>
                </a:spcBef>
                <a:spcAft>
                  <a:spcPts val="0"/>
                </a:spcAft>
                <a:defRPr/>
              </a:pPr>
              <a:r>
                <a:rPr lang="en-US" sz="1400" b="1" dirty="0">
                  <a:solidFill>
                    <a:srgbClr val="FF3399"/>
                  </a:solidFill>
                  <a:effectLst>
                    <a:glow rad="101600">
                      <a:schemeClr val="bg1">
                        <a:lumMod val="95000"/>
                        <a:alpha val="40000"/>
                      </a:schemeClr>
                    </a:glow>
                  </a:effectLst>
                </a:rPr>
                <a:t>Etc..</a:t>
              </a:r>
              <a:endParaRPr lang="th-TH" sz="1400" b="1" dirty="0">
                <a:solidFill>
                  <a:srgbClr val="FF3399"/>
                </a:solidFill>
                <a:effectLst>
                  <a:glow rad="101600">
                    <a:schemeClr val="bg1">
                      <a:lumMod val="95000"/>
                      <a:alpha val="40000"/>
                    </a:schemeClr>
                  </a:glow>
                </a:effectLst>
              </a:endParaRPr>
            </a:p>
          </p:txBody>
        </p:sp>
      </p:grpSp>
      <p:sp>
        <p:nvSpPr>
          <p:cNvPr id="154" name="Rounded Rectangle 153"/>
          <p:cNvSpPr>
            <a:spLocks noChangeArrowheads="1"/>
          </p:cNvSpPr>
          <p:nvPr/>
        </p:nvSpPr>
        <p:spPr bwMode="auto">
          <a:xfrm>
            <a:off x="4000500" y="5072063"/>
            <a:ext cx="4857750" cy="1000125"/>
          </a:xfrm>
          <a:prstGeom prst="roundRect">
            <a:avLst>
              <a:gd name="adj" fmla="val 16667"/>
            </a:avLst>
          </a:prstGeom>
          <a:gradFill rotWithShape="1">
            <a:gsLst>
              <a:gs pos="0">
                <a:srgbClr val="BDBDBD"/>
              </a:gs>
              <a:gs pos="80000">
                <a:srgbClr val="F7F7F7"/>
              </a:gs>
              <a:gs pos="100000">
                <a:srgbClr val="F8F8F8"/>
              </a:gs>
            </a:gsLst>
            <a:lin ang="16200000"/>
          </a:gradFill>
          <a:ln w="9525">
            <a:solidFill>
              <a:srgbClr val="F9F9F9"/>
            </a:solidFill>
            <a:round/>
            <a:headEnd/>
            <a:tailEnd/>
          </a:ln>
          <a:effectLst>
            <a:outerShdw blurRad="63500" dist="23000" dir="5400000" rotWithShape="0">
              <a:srgbClr val="000000">
                <a:alpha val="34998"/>
              </a:srgbClr>
            </a:outerShdw>
          </a:effectLst>
        </p:spPr>
        <p:txBody>
          <a:bodyPr>
            <a:prstTxWarp prst="textNoShape">
              <a:avLst/>
            </a:prstTxWarp>
          </a:bodyPr>
          <a:lstStyle/>
          <a:p>
            <a:pPr algn="ctr">
              <a:defRPr/>
            </a:pPr>
            <a:r>
              <a:rPr lang="en-US" altLang="ja-JP">
                <a:latin typeface="Constantia" charset="0"/>
              </a:rPr>
              <a:t>PyWPS</a:t>
            </a:r>
          </a:p>
          <a:p>
            <a:pPr>
              <a:buFont typeface="Arial" charset="0"/>
              <a:buChar char="•"/>
              <a:defRPr/>
            </a:pPr>
            <a:r>
              <a:rPr lang="en-US" altLang="ja-JP" sz="1400">
                <a:latin typeface="Constantia" charset="0"/>
              </a:rPr>
              <a:t> Validation process</a:t>
            </a:r>
          </a:p>
          <a:p>
            <a:pPr>
              <a:buFont typeface="Arial" charset="0"/>
              <a:buChar char="•"/>
              <a:defRPr/>
            </a:pPr>
            <a:r>
              <a:rPr lang="en-US" altLang="ja-JP" sz="1400">
                <a:latin typeface="Constantia" charset="0"/>
              </a:rPr>
              <a:t> Least Square Fitting process</a:t>
            </a:r>
            <a:endParaRPr lang="th-TH" altLang="ja-JP" sz="1400">
              <a:latin typeface="Constantia" charset="0"/>
            </a:endParaRPr>
          </a:p>
        </p:txBody>
      </p:sp>
      <p:pic>
        <p:nvPicPr>
          <p:cNvPr id="38926" name="Picture 4" descr="workstation1"/>
          <p:cNvPicPr>
            <a:picLocks noChangeAspect="1" noChangeArrowheads="1"/>
          </p:cNvPicPr>
          <p:nvPr/>
        </p:nvPicPr>
        <p:blipFill>
          <a:blip r:embed="rId2"/>
          <a:srcRect/>
          <a:stretch>
            <a:fillRect/>
          </a:stretch>
        </p:blipFill>
        <p:spPr bwMode="auto">
          <a:xfrm>
            <a:off x="500063" y="5286375"/>
            <a:ext cx="890587" cy="1000125"/>
          </a:xfrm>
          <a:prstGeom prst="rect">
            <a:avLst/>
          </a:prstGeom>
          <a:noFill/>
          <a:ln w="9525">
            <a:noFill/>
            <a:miter lim="800000"/>
            <a:headEnd/>
            <a:tailEnd/>
          </a:ln>
        </p:spPr>
      </p:pic>
      <p:sp>
        <p:nvSpPr>
          <p:cNvPr id="161" name="Rectangle 160"/>
          <p:cNvSpPr>
            <a:spLocks noChangeArrowheads="1"/>
          </p:cNvSpPr>
          <p:nvPr/>
        </p:nvSpPr>
        <p:spPr bwMode="auto">
          <a:xfrm>
            <a:off x="500063" y="6357938"/>
            <a:ext cx="885825" cy="285750"/>
          </a:xfrm>
          <a:prstGeom prst="rect">
            <a:avLst/>
          </a:prstGeom>
          <a:solidFill>
            <a:srgbClr val="2D2D8A"/>
          </a:solidFill>
          <a:ln w="38100">
            <a:solidFill>
              <a:schemeClr val="bg1"/>
            </a:solidFill>
            <a:miter lim="800000"/>
            <a:headEnd/>
            <a:tailEnd/>
          </a:ln>
          <a:effectLst>
            <a:outerShdw blurRad="63500" dist="20000" dir="5400000" rotWithShape="0">
              <a:srgbClr val="000000">
                <a:alpha val="37999"/>
              </a:srgbClr>
            </a:outerShdw>
          </a:effectLst>
        </p:spPr>
        <p:txBody>
          <a:bodyPr>
            <a:prstTxWarp prst="textNoShape">
              <a:avLst/>
            </a:prstTxWarp>
          </a:bodyPr>
          <a:lstStyle/>
          <a:p>
            <a:pPr algn="ctr">
              <a:defRPr/>
            </a:pPr>
            <a:r>
              <a:rPr lang="en-US" altLang="ja-JP" sz="1400" b="1">
                <a:solidFill>
                  <a:schemeClr val="bg1"/>
                </a:solidFill>
                <a:effectLst>
                  <a:outerShdw blurRad="38100" dist="38100" dir="2700000" algn="tl">
                    <a:srgbClr val="000000"/>
                  </a:outerShdw>
                </a:effectLst>
                <a:latin typeface="Meiryo" pitchFamily="34" charset="-128"/>
                <a:ea typeface="Meiryo" pitchFamily="34" charset="-128"/>
                <a:cs typeface="Meiryo" pitchFamily="34" charset="-128"/>
              </a:rPr>
              <a:t>Client</a:t>
            </a:r>
            <a:endParaRPr lang="th-TH" altLang="ja-JP" sz="1400" b="1">
              <a:solidFill>
                <a:schemeClr val="bg1"/>
              </a:solidFill>
              <a:effectLst>
                <a:outerShdw blurRad="38100" dist="38100" dir="2700000" algn="tl">
                  <a:srgbClr val="000000"/>
                </a:outerShdw>
              </a:effectLst>
              <a:latin typeface="Meiryo" pitchFamily="34" charset="-128"/>
              <a:ea typeface="Meiryo" pitchFamily="34" charset="-128"/>
              <a:cs typeface="Meiryo" pitchFamily="34" charset="-128"/>
            </a:endParaRPr>
          </a:p>
        </p:txBody>
      </p:sp>
      <p:cxnSp>
        <p:nvCxnSpPr>
          <p:cNvPr id="162" name="Straight Arrow Connector 161"/>
          <p:cNvCxnSpPr/>
          <p:nvPr/>
        </p:nvCxnSpPr>
        <p:spPr bwMode="auto">
          <a:xfrm rot="10800000">
            <a:off x="1500188" y="5643563"/>
            <a:ext cx="2214562" cy="1587"/>
          </a:xfrm>
          <a:prstGeom prst="straightConnector1">
            <a:avLst/>
          </a:prstGeom>
          <a:solidFill>
            <a:schemeClr val="accent1"/>
          </a:solidFill>
          <a:ln w="41275" cap="rnd" cmpd="sng" algn="ctr">
            <a:solidFill>
              <a:schemeClr val="accent1">
                <a:lumMod val="75000"/>
              </a:schemeClr>
            </a:solidFill>
            <a:prstDash val="solid"/>
            <a:bevel/>
            <a:headEnd type="triangle" w="med" len="med"/>
            <a:tailEnd type="none"/>
          </a:ln>
          <a:effectLst/>
        </p:spPr>
      </p:cxnSp>
      <p:cxnSp>
        <p:nvCxnSpPr>
          <p:cNvPr id="165" name="Straight Arrow Connector 164"/>
          <p:cNvCxnSpPr/>
          <p:nvPr/>
        </p:nvCxnSpPr>
        <p:spPr bwMode="auto">
          <a:xfrm rot="10800000">
            <a:off x="1428750" y="5857875"/>
            <a:ext cx="2214563" cy="1588"/>
          </a:xfrm>
          <a:prstGeom prst="straightConnector1">
            <a:avLst/>
          </a:prstGeom>
          <a:solidFill>
            <a:schemeClr val="accent1"/>
          </a:solidFill>
          <a:ln w="41275" cap="rnd" cmpd="sng" algn="ctr">
            <a:solidFill>
              <a:schemeClr val="accent1">
                <a:lumMod val="75000"/>
              </a:schemeClr>
            </a:solidFill>
            <a:prstDash val="solid"/>
            <a:bevel/>
            <a:headEnd type="none" w="med" len="med"/>
            <a:tailEnd type="triangle"/>
          </a:ln>
          <a:effectLst/>
        </p:spPr>
      </p:cxnSp>
      <p:sp>
        <p:nvSpPr>
          <p:cNvPr id="38930" name="Rectangle 165"/>
          <p:cNvSpPr>
            <a:spLocks noChangeArrowheads="1"/>
          </p:cNvSpPr>
          <p:nvPr/>
        </p:nvSpPr>
        <p:spPr bwMode="auto">
          <a:xfrm>
            <a:off x="1143000" y="4857750"/>
            <a:ext cx="2714625" cy="708025"/>
          </a:xfrm>
          <a:prstGeom prst="rect">
            <a:avLst/>
          </a:prstGeom>
          <a:noFill/>
          <a:ln w="9525">
            <a:noFill/>
            <a:miter lim="800000"/>
            <a:headEnd/>
            <a:tailEnd/>
          </a:ln>
        </p:spPr>
        <p:txBody>
          <a:bodyPr>
            <a:prstTxWarp prst="textNoShape">
              <a:avLst/>
            </a:prstTxWarp>
            <a:spAutoFit/>
          </a:bodyPr>
          <a:lstStyle/>
          <a:p>
            <a:pPr algn="ctr"/>
            <a:r>
              <a:rPr lang="en-US" altLang="ja-JP" sz="1400">
                <a:latin typeface="Constantia" charset="0"/>
              </a:rPr>
              <a:t>Execute</a:t>
            </a:r>
          </a:p>
          <a:p>
            <a:pPr algn="ctr"/>
            <a:r>
              <a:rPr lang="en-US" altLang="ja-JP" sz="1300">
                <a:solidFill>
                  <a:srgbClr val="0070C0"/>
                </a:solidFill>
                <a:latin typeface="Constantia" charset="0"/>
              </a:rPr>
              <a:t>[station,startdate,enddate,product,confd,maxday,dout]</a:t>
            </a:r>
            <a:endParaRPr lang="th-TH" altLang="ja-JP" sz="1300">
              <a:solidFill>
                <a:srgbClr val="0070C0"/>
              </a:solidFill>
              <a:latin typeface="Constantia" charset="0"/>
            </a:endParaRPr>
          </a:p>
        </p:txBody>
      </p:sp>
      <p:sp>
        <p:nvSpPr>
          <p:cNvPr id="38931" name="Rectangle 166"/>
          <p:cNvSpPr>
            <a:spLocks noChangeArrowheads="1"/>
          </p:cNvSpPr>
          <p:nvPr/>
        </p:nvSpPr>
        <p:spPr bwMode="auto">
          <a:xfrm>
            <a:off x="2066925" y="5857875"/>
            <a:ext cx="611188" cy="307975"/>
          </a:xfrm>
          <a:prstGeom prst="rect">
            <a:avLst/>
          </a:prstGeom>
          <a:noFill/>
          <a:ln w="9525">
            <a:noFill/>
            <a:miter lim="800000"/>
            <a:headEnd/>
            <a:tailEnd/>
          </a:ln>
        </p:spPr>
        <p:txBody>
          <a:bodyPr wrap="none">
            <a:prstTxWarp prst="textNoShape">
              <a:avLst/>
            </a:prstTxWarp>
            <a:spAutoFit/>
          </a:bodyPr>
          <a:lstStyle/>
          <a:p>
            <a:pPr algn="ctr"/>
            <a:r>
              <a:rPr lang="en-US" altLang="ja-JP" sz="1400">
                <a:latin typeface="Constantia" charset="0"/>
              </a:rPr>
              <a:t>JSON</a:t>
            </a:r>
            <a:endParaRPr lang="th-TH" altLang="ja-JP" sz="1400">
              <a:latin typeface="Constantia" charset="0"/>
            </a:endParaRPr>
          </a:p>
        </p:txBody>
      </p:sp>
      <p:grpSp>
        <p:nvGrpSpPr>
          <p:cNvPr id="38932" name="Group 69"/>
          <p:cNvGrpSpPr>
            <a:grpSpLocks/>
          </p:cNvGrpSpPr>
          <p:nvPr/>
        </p:nvGrpSpPr>
        <p:grpSpPr bwMode="auto">
          <a:xfrm>
            <a:off x="7570788" y="2928938"/>
            <a:ext cx="715962" cy="752475"/>
            <a:chOff x="7358082" y="2786058"/>
            <a:chExt cx="715540" cy="752830"/>
          </a:xfrm>
        </p:grpSpPr>
        <p:pic>
          <p:nvPicPr>
            <p:cNvPr id="38963" name="Picture 17" descr="data"/>
            <p:cNvPicPr>
              <a:picLocks noChangeAspect="1" noChangeArrowheads="1"/>
            </p:cNvPicPr>
            <p:nvPr/>
          </p:nvPicPr>
          <p:blipFill>
            <a:blip r:embed="rId3"/>
            <a:srcRect/>
            <a:stretch>
              <a:fillRect/>
            </a:stretch>
          </p:blipFill>
          <p:spPr bwMode="auto">
            <a:xfrm>
              <a:off x="7463668" y="2786058"/>
              <a:ext cx="609954" cy="609954"/>
            </a:xfrm>
            <a:prstGeom prst="rect">
              <a:avLst/>
            </a:prstGeom>
            <a:noFill/>
            <a:ln w="9525">
              <a:noFill/>
              <a:miter lim="800000"/>
              <a:headEnd/>
              <a:tailEnd/>
            </a:ln>
          </p:spPr>
        </p:pic>
        <p:pic>
          <p:nvPicPr>
            <p:cNvPr id="38964" name="Picture 17" descr="data"/>
            <p:cNvPicPr>
              <a:picLocks noChangeAspect="1" noChangeArrowheads="1"/>
            </p:cNvPicPr>
            <p:nvPr/>
          </p:nvPicPr>
          <p:blipFill>
            <a:blip r:embed="rId3"/>
            <a:srcRect/>
            <a:stretch>
              <a:fillRect/>
            </a:stretch>
          </p:blipFill>
          <p:spPr bwMode="auto">
            <a:xfrm>
              <a:off x="7358082" y="2928934"/>
              <a:ext cx="609954" cy="609954"/>
            </a:xfrm>
            <a:prstGeom prst="rect">
              <a:avLst/>
            </a:prstGeom>
            <a:noFill/>
            <a:ln w="9525">
              <a:noFill/>
              <a:miter lim="800000"/>
              <a:headEnd/>
              <a:tailEnd/>
            </a:ln>
          </p:spPr>
        </p:pic>
      </p:grpSp>
      <p:grpSp>
        <p:nvGrpSpPr>
          <p:cNvPr id="38933" name="Group 68"/>
          <p:cNvGrpSpPr>
            <a:grpSpLocks/>
          </p:cNvGrpSpPr>
          <p:nvPr/>
        </p:nvGrpSpPr>
        <p:grpSpPr bwMode="auto">
          <a:xfrm>
            <a:off x="4500563" y="2928938"/>
            <a:ext cx="715962" cy="752475"/>
            <a:chOff x="4786314" y="2786058"/>
            <a:chExt cx="715540" cy="752830"/>
          </a:xfrm>
        </p:grpSpPr>
        <p:pic>
          <p:nvPicPr>
            <p:cNvPr id="38961" name="Picture 17" descr="data"/>
            <p:cNvPicPr>
              <a:picLocks noChangeAspect="1" noChangeArrowheads="1"/>
            </p:cNvPicPr>
            <p:nvPr/>
          </p:nvPicPr>
          <p:blipFill>
            <a:blip r:embed="rId3"/>
            <a:srcRect/>
            <a:stretch>
              <a:fillRect/>
            </a:stretch>
          </p:blipFill>
          <p:spPr bwMode="auto">
            <a:xfrm>
              <a:off x="4891900" y="2786058"/>
              <a:ext cx="609954" cy="609954"/>
            </a:xfrm>
            <a:prstGeom prst="rect">
              <a:avLst/>
            </a:prstGeom>
            <a:noFill/>
            <a:ln w="9525">
              <a:noFill/>
              <a:miter lim="800000"/>
              <a:headEnd/>
              <a:tailEnd/>
            </a:ln>
          </p:spPr>
        </p:pic>
        <p:pic>
          <p:nvPicPr>
            <p:cNvPr id="38962" name="Picture 17" descr="data"/>
            <p:cNvPicPr>
              <a:picLocks noChangeAspect="1" noChangeArrowheads="1"/>
            </p:cNvPicPr>
            <p:nvPr/>
          </p:nvPicPr>
          <p:blipFill>
            <a:blip r:embed="rId3"/>
            <a:srcRect/>
            <a:stretch>
              <a:fillRect/>
            </a:stretch>
          </p:blipFill>
          <p:spPr bwMode="auto">
            <a:xfrm>
              <a:off x="4786314" y="2928934"/>
              <a:ext cx="609954" cy="609954"/>
            </a:xfrm>
            <a:prstGeom prst="rect">
              <a:avLst/>
            </a:prstGeom>
            <a:noFill/>
            <a:ln w="9525">
              <a:noFill/>
              <a:miter lim="800000"/>
              <a:headEnd/>
              <a:tailEnd/>
            </a:ln>
          </p:spPr>
        </p:pic>
      </p:grpSp>
      <p:sp>
        <p:nvSpPr>
          <p:cNvPr id="64" name="Rectangle 63"/>
          <p:cNvSpPr/>
          <p:nvPr/>
        </p:nvSpPr>
        <p:spPr>
          <a:xfrm>
            <a:off x="7642225" y="2643188"/>
            <a:ext cx="642938" cy="307975"/>
          </a:xfrm>
          <a:prstGeom prst="rect">
            <a:avLst/>
          </a:prstGeom>
        </p:spPr>
        <p:txBody>
          <a:bodyPr wrap="none">
            <a:prstTxWarp prst="textNoShape">
              <a:avLst/>
            </a:prstTxWarp>
            <a:spAutoFit/>
          </a:bodyPr>
          <a:lstStyle/>
          <a:p>
            <a:pPr algn="ctr">
              <a:defRPr/>
            </a:pPr>
            <a:r>
              <a:rPr lang="en-US" altLang="ja-JP" sz="1400">
                <a:effectLst>
                  <a:outerShdw blurRad="38100" dist="38100" dir="2700000" algn="tl">
                    <a:srgbClr val="DDDDDD"/>
                  </a:outerShdw>
                </a:effectLst>
              </a:rPr>
              <a:t>FLUX</a:t>
            </a:r>
            <a:endParaRPr lang="th-TH" altLang="ja-JP" sz="1400">
              <a:effectLst>
                <a:outerShdw blurRad="38100" dist="38100" dir="2700000" algn="tl">
                  <a:srgbClr val="DDDDDD"/>
                </a:outerShdw>
              </a:effectLst>
            </a:endParaRPr>
          </a:p>
        </p:txBody>
      </p:sp>
      <p:sp>
        <p:nvSpPr>
          <p:cNvPr id="68" name="Rectangle 67"/>
          <p:cNvSpPr/>
          <p:nvPr/>
        </p:nvSpPr>
        <p:spPr>
          <a:xfrm>
            <a:off x="4056000" y="2438400"/>
            <a:ext cx="1690825" cy="523220"/>
          </a:xfrm>
          <a:prstGeom prst="rect">
            <a:avLst/>
          </a:prstGeom>
        </p:spPr>
        <p:txBody>
          <a:bodyPr wrap="none">
            <a:prstTxWarp prst="textNoShape">
              <a:avLst/>
            </a:prstTxWarp>
            <a:spAutoFit/>
          </a:bodyPr>
          <a:lstStyle/>
          <a:p>
            <a:pPr algn="ctr">
              <a:defRPr/>
            </a:pPr>
            <a:r>
              <a:rPr lang="en-US" altLang="ja-JP" sz="1400" dirty="0" smtClean="0">
                <a:effectLst>
                  <a:outerShdw blurRad="38100" dist="38100" dir="2700000" algn="tl">
                    <a:srgbClr val="DDDDDD"/>
                  </a:outerShdw>
                </a:effectLst>
              </a:rPr>
              <a:t>Surface reflectance</a:t>
            </a:r>
          </a:p>
          <a:p>
            <a:pPr algn="ctr">
              <a:defRPr/>
            </a:pPr>
            <a:r>
              <a:rPr lang="en-US" altLang="ja-JP" sz="1400" dirty="0" smtClean="0">
                <a:effectLst>
                  <a:outerShdw blurRad="38100" dist="38100" dir="2700000" algn="tl">
                    <a:srgbClr val="DDDDDD"/>
                  </a:outerShdw>
                </a:effectLst>
              </a:rPr>
              <a:t>GPP, NDVI, EVI, …</a:t>
            </a:r>
            <a:endParaRPr lang="th-TH" altLang="ja-JP" sz="1400" dirty="0">
              <a:effectLst>
                <a:outerShdw blurRad="38100" dist="38100" dir="2700000" algn="tl">
                  <a:srgbClr val="DDDDDD"/>
                </a:outerShdw>
              </a:effectLst>
            </a:endParaRPr>
          </a:p>
        </p:txBody>
      </p:sp>
      <p:sp>
        <p:nvSpPr>
          <p:cNvPr id="38936" name="Rectangle 71"/>
          <p:cNvSpPr>
            <a:spLocks noChangeArrowheads="1"/>
          </p:cNvSpPr>
          <p:nvPr/>
        </p:nvSpPr>
        <p:spPr bwMode="auto">
          <a:xfrm>
            <a:off x="6143625" y="3929063"/>
            <a:ext cx="1722438" cy="523875"/>
          </a:xfrm>
          <a:prstGeom prst="rect">
            <a:avLst/>
          </a:prstGeom>
          <a:noFill/>
          <a:ln w="9525">
            <a:noFill/>
            <a:miter lim="800000"/>
            <a:headEnd/>
            <a:tailEnd/>
          </a:ln>
        </p:spPr>
        <p:txBody>
          <a:bodyPr>
            <a:prstTxWarp prst="textNoShape">
              <a:avLst/>
            </a:prstTxWarp>
            <a:spAutoFit/>
          </a:bodyPr>
          <a:lstStyle/>
          <a:p>
            <a:pPr algn="ctr"/>
            <a:r>
              <a:rPr lang="en-US" altLang="ja-JP" sz="1400">
                <a:latin typeface="Constantia" charset="0"/>
              </a:rPr>
              <a:t>GetObservation</a:t>
            </a:r>
          </a:p>
          <a:p>
            <a:pPr algn="ctr"/>
            <a:r>
              <a:rPr lang="en-US" altLang="ja-JP" sz="1400">
                <a:latin typeface="Constantia" charset="0"/>
              </a:rPr>
              <a:t>(GPP)</a:t>
            </a:r>
            <a:endParaRPr lang="th-TH" altLang="ja-JP" sz="1400">
              <a:latin typeface="Constantia" charset="0"/>
            </a:endParaRPr>
          </a:p>
        </p:txBody>
      </p:sp>
      <p:sp>
        <p:nvSpPr>
          <p:cNvPr id="38937" name="Rectangle 72"/>
          <p:cNvSpPr>
            <a:spLocks noChangeArrowheads="1"/>
          </p:cNvSpPr>
          <p:nvPr/>
        </p:nvSpPr>
        <p:spPr bwMode="auto">
          <a:xfrm>
            <a:off x="8215313" y="3929063"/>
            <a:ext cx="565150" cy="307975"/>
          </a:xfrm>
          <a:prstGeom prst="rect">
            <a:avLst/>
          </a:prstGeom>
          <a:noFill/>
          <a:ln w="9525">
            <a:noFill/>
            <a:miter lim="800000"/>
            <a:headEnd/>
            <a:tailEnd/>
          </a:ln>
        </p:spPr>
        <p:txBody>
          <a:bodyPr wrap="none">
            <a:prstTxWarp prst="textNoShape">
              <a:avLst/>
            </a:prstTxWarp>
            <a:spAutoFit/>
          </a:bodyPr>
          <a:lstStyle/>
          <a:p>
            <a:pPr algn="ctr"/>
            <a:r>
              <a:rPr lang="en-US" altLang="ja-JP" sz="1400">
                <a:latin typeface="Constantia" charset="0"/>
              </a:rPr>
              <a:t>XML</a:t>
            </a:r>
          </a:p>
        </p:txBody>
      </p:sp>
      <p:cxnSp>
        <p:nvCxnSpPr>
          <p:cNvPr id="77" name="Straight Arrow Connector 76"/>
          <p:cNvCxnSpPr/>
          <p:nvPr/>
        </p:nvCxnSpPr>
        <p:spPr bwMode="auto">
          <a:xfrm rot="5400000" flipH="1" flipV="1">
            <a:off x="4272757" y="4285456"/>
            <a:ext cx="857250" cy="1587"/>
          </a:xfrm>
          <a:prstGeom prst="straightConnector1">
            <a:avLst/>
          </a:prstGeom>
          <a:solidFill>
            <a:schemeClr val="accent1"/>
          </a:solidFill>
          <a:ln w="41275" cap="rnd" cmpd="sng" algn="ctr">
            <a:solidFill>
              <a:schemeClr val="accent1">
                <a:lumMod val="75000"/>
              </a:schemeClr>
            </a:solidFill>
            <a:prstDash val="solid"/>
            <a:bevel/>
            <a:headEnd type="none" w="med" len="med"/>
            <a:tailEnd type="triangle"/>
          </a:ln>
          <a:effectLst/>
        </p:spPr>
      </p:cxnSp>
      <p:cxnSp>
        <p:nvCxnSpPr>
          <p:cNvPr id="78" name="Straight Arrow Connector 77"/>
          <p:cNvCxnSpPr/>
          <p:nvPr/>
        </p:nvCxnSpPr>
        <p:spPr bwMode="auto">
          <a:xfrm rot="5400000" flipH="1" flipV="1">
            <a:off x="4556919" y="4285456"/>
            <a:ext cx="857250" cy="1588"/>
          </a:xfrm>
          <a:prstGeom prst="straightConnector1">
            <a:avLst/>
          </a:prstGeom>
          <a:solidFill>
            <a:schemeClr val="accent1"/>
          </a:solidFill>
          <a:ln w="41275" cap="rnd" cmpd="sng" algn="ctr">
            <a:solidFill>
              <a:schemeClr val="accent1">
                <a:lumMod val="75000"/>
              </a:schemeClr>
            </a:solidFill>
            <a:prstDash val="solid"/>
            <a:bevel/>
            <a:headEnd type="triangle" w="med" len="med"/>
            <a:tailEnd type="none"/>
          </a:ln>
          <a:effectLst/>
        </p:spPr>
      </p:cxnSp>
      <p:grpSp>
        <p:nvGrpSpPr>
          <p:cNvPr id="38940" name="Group 89"/>
          <p:cNvGrpSpPr>
            <a:grpSpLocks/>
          </p:cNvGrpSpPr>
          <p:nvPr/>
        </p:nvGrpSpPr>
        <p:grpSpPr bwMode="auto">
          <a:xfrm>
            <a:off x="6929438" y="1143000"/>
            <a:ext cx="2214562" cy="1308100"/>
            <a:chOff x="3857621" y="1120959"/>
            <a:chExt cx="2214577" cy="1307909"/>
          </a:xfrm>
        </p:grpSpPr>
        <p:sp>
          <p:nvSpPr>
            <p:cNvPr id="158" name="Right Arrow 157"/>
            <p:cNvSpPr>
              <a:spLocks noChangeArrowheads="1"/>
            </p:cNvSpPr>
            <p:nvPr/>
          </p:nvSpPr>
          <p:spPr bwMode="auto">
            <a:xfrm rot="5400000">
              <a:off x="5572149" y="2214571"/>
              <a:ext cx="214281" cy="214313"/>
            </a:xfrm>
            <a:prstGeom prst="rightArrow">
              <a:avLst>
                <a:gd name="adj1" fmla="val 50000"/>
                <a:gd name="adj2" fmla="val 50000"/>
              </a:avLst>
            </a:prstGeom>
            <a:gradFill rotWithShape="1">
              <a:gsLst>
                <a:gs pos="0">
                  <a:srgbClr val="ACACE1"/>
                </a:gs>
                <a:gs pos="35001">
                  <a:srgbClr val="C5C5E9"/>
                </a:gs>
                <a:gs pos="100000">
                  <a:srgbClr val="E9E9F7"/>
                </a:gs>
              </a:gsLst>
              <a:lin ang="16200000" scaled="1"/>
            </a:gradFill>
            <a:ln w="9525">
              <a:solidFill>
                <a:srgbClr val="292989"/>
              </a:solidFill>
              <a:miter lim="800000"/>
              <a:headEnd/>
              <a:tailEnd/>
            </a:ln>
            <a:effectLst>
              <a:outerShdw blurRad="63500" dist="20000" dir="5400000" rotWithShape="0">
                <a:srgbClr val="000000">
                  <a:alpha val="37999"/>
                </a:srgbClr>
              </a:outerShdw>
            </a:effectLst>
          </p:spPr>
          <p:txBody>
            <a:bodyPr>
              <a:prstTxWarp prst="textNoShape">
                <a:avLst/>
              </a:prstTxWarp>
            </a:bodyPr>
            <a:lstStyle/>
            <a:p>
              <a:pPr>
                <a:defRPr/>
              </a:pPr>
              <a:endParaRPr lang="ja-JP" altLang="en-US">
                <a:latin typeface="Arial" pitchFamily="34" charset="0"/>
                <a:cs typeface="Angsana New" pitchFamily="18" charset="-34"/>
              </a:endParaRPr>
            </a:p>
          </p:txBody>
        </p:sp>
        <p:pic>
          <p:nvPicPr>
            <p:cNvPr id="38953" name="Picture 19"/>
            <p:cNvPicPr>
              <a:picLocks noChangeAspect="1" noChangeArrowheads="1"/>
            </p:cNvPicPr>
            <p:nvPr/>
          </p:nvPicPr>
          <p:blipFill>
            <a:blip r:embed="rId4"/>
            <a:srcRect/>
            <a:stretch>
              <a:fillRect/>
            </a:stretch>
          </p:blipFill>
          <p:spPr bwMode="auto">
            <a:xfrm>
              <a:off x="5429256" y="1357298"/>
              <a:ext cx="642942" cy="839597"/>
            </a:xfrm>
            <a:prstGeom prst="rect">
              <a:avLst/>
            </a:prstGeom>
            <a:noFill/>
            <a:ln w="9525">
              <a:noFill/>
              <a:round/>
              <a:headEnd/>
              <a:tailEnd/>
            </a:ln>
          </p:spPr>
        </p:pic>
        <p:sp>
          <p:nvSpPr>
            <p:cNvPr id="79" name="Right Arrow 78"/>
            <p:cNvSpPr>
              <a:spLocks noChangeArrowheads="1"/>
            </p:cNvSpPr>
            <p:nvPr/>
          </p:nvSpPr>
          <p:spPr bwMode="auto">
            <a:xfrm rot="5400000">
              <a:off x="4786332" y="2214570"/>
              <a:ext cx="214281" cy="214314"/>
            </a:xfrm>
            <a:prstGeom prst="rightArrow">
              <a:avLst>
                <a:gd name="adj1" fmla="val 50000"/>
                <a:gd name="adj2" fmla="val 50000"/>
              </a:avLst>
            </a:prstGeom>
            <a:gradFill rotWithShape="1">
              <a:gsLst>
                <a:gs pos="0">
                  <a:srgbClr val="ACACE1"/>
                </a:gs>
                <a:gs pos="35001">
                  <a:srgbClr val="C5C5E9"/>
                </a:gs>
                <a:gs pos="100000">
                  <a:srgbClr val="E9E9F7"/>
                </a:gs>
              </a:gsLst>
              <a:lin ang="16200000" scaled="1"/>
            </a:gradFill>
            <a:ln w="9525">
              <a:solidFill>
                <a:srgbClr val="292989"/>
              </a:solidFill>
              <a:miter lim="800000"/>
              <a:headEnd/>
              <a:tailEnd/>
            </a:ln>
            <a:effectLst>
              <a:outerShdw blurRad="63500" dist="20000" dir="5400000" rotWithShape="0">
                <a:srgbClr val="000000">
                  <a:alpha val="37999"/>
                </a:srgbClr>
              </a:outerShdw>
            </a:effectLst>
          </p:spPr>
          <p:txBody>
            <a:bodyPr>
              <a:prstTxWarp prst="textNoShape">
                <a:avLst/>
              </a:prstTxWarp>
            </a:bodyPr>
            <a:lstStyle/>
            <a:p>
              <a:pPr>
                <a:defRPr/>
              </a:pPr>
              <a:endParaRPr lang="ja-JP" altLang="en-US">
                <a:latin typeface="Arial" pitchFamily="34" charset="0"/>
                <a:cs typeface="Angsana New" pitchFamily="18" charset="-34"/>
              </a:endParaRPr>
            </a:p>
          </p:txBody>
        </p:sp>
        <p:pic>
          <p:nvPicPr>
            <p:cNvPr id="38955" name="Picture 19"/>
            <p:cNvPicPr>
              <a:picLocks noChangeAspect="1" noChangeArrowheads="1"/>
            </p:cNvPicPr>
            <p:nvPr/>
          </p:nvPicPr>
          <p:blipFill>
            <a:blip r:embed="rId4"/>
            <a:srcRect/>
            <a:stretch>
              <a:fillRect/>
            </a:stretch>
          </p:blipFill>
          <p:spPr bwMode="auto">
            <a:xfrm>
              <a:off x="4643438" y="1357298"/>
              <a:ext cx="642942" cy="839597"/>
            </a:xfrm>
            <a:prstGeom prst="rect">
              <a:avLst/>
            </a:prstGeom>
            <a:noFill/>
            <a:ln w="9525">
              <a:noFill/>
              <a:round/>
              <a:headEnd/>
              <a:tailEnd/>
            </a:ln>
          </p:spPr>
        </p:pic>
        <p:sp>
          <p:nvSpPr>
            <p:cNvPr id="38956" name="Rectangle 80"/>
            <p:cNvSpPr>
              <a:spLocks noChangeArrowheads="1"/>
            </p:cNvSpPr>
            <p:nvPr/>
          </p:nvSpPr>
          <p:spPr bwMode="auto">
            <a:xfrm>
              <a:off x="5435607" y="1120959"/>
              <a:ext cx="542929" cy="307930"/>
            </a:xfrm>
            <a:prstGeom prst="rect">
              <a:avLst/>
            </a:prstGeom>
            <a:noFill/>
            <a:ln w="9525">
              <a:noFill/>
              <a:miter lim="800000"/>
              <a:headEnd/>
              <a:tailEnd/>
            </a:ln>
          </p:spPr>
          <p:txBody>
            <a:bodyPr wrap="none">
              <a:prstTxWarp prst="textNoShape">
                <a:avLst/>
              </a:prstTxWarp>
              <a:spAutoFit/>
            </a:bodyPr>
            <a:lstStyle/>
            <a:p>
              <a:pPr algn="ctr"/>
              <a:r>
                <a:rPr lang="en-US" altLang="ja-JP" sz="1400" b="1">
                  <a:solidFill>
                    <a:srgbClr val="FF0000"/>
                  </a:solidFill>
                  <a:latin typeface="Calibri" charset="0"/>
                </a:rPr>
                <a:t>TKY</a:t>
              </a:r>
              <a:endParaRPr lang="th-TH" altLang="ja-JP" sz="1400" b="1">
                <a:solidFill>
                  <a:srgbClr val="FF0000"/>
                </a:solidFill>
                <a:latin typeface="Cordia New" pitchFamily="34" charset="-128"/>
              </a:endParaRPr>
            </a:p>
          </p:txBody>
        </p:sp>
        <p:sp>
          <p:nvSpPr>
            <p:cNvPr id="38957" name="Rectangle 81"/>
            <p:cNvSpPr>
              <a:spLocks noChangeArrowheads="1"/>
            </p:cNvSpPr>
            <p:nvPr/>
          </p:nvSpPr>
          <p:spPr bwMode="auto">
            <a:xfrm>
              <a:off x="4643438" y="1120959"/>
              <a:ext cx="565154" cy="307930"/>
            </a:xfrm>
            <a:prstGeom prst="rect">
              <a:avLst/>
            </a:prstGeom>
            <a:noFill/>
            <a:ln w="9525">
              <a:noFill/>
              <a:miter lim="800000"/>
              <a:headEnd/>
              <a:tailEnd/>
            </a:ln>
          </p:spPr>
          <p:txBody>
            <a:bodyPr wrap="none">
              <a:prstTxWarp prst="textNoShape">
                <a:avLst/>
              </a:prstTxWarp>
              <a:spAutoFit/>
            </a:bodyPr>
            <a:lstStyle/>
            <a:p>
              <a:pPr algn="ctr"/>
              <a:r>
                <a:rPr lang="en-US" altLang="ja-JP" sz="1400" b="1">
                  <a:solidFill>
                    <a:srgbClr val="FF0000"/>
                  </a:solidFill>
                  <a:latin typeface="Calibri" charset="0"/>
                </a:rPr>
                <a:t>SKR</a:t>
              </a:r>
              <a:endParaRPr lang="th-TH" altLang="ja-JP" sz="1400" b="1">
                <a:solidFill>
                  <a:srgbClr val="FF0000"/>
                </a:solidFill>
                <a:latin typeface="Cordia New" pitchFamily="34" charset="-128"/>
              </a:endParaRPr>
            </a:p>
          </p:txBody>
        </p:sp>
        <p:sp>
          <p:nvSpPr>
            <p:cNvPr id="83" name="Right Arrow 82"/>
            <p:cNvSpPr>
              <a:spLocks noChangeArrowheads="1"/>
            </p:cNvSpPr>
            <p:nvPr/>
          </p:nvSpPr>
          <p:spPr bwMode="auto">
            <a:xfrm rot="5400000">
              <a:off x="4005276" y="2214570"/>
              <a:ext cx="214281" cy="214314"/>
            </a:xfrm>
            <a:prstGeom prst="rightArrow">
              <a:avLst>
                <a:gd name="adj1" fmla="val 50000"/>
                <a:gd name="adj2" fmla="val 50000"/>
              </a:avLst>
            </a:prstGeom>
            <a:gradFill rotWithShape="1">
              <a:gsLst>
                <a:gs pos="0">
                  <a:srgbClr val="ACACE1"/>
                </a:gs>
                <a:gs pos="35001">
                  <a:srgbClr val="C5C5E9"/>
                </a:gs>
                <a:gs pos="100000">
                  <a:srgbClr val="E9E9F7"/>
                </a:gs>
              </a:gsLst>
              <a:lin ang="16200000" scaled="1"/>
            </a:gradFill>
            <a:ln w="9525">
              <a:solidFill>
                <a:srgbClr val="292989"/>
              </a:solidFill>
              <a:miter lim="800000"/>
              <a:headEnd/>
              <a:tailEnd/>
            </a:ln>
            <a:effectLst>
              <a:outerShdw blurRad="63500" dist="20000" dir="5400000" rotWithShape="0">
                <a:srgbClr val="000000">
                  <a:alpha val="37999"/>
                </a:srgbClr>
              </a:outerShdw>
            </a:effectLst>
          </p:spPr>
          <p:txBody>
            <a:bodyPr>
              <a:prstTxWarp prst="textNoShape">
                <a:avLst/>
              </a:prstTxWarp>
            </a:bodyPr>
            <a:lstStyle/>
            <a:p>
              <a:pPr>
                <a:defRPr/>
              </a:pPr>
              <a:endParaRPr lang="ja-JP" altLang="en-US">
                <a:latin typeface="Arial" pitchFamily="34" charset="0"/>
                <a:cs typeface="Angsana New" pitchFamily="18" charset="-34"/>
              </a:endParaRPr>
            </a:p>
          </p:txBody>
        </p:sp>
        <p:pic>
          <p:nvPicPr>
            <p:cNvPr id="38959" name="Picture 19"/>
            <p:cNvPicPr>
              <a:picLocks noChangeAspect="1" noChangeArrowheads="1"/>
            </p:cNvPicPr>
            <p:nvPr/>
          </p:nvPicPr>
          <p:blipFill>
            <a:blip r:embed="rId4"/>
            <a:srcRect/>
            <a:stretch>
              <a:fillRect/>
            </a:stretch>
          </p:blipFill>
          <p:spPr bwMode="auto">
            <a:xfrm>
              <a:off x="3861628" y="1357298"/>
              <a:ext cx="642942" cy="839597"/>
            </a:xfrm>
            <a:prstGeom prst="rect">
              <a:avLst/>
            </a:prstGeom>
            <a:noFill/>
            <a:ln w="9525">
              <a:noFill/>
              <a:round/>
              <a:headEnd/>
              <a:tailEnd/>
            </a:ln>
          </p:spPr>
        </p:pic>
        <p:sp>
          <p:nvSpPr>
            <p:cNvPr id="38960" name="Rectangle 84"/>
            <p:cNvSpPr>
              <a:spLocks noChangeArrowheads="1"/>
            </p:cNvSpPr>
            <p:nvPr/>
          </p:nvSpPr>
          <p:spPr bwMode="auto">
            <a:xfrm>
              <a:off x="3857621" y="1120959"/>
              <a:ext cx="573091" cy="307930"/>
            </a:xfrm>
            <a:prstGeom prst="rect">
              <a:avLst/>
            </a:prstGeom>
            <a:noFill/>
            <a:ln w="9525">
              <a:noFill/>
              <a:miter lim="800000"/>
              <a:headEnd/>
              <a:tailEnd/>
            </a:ln>
          </p:spPr>
          <p:txBody>
            <a:bodyPr wrap="none">
              <a:prstTxWarp prst="textNoShape">
                <a:avLst/>
              </a:prstTxWarp>
              <a:spAutoFit/>
            </a:bodyPr>
            <a:lstStyle/>
            <a:p>
              <a:pPr algn="ctr"/>
              <a:r>
                <a:rPr lang="en-US" altLang="ja-JP" sz="1400" b="1">
                  <a:solidFill>
                    <a:srgbClr val="FF0000"/>
                  </a:solidFill>
                  <a:latin typeface="Calibri" charset="0"/>
                </a:rPr>
                <a:t>MKL</a:t>
              </a:r>
              <a:endParaRPr lang="th-TH" altLang="ja-JP" sz="1400" b="1">
                <a:solidFill>
                  <a:srgbClr val="FF0000"/>
                </a:solidFill>
                <a:latin typeface="Cordia New" pitchFamily="34" charset="-128"/>
              </a:endParaRPr>
            </a:p>
          </p:txBody>
        </p:sp>
      </p:grpSp>
      <p:sp>
        <p:nvSpPr>
          <p:cNvPr id="76" name="Right Arrow 75"/>
          <p:cNvSpPr>
            <a:spLocks noChangeArrowheads="1"/>
          </p:cNvSpPr>
          <p:nvPr/>
        </p:nvSpPr>
        <p:spPr bwMode="auto">
          <a:xfrm rot="5400000">
            <a:off x="4714876" y="2214562"/>
            <a:ext cx="214312" cy="214313"/>
          </a:xfrm>
          <a:prstGeom prst="rightArrow">
            <a:avLst>
              <a:gd name="adj1" fmla="val 50000"/>
              <a:gd name="adj2" fmla="val 50000"/>
            </a:avLst>
          </a:prstGeom>
          <a:gradFill rotWithShape="1">
            <a:gsLst>
              <a:gs pos="0">
                <a:srgbClr val="ACACE1"/>
              </a:gs>
              <a:gs pos="35001">
                <a:srgbClr val="C5C5E9"/>
              </a:gs>
              <a:gs pos="100000">
                <a:srgbClr val="E9E9F7"/>
              </a:gs>
            </a:gsLst>
            <a:lin ang="16200000" scaled="1"/>
          </a:gradFill>
          <a:ln w="9525">
            <a:solidFill>
              <a:srgbClr val="292989"/>
            </a:solidFill>
            <a:miter lim="800000"/>
            <a:headEnd/>
            <a:tailEnd/>
          </a:ln>
          <a:effectLst>
            <a:outerShdw blurRad="63500" dist="20000" dir="5400000" rotWithShape="0">
              <a:srgbClr val="000000">
                <a:alpha val="37999"/>
              </a:srgbClr>
            </a:outerShdw>
          </a:effectLst>
        </p:spPr>
        <p:txBody>
          <a:bodyPr>
            <a:prstTxWarp prst="textNoShape">
              <a:avLst/>
            </a:prstTxWarp>
          </a:bodyPr>
          <a:lstStyle/>
          <a:p>
            <a:pPr>
              <a:defRPr/>
            </a:pPr>
            <a:endParaRPr lang="ja-JP" altLang="en-US">
              <a:latin typeface="Arial" pitchFamily="34" charset="0"/>
              <a:cs typeface="Angsana New" pitchFamily="18" charset="-34"/>
            </a:endParaRPr>
          </a:p>
        </p:txBody>
      </p:sp>
      <p:pic>
        <p:nvPicPr>
          <p:cNvPr id="38949" name="Picture 6"/>
          <p:cNvPicPr>
            <a:picLocks noChangeAspect="1" noChangeArrowheads="1"/>
          </p:cNvPicPr>
          <p:nvPr/>
        </p:nvPicPr>
        <p:blipFill>
          <a:blip r:embed="rId5"/>
          <a:srcRect/>
          <a:stretch>
            <a:fillRect/>
          </a:stretch>
        </p:blipFill>
        <p:spPr bwMode="auto">
          <a:xfrm>
            <a:off x="4286250" y="1428750"/>
            <a:ext cx="1285875" cy="642938"/>
          </a:xfrm>
          <a:prstGeom prst="rect">
            <a:avLst/>
          </a:prstGeom>
          <a:noFill/>
          <a:ln w="9525">
            <a:noFill/>
            <a:miter lim="800000"/>
            <a:headEnd/>
            <a:tailEnd/>
          </a:ln>
        </p:spPr>
      </p:pic>
      <p:pic>
        <p:nvPicPr>
          <p:cNvPr id="38950" name="Picture 6"/>
          <p:cNvPicPr>
            <a:picLocks noChangeAspect="1" noChangeArrowheads="1"/>
          </p:cNvPicPr>
          <p:nvPr/>
        </p:nvPicPr>
        <p:blipFill>
          <a:blip r:embed="rId5"/>
          <a:srcRect/>
          <a:stretch>
            <a:fillRect/>
          </a:stretch>
        </p:blipFill>
        <p:spPr bwMode="auto">
          <a:xfrm>
            <a:off x="4143375" y="1500188"/>
            <a:ext cx="1285875" cy="642938"/>
          </a:xfrm>
          <a:prstGeom prst="rect">
            <a:avLst/>
          </a:prstGeom>
          <a:noFill/>
          <a:ln w="9525">
            <a:noFill/>
            <a:miter lim="800000"/>
            <a:headEnd/>
            <a:tailEnd/>
          </a:ln>
        </p:spPr>
      </p:pic>
      <p:sp>
        <p:nvSpPr>
          <p:cNvPr id="38951" name="Rectangle 85"/>
          <p:cNvSpPr>
            <a:spLocks noChangeArrowheads="1"/>
          </p:cNvSpPr>
          <p:nvPr/>
        </p:nvSpPr>
        <p:spPr bwMode="auto">
          <a:xfrm>
            <a:off x="3812490" y="1143000"/>
            <a:ext cx="2082621" cy="307777"/>
          </a:xfrm>
          <a:prstGeom prst="rect">
            <a:avLst/>
          </a:prstGeom>
          <a:noFill/>
          <a:ln w="9525">
            <a:noFill/>
            <a:miter lim="800000"/>
            <a:headEnd/>
            <a:tailEnd/>
          </a:ln>
        </p:spPr>
        <p:txBody>
          <a:bodyPr wrap="none">
            <a:prstTxWarp prst="textNoShape">
              <a:avLst/>
            </a:prstTxWarp>
            <a:spAutoFit/>
          </a:bodyPr>
          <a:lstStyle/>
          <a:p>
            <a:pPr algn="ctr"/>
            <a:r>
              <a:rPr lang="en-US" altLang="ja-JP" sz="1400" b="1" dirty="0" smtClean="0">
                <a:solidFill>
                  <a:srgbClr val="FF0000"/>
                </a:solidFill>
                <a:latin typeface="Calibri" charset="0"/>
              </a:rPr>
              <a:t>Various satellite products</a:t>
            </a:r>
            <a:endParaRPr lang="th-TH" altLang="ja-JP" sz="1400" b="1" dirty="0">
              <a:solidFill>
                <a:srgbClr val="FF0000"/>
              </a:solidFill>
              <a:latin typeface="Cordia New" pitchFamily="34" charset="-128"/>
            </a:endParaRPr>
          </a:p>
        </p:txBody>
      </p:sp>
      <p:grpSp>
        <p:nvGrpSpPr>
          <p:cNvPr id="38942" name="Group 97"/>
          <p:cNvGrpSpPr>
            <a:grpSpLocks/>
          </p:cNvGrpSpPr>
          <p:nvPr/>
        </p:nvGrpSpPr>
        <p:grpSpPr bwMode="auto">
          <a:xfrm>
            <a:off x="500063" y="2428875"/>
            <a:ext cx="2247900" cy="2120900"/>
            <a:chOff x="357158" y="2643182"/>
            <a:chExt cx="2247900" cy="2120900"/>
          </a:xfrm>
        </p:grpSpPr>
        <p:pic>
          <p:nvPicPr>
            <p:cNvPr id="38945" name="Picture 6"/>
            <p:cNvPicPr>
              <a:picLocks noChangeAspect="1" noChangeArrowheads="1"/>
            </p:cNvPicPr>
            <p:nvPr/>
          </p:nvPicPr>
          <p:blipFill>
            <a:blip r:embed="rId6"/>
            <a:srcRect b="54436"/>
            <a:stretch>
              <a:fillRect/>
            </a:stretch>
          </p:blipFill>
          <p:spPr bwMode="auto">
            <a:xfrm>
              <a:off x="357158" y="2643182"/>
              <a:ext cx="2133600" cy="1895475"/>
            </a:xfrm>
            <a:prstGeom prst="rect">
              <a:avLst/>
            </a:prstGeom>
            <a:noFill/>
            <a:ln w="9525">
              <a:noFill/>
              <a:round/>
              <a:headEnd/>
              <a:tailEnd/>
            </a:ln>
          </p:spPr>
        </p:pic>
        <p:sp>
          <p:nvSpPr>
            <p:cNvPr id="38946" name="Text Box 11"/>
            <p:cNvSpPr txBox="1">
              <a:spLocks noChangeArrowheads="1"/>
            </p:cNvSpPr>
            <p:nvPr/>
          </p:nvSpPr>
          <p:spPr bwMode="auto">
            <a:xfrm>
              <a:off x="1112808" y="4548182"/>
              <a:ext cx="1492250" cy="215900"/>
            </a:xfrm>
            <a:prstGeom prst="rect">
              <a:avLst/>
            </a:prstGeom>
            <a:noFill/>
            <a:ln w="9525">
              <a:noFill/>
              <a:round/>
              <a:headEnd/>
              <a:tailEnd/>
            </a:ln>
          </p:spPr>
          <p:txBody>
            <a:bodyPr wrap="none" lIns="90000" tIns="46800" rIns="90000" bIns="46800">
              <a:prstTxWarp prst="textNoShape">
                <a:avLst/>
              </a:prstTxWarp>
              <a:spAutoFit/>
            </a:bodyPr>
            <a:lstStyle/>
            <a:p>
              <a:pPr>
                <a:tabLst>
                  <a:tab pos="723900" algn="l"/>
                  <a:tab pos="1447800" algn="l"/>
                </a:tabLst>
              </a:pPr>
              <a:r>
                <a:rPr lang="en-US" altLang="ja-JP" sz="800">
                  <a:solidFill>
                    <a:srgbClr val="000000"/>
                  </a:solidFill>
                  <a:ea typeface="ＭＳ Ｐ明朝" charset="-128"/>
                  <a:cs typeface="ＭＳ Ｐ明朝" charset="-128"/>
                </a:rPr>
                <a:t>(Nagai et al., submitted to IJRS)</a:t>
              </a:r>
            </a:p>
          </p:txBody>
        </p:sp>
      </p:grpSp>
      <p:sp>
        <p:nvSpPr>
          <p:cNvPr id="38943" name="Rectangle 98"/>
          <p:cNvSpPr>
            <a:spLocks noChangeArrowheads="1"/>
          </p:cNvSpPr>
          <p:nvPr/>
        </p:nvSpPr>
        <p:spPr bwMode="auto">
          <a:xfrm>
            <a:off x="5380038" y="4081463"/>
            <a:ext cx="565150" cy="307975"/>
          </a:xfrm>
          <a:prstGeom prst="rect">
            <a:avLst/>
          </a:prstGeom>
          <a:noFill/>
          <a:ln w="9525">
            <a:noFill/>
            <a:miter lim="800000"/>
            <a:headEnd/>
            <a:tailEnd/>
          </a:ln>
        </p:spPr>
        <p:txBody>
          <a:bodyPr wrap="none">
            <a:prstTxWarp prst="textNoShape">
              <a:avLst/>
            </a:prstTxWarp>
            <a:spAutoFit/>
          </a:bodyPr>
          <a:lstStyle/>
          <a:p>
            <a:pPr algn="ctr"/>
            <a:r>
              <a:rPr lang="en-US" altLang="ja-JP" sz="1400">
                <a:latin typeface="Constantia" charset="0"/>
              </a:rPr>
              <a:t>XML</a:t>
            </a:r>
          </a:p>
        </p:txBody>
      </p:sp>
      <p:sp>
        <p:nvSpPr>
          <p:cNvPr id="38944" name="スライド番号プレースホルダ 55"/>
          <p:cNvSpPr>
            <a:spLocks noGrp="1"/>
          </p:cNvSpPr>
          <p:nvPr>
            <p:ph type="sldNum" sz="quarter" idx="10"/>
          </p:nvPr>
        </p:nvSpPr>
        <p:spPr>
          <a:noFill/>
        </p:spPr>
        <p:txBody>
          <a:bodyPr/>
          <a:lstStyle/>
          <a:p>
            <a:fld id="{38F5573F-1E75-3348-B574-FD008AC4DF2A}" type="slidenum">
              <a:rPr lang="ja-JP" altLang="en-US"/>
              <a:pPr/>
              <a:t>21</a:t>
            </a:fld>
            <a:endParaRPr lang="en-US" altLang="ja-JP"/>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pPr>
              <a:defRPr/>
            </a:pPr>
            <a:r>
              <a:rPr lang="en-US" altLang="ja-JP" dirty="0" smtClean="0">
                <a:solidFill>
                  <a:srgbClr val="000000"/>
                </a:solidFill>
                <a:effectLst>
                  <a:outerShdw blurRad="38100" dist="38100" dir="2700000" algn="tl">
                    <a:srgbClr val="DDDDDD"/>
                  </a:outerShdw>
                </a:effectLst>
              </a:rPr>
              <a:t>Summary</a:t>
            </a:r>
            <a:endParaRPr lang="ja-JP" altLang="en-US" dirty="0">
              <a:solidFill>
                <a:srgbClr val="000000"/>
              </a:solidFill>
            </a:endParaRPr>
          </a:p>
        </p:txBody>
      </p:sp>
      <p:sp>
        <p:nvSpPr>
          <p:cNvPr id="41987" name="コンテンツ プレースホルダ 6"/>
          <p:cNvSpPr>
            <a:spLocks noGrp="1"/>
          </p:cNvSpPr>
          <p:nvPr>
            <p:ph idx="1"/>
          </p:nvPr>
        </p:nvSpPr>
        <p:spPr>
          <a:xfrm>
            <a:off x="228600" y="1447800"/>
            <a:ext cx="8534400" cy="4525963"/>
          </a:xfrm>
        </p:spPr>
        <p:txBody>
          <a:bodyPr/>
          <a:lstStyle/>
          <a:p>
            <a:r>
              <a:rPr lang="en-US" altLang="ja-JP" sz="2400" dirty="0" smtClean="0"/>
              <a:t>Calibration and validation (Cal/Val) for optical satellite is very important to keep the satellite-derived surface physical properties with high quality.</a:t>
            </a:r>
          </a:p>
          <a:p>
            <a:r>
              <a:rPr lang="en-US" altLang="ja-JP" sz="2400" dirty="0" smtClean="0"/>
              <a:t>Ground-measured data are very useful for the Cal/Val of satellite data.</a:t>
            </a:r>
          </a:p>
          <a:p>
            <a:r>
              <a:rPr lang="en-US" altLang="ja-JP" sz="2400" dirty="0" smtClean="0"/>
              <a:t>OGC standard protocols (</a:t>
            </a:r>
            <a:r>
              <a:rPr lang="en-US" altLang="ja-JP" sz="2400" dirty="0" err="1" smtClean="0"/>
              <a:t>WxS</a:t>
            </a:r>
            <a:r>
              <a:rPr lang="en-US" altLang="ja-JP" sz="2400" dirty="0" smtClean="0"/>
              <a:t>, SOS, …) </a:t>
            </a:r>
            <a:r>
              <a:rPr lang="en-US" altLang="ja-JP" sz="2400" dirty="0" smtClean="0"/>
              <a:t>help </a:t>
            </a:r>
            <a:r>
              <a:rPr lang="en-US" altLang="ja-JP" sz="2400" dirty="0" smtClean="0"/>
              <a:t>to develop the Cal/Val tools.</a:t>
            </a:r>
          </a:p>
          <a:p>
            <a:r>
              <a:rPr lang="en-US" altLang="ja-JP" sz="2400" dirty="0" smtClean="0"/>
              <a:t>We, firstly, focus on GPP validation tools by using OGC standards.</a:t>
            </a:r>
          </a:p>
          <a:p>
            <a:r>
              <a:rPr lang="en-US" altLang="ja-JP" sz="2400" dirty="0" smtClean="0"/>
              <a:t>In future, various Cal/Val tools</a:t>
            </a:r>
            <a:r>
              <a:rPr lang="en-US" altLang="ja-JP" sz="2400" dirty="0" smtClean="0"/>
              <a:t> for satellite products will </a:t>
            </a:r>
            <a:r>
              <a:rPr lang="en-US" altLang="ja-JP" sz="2400" dirty="0" smtClean="0"/>
              <a:t>be developed.</a:t>
            </a:r>
          </a:p>
        </p:txBody>
      </p:sp>
      <p:sp>
        <p:nvSpPr>
          <p:cNvPr id="41988" name="スライド番号プレースホルダ 3"/>
          <p:cNvSpPr>
            <a:spLocks noGrp="1"/>
          </p:cNvSpPr>
          <p:nvPr>
            <p:ph type="sldNum" sz="quarter" idx="10"/>
          </p:nvPr>
        </p:nvSpPr>
        <p:spPr>
          <a:noFill/>
        </p:spPr>
        <p:txBody>
          <a:bodyPr/>
          <a:lstStyle/>
          <a:p>
            <a:fld id="{2C5F97A2-0312-D841-8195-AA5436FC5EA9}" type="slidenum">
              <a:rPr lang="ja-JP" altLang="en-US"/>
              <a:pPr/>
              <a:t>22</a:t>
            </a:fld>
            <a:endParaRPr lang="en-US" altLang="ja-JP"/>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90825"/>
            <a:ext cx="8229600" cy="1143000"/>
          </a:xfrm>
        </p:spPr>
        <p:txBody>
          <a:bodyPr/>
          <a:lstStyle/>
          <a:p>
            <a:pPr>
              <a:defRPr/>
            </a:pPr>
            <a:r>
              <a:rPr lang="en-US" i="1" dirty="0" smtClean="0">
                <a:solidFill>
                  <a:schemeClr val="accent6">
                    <a:lumMod val="75000"/>
                  </a:schemeClr>
                </a:solidFill>
                <a:effectLst>
                  <a:outerShdw blurRad="38100" dist="38100" dir="2700000" algn="tl">
                    <a:srgbClr val="000000">
                      <a:alpha val="43137"/>
                    </a:srgbClr>
                  </a:outerShdw>
                </a:effectLst>
              </a:rPr>
              <a:t>Thank you for your attention.</a:t>
            </a:r>
            <a:endParaRPr lang="en-GB" i="1" dirty="0">
              <a:solidFill>
                <a:schemeClr val="accent6">
                  <a:lumMod val="75000"/>
                </a:schemeClr>
              </a:solidFill>
              <a:effectLst>
                <a:outerShdw blurRad="38100" dist="38100" dir="2700000" algn="tl">
                  <a:srgbClr val="000000">
                    <a:alpha val="43137"/>
                  </a:srgbClr>
                </a:outerShdw>
              </a:effectLst>
            </a:endParaRPr>
          </a:p>
        </p:txBody>
      </p:sp>
      <p:pic>
        <p:nvPicPr>
          <p:cNvPr id="43011" name="Picture 2"/>
          <p:cNvPicPr>
            <a:picLocks noChangeAspect="1" noChangeArrowheads="1"/>
          </p:cNvPicPr>
          <p:nvPr/>
        </p:nvPicPr>
        <p:blipFill>
          <a:blip r:embed="rId2"/>
          <a:srcRect/>
          <a:stretch>
            <a:fillRect/>
          </a:stretch>
        </p:blipFill>
        <p:spPr bwMode="auto">
          <a:xfrm>
            <a:off x="827088" y="4292600"/>
            <a:ext cx="2820987" cy="1584325"/>
          </a:xfrm>
          <a:prstGeom prst="rect">
            <a:avLst/>
          </a:prstGeom>
          <a:noFill/>
          <a:ln w="9525">
            <a:noFill/>
            <a:miter lim="800000"/>
            <a:headEnd/>
            <a:tailEnd/>
          </a:ln>
        </p:spPr>
      </p:pic>
      <p:sp>
        <p:nvSpPr>
          <p:cNvPr id="43012" name="テキスト ボックス 3"/>
          <p:cNvSpPr txBox="1">
            <a:spLocks noChangeArrowheads="1"/>
          </p:cNvSpPr>
          <p:nvPr/>
        </p:nvSpPr>
        <p:spPr bwMode="auto">
          <a:xfrm>
            <a:off x="34925" y="5373688"/>
            <a:ext cx="4398963" cy="400050"/>
          </a:xfrm>
          <a:prstGeom prst="rect">
            <a:avLst/>
          </a:prstGeom>
          <a:noFill/>
          <a:ln w="9525">
            <a:noFill/>
            <a:miter lim="800000"/>
            <a:headEnd/>
            <a:tailEnd/>
          </a:ln>
        </p:spPr>
        <p:txBody>
          <a:bodyPr wrap="none">
            <a:prstTxWarp prst="textNoShape">
              <a:avLst/>
            </a:prstTxWarp>
            <a:spAutoFit/>
          </a:bodyPr>
          <a:lstStyle/>
          <a:p>
            <a:r>
              <a:rPr lang="en-US" altLang="ja-JP" sz="2000">
                <a:solidFill>
                  <a:srgbClr val="800000"/>
                </a:solidFill>
                <a:latin typeface="Arial Black" charset="0"/>
              </a:rPr>
              <a:t>Global Earth Observation Grid</a:t>
            </a:r>
            <a:endParaRPr lang="en-GB" altLang="ja-JP" sz="2000">
              <a:solidFill>
                <a:srgbClr val="800000"/>
              </a:solidFill>
              <a:latin typeface="Arial Black" charset="0"/>
            </a:endParaRPr>
          </a:p>
        </p:txBody>
      </p:sp>
      <p:grpSp>
        <p:nvGrpSpPr>
          <p:cNvPr id="43013" name="グループ化 5"/>
          <p:cNvGrpSpPr>
            <a:grpSpLocks/>
          </p:cNvGrpSpPr>
          <p:nvPr/>
        </p:nvGrpSpPr>
        <p:grpSpPr bwMode="auto">
          <a:xfrm>
            <a:off x="4459288" y="765175"/>
            <a:ext cx="4505325" cy="2247900"/>
            <a:chOff x="407451" y="507979"/>
            <a:chExt cx="4000527" cy="1996212"/>
          </a:xfrm>
        </p:grpSpPr>
        <p:pic>
          <p:nvPicPr>
            <p:cNvPr id="43016" name="Picture 17" descr="LOGO_S3K"/>
            <p:cNvPicPr>
              <a:picLocks noChangeAspect="1" noChangeArrowheads="1"/>
            </p:cNvPicPr>
            <p:nvPr/>
          </p:nvPicPr>
          <p:blipFill>
            <a:blip r:embed="rId3"/>
            <a:srcRect/>
            <a:stretch>
              <a:fillRect/>
            </a:stretch>
          </p:blipFill>
          <p:spPr bwMode="auto">
            <a:xfrm>
              <a:off x="1435803" y="507979"/>
              <a:ext cx="2071702" cy="839665"/>
            </a:xfrm>
            <a:prstGeom prst="rect">
              <a:avLst/>
            </a:prstGeom>
            <a:noFill/>
            <a:ln w="9525">
              <a:noFill/>
              <a:miter lim="800000"/>
              <a:headEnd/>
              <a:tailEnd/>
            </a:ln>
          </p:spPr>
        </p:pic>
        <p:sp>
          <p:nvSpPr>
            <p:cNvPr id="43017" name="テキスト ボックス 7"/>
            <p:cNvSpPr txBox="1">
              <a:spLocks noChangeArrowheads="1"/>
            </p:cNvSpPr>
            <p:nvPr/>
          </p:nvSpPr>
          <p:spPr bwMode="auto">
            <a:xfrm>
              <a:off x="407451" y="1355203"/>
              <a:ext cx="4000527" cy="765212"/>
            </a:xfrm>
            <a:prstGeom prst="rect">
              <a:avLst/>
            </a:prstGeom>
            <a:noFill/>
            <a:ln w="9525">
              <a:noFill/>
              <a:miter lim="800000"/>
              <a:headEnd/>
              <a:tailEnd/>
            </a:ln>
          </p:spPr>
          <p:txBody>
            <a:bodyPr>
              <a:prstTxWarp prst="textNoShape">
                <a:avLst/>
              </a:prstTxWarp>
              <a:spAutoFit/>
            </a:bodyPr>
            <a:lstStyle/>
            <a:p>
              <a:pPr algn="ctr">
                <a:lnSpc>
                  <a:spcPts val="2000"/>
                </a:lnSpc>
              </a:pPr>
              <a:r>
                <a:rPr lang="en-US" altLang="ja-JP" sz="2000" b="1" i="1">
                  <a:ea typeface="Arial" charset="0"/>
                  <a:cs typeface="Arial" charset="0"/>
                </a:rPr>
                <a:t>National Institute of </a:t>
              </a:r>
            </a:p>
            <a:p>
              <a:pPr algn="ctr">
                <a:lnSpc>
                  <a:spcPts val="2000"/>
                </a:lnSpc>
              </a:pPr>
              <a:r>
                <a:rPr lang="en-US" altLang="ja-JP" sz="2000" b="1" i="1">
                  <a:ea typeface="Arial" charset="0"/>
                  <a:cs typeface="Arial" charset="0"/>
                </a:rPr>
                <a:t>Advanced Industrial Science</a:t>
              </a:r>
            </a:p>
            <a:p>
              <a:pPr algn="ctr">
                <a:lnSpc>
                  <a:spcPts val="2000"/>
                </a:lnSpc>
              </a:pPr>
              <a:r>
                <a:rPr lang="en-US" altLang="ja-JP" sz="2000" b="1" i="1">
                  <a:ea typeface="Arial" charset="0"/>
                  <a:cs typeface="Arial" charset="0"/>
                </a:rPr>
                <a:t>and Technology</a:t>
              </a:r>
            </a:p>
          </p:txBody>
        </p:sp>
        <p:sp>
          <p:nvSpPr>
            <p:cNvPr id="43018" name="正方形/長方形 8"/>
            <p:cNvSpPr>
              <a:spLocks noChangeArrowheads="1"/>
            </p:cNvSpPr>
            <p:nvPr/>
          </p:nvSpPr>
          <p:spPr bwMode="auto">
            <a:xfrm>
              <a:off x="1965126" y="2042526"/>
              <a:ext cx="885179" cy="461665"/>
            </a:xfrm>
            <a:prstGeom prst="rect">
              <a:avLst/>
            </a:prstGeom>
            <a:noFill/>
            <a:ln w="9525">
              <a:noFill/>
              <a:miter lim="800000"/>
              <a:headEnd/>
              <a:tailEnd/>
            </a:ln>
          </p:spPr>
          <p:txBody>
            <a:bodyPr wrap="none">
              <a:prstTxWarp prst="textNoShape">
                <a:avLst/>
              </a:prstTxWarp>
              <a:spAutoFit/>
            </a:bodyPr>
            <a:lstStyle/>
            <a:p>
              <a:pPr algn="ctr"/>
              <a:r>
                <a:rPr lang="en-US" altLang="ja-JP" sz="2800" b="1" i="1">
                  <a:ea typeface="Arial" charset="0"/>
                  <a:cs typeface="Arial" charset="0"/>
                </a:rPr>
                <a:t>AIST</a:t>
              </a:r>
              <a:endParaRPr lang="en-GB" altLang="ja-JP" sz="2800" b="1" i="1">
                <a:ea typeface="Arial" charset="0"/>
                <a:cs typeface="Arial" charset="0"/>
              </a:endParaRPr>
            </a:p>
          </p:txBody>
        </p:sp>
      </p:grpSp>
      <p:sp>
        <p:nvSpPr>
          <p:cNvPr id="43014" name="テキスト ボックス 12"/>
          <p:cNvSpPr txBox="1">
            <a:spLocks noChangeArrowheads="1"/>
          </p:cNvSpPr>
          <p:nvPr/>
        </p:nvSpPr>
        <p:spPr bwMode="auto">
          <a:xfrm>
            <a:off x="2393950" y="5672138"/>
            <a:ext cx="2106613" cy="277812"/>
          </a:xfrm>
          <a:prstGeom prst="rect">
            <a:avLst/>
          </a:prstGeom>
          <a:noFill/>
          <a:ln w="9525">
            <a:noFill/>
            <a:miter lim="800000"/>
            <a:headEnd/>
            <a:tailEnd/>
          </a:ln>
        </p:spPr>
        <p:txBody>
          <a:bodyPr wrap="none">
            <a:prstTxWarp prst="textNoShape">
              <a:avLst/>
            </a:prstTxWarp>
            <a:spAutoFit/>
          </a:bodyPr>
          <a:lstStyle/>
          <a:p>
            <a:r>
              <a:rPr lang="en-US" altLang="ja-JP" sz="1200">
                <a:latin typeface="Arial Black" charset="0"/>
              </a:rPr>
              <a:t>http://www.geogrid.org</a:t>
            </a:r>
            <a:endParaRPr lang="en-GB" altLang="ja-JP" sz="1200">
              <a:latin typeface="Arial Black" charset="0"/>
            </a:endParaRPr>
          </a:p>
        </p:txBody>
      </p:sp>
      <p:sp>
        <p:nvSpPr>
          <p:cNvPr id="43015" name="テキスト ボックス 9"/>
          <p:cNvSpPr txBox="1">
            <a:spLocks noChangeArrowheads="1"/>
          </p:cNvSpPr>
          <p:nvPr/>
        </p:nvSpPr>
        <p:spPr bwMode="auto">
          <a:xfrm>
            <a:off x="6061075" y="6172200"/>
            <a:ext cx="3082925" cy="369888"/>
          </a:xfrm>
          <a:prstGeom prst="rect">
            <a:avLst/>
          </a:prstGeom>
          <a:noFill/>
          <a:ln w="9525">
            <a:noFill/>
            <a:miter lim="800000"/>
            <a:headEnd/>
            <a:tailEnd/>
          </a:ln>
        </p:spPr>
        <p:txBody>
          <a:bodyPr wrap="none">
            <a:prstTxWarp prst="textNoShape">
              <a:avLst/>
            </a:prstTxWarp>
            <a:spAutoFit/>
          </a:bodyPr>
          <a:lstStyle/>
          <a:p>
            <a:r>
              <a:rPr lang="en-US" altLang="ja-JP" sz="1800"/>
              <a:t>E-mail : kathkath@ni.aist.go.jp</a:t>
            </a:r>
            <a:endParaRPr lang="ja-JP" altLang="en-US" sz="180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タイトル 3"/>
          <p:cNvSpPr>
            <a:spLocks noGrp="1"/>
          </p:cNvSpPr>
          <p:nvPr>
            <p:ph type="ctrTitle"/>
          </p:nvPr>
        </p:nvSpPr>
        <p:spPr/>
        <p:txBody>
          <a:bodyPr/>
          <a:lstStyle/>
          <a:p>
            <a:r>
              <a:rPr lang="en-US" altLang="ja-JP" smtClean="0"/>
              <a:t>Backup slides</a:t>
            </a:r>
            <a:endParaRPr lang="ja-JP" altLang="en-US" smtClean="0"/>
          </a:p>
        </p:txBody>
      </p:sp>
      <p:sp>
        <p:nvSpPr>
          <p:cNvPr id="44035" name="サブタイトル 4"/>
          <p:cNvSpPr>
            <a:spLocks noGrp="1"/>
          </p:cNvSpPr>
          <p:nvPr>
            <p:ph type="subTitle" idx="1"/>
          </p:nvPr>
        </p:nvSpPr>
        <p:spPr/>
        <p:txBody>
          <a:bodyPr/>
          <a:lstStyle/>
          <a:p>
            <a:endParaRPr lang="ja-JP" altLang="en-US"/>
          </a:p>
        </p:txBody>
      </p:sp>
      <p:sp>
        <p:nvSpPr>
          <p:cNvPr id="44036" name="スライド番号プレースホルダ 2"/>
          <p:cNvSpPr>
            <a:spLocks noGrp="1"/>
          </p:cNvSpPr>
          <p:nvPr>
            <p:ph type="sldNum" sz="quarter" idx="10"/>
          </p:nvPr>
        </p:nvSpPr>
        <p:spPr>
          <a:noFill/>
        </p:spPr>
        <p:txBody>
          <a:bodyPr/>
          <a:lstStyle/>
          <a:p>
            <a:fld id="{F25EE2FA-A31D-BB4F-B468-F1AD0C0AADC0}" type="slidenum">
              <a:rPr lang="en-US" altLang="ja-JP" smtClean="0"/>
              <a:pPr/>
              <a:t>24</a:t>
            </a:fld>
            <a:endParaRPr lang="en-US" altLang="ja-JP" smtClean="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4"/>
          <p:cNvSpPr txBox="1">
            <a:spLocks/>
          </p:cNvSpPr>
          <p:nvPr/>
        </p:nvSpPr>
        <p:spPr bwMode="auto">
          <a:xfrm>
            <a:off x="201613" y="763588"/>
            <a:ext cx="8713787" cy="504825"/>
          </a:xfrm>
          <a:prstGeom prst="rect">
            <a:avLst/>
          </a:prstGeom>
          <a:noFill/>
          <a:ln w="9525">
            <a:noFill/>
            <a:miter lim="800000"/>
            <a:headEnd/>
            <a:tailEnd/>
          </a:ln>
          <a:effectLst/>
        </p:spPr>
        <p:txBody>
          <a:bodyPr anchor="ctr">
            <a:prstTxWarp prst="textNoShape">
              <a:avLst/>
            </a:prstTxWarp>
          </a:bodyPr>
          <a:lstStyle/>
          <a:p>
            <a:pPr algn="ctr">
              <a:defRPr/>
            </a:pPr>
            <a:r>
              <a:rPr lang="en-US" altLang="ja-JP" sz="4000">
                <a:solidFill>
                  <a:schemeClr val="tx2"/>
                </a:solidFill>
                <a:effectLst>
                  <a:outerShdw blurRad="38100" dist="38100" dir="2700000" algn="tl">
                    <a:srgbClr val="DDDDDD"/>
                  </a:outerShdw>
                </a:effectLst>
              </a:rPr>
              <a:t>GEO Grid system capability</a:t>
            </a:r>
          </a:p>
          <a:p>
            <a:pPr algn="ctr">
              <a:defRPr/>
            </a:pPr>
            <a:r>
              <a:rPr lang="en-US" altLang="ja-JP" sz="4000">
                <a:solidFill>
                  <a:schemeClr val="tx2"/>
                </a:solidFill>
                <a:effectLst>
                  <a:outerShdw blurRad="38100" dist="38100" dir="2700000" algn="tl">
                    <a:srgbClr val="DDDDDD"/>
                  </a:outerShdw>
                </a:effectLst>
              </a:rPr>
              <a:t>for satellite data</a:t>
            </a:r>
          </a:p>
        </p:txBody>
      </p:sp>
      <p:sp>
        <p:nvSpPr>
          <p:cNvPr id="55299" name="コンテンツ プレースホルダ 5"/>
          <p:cNvSpPr txBox="1">
            <a:spLocks/>
          </p:cNvSpPr>
          <p:nvPr/>
        </p:nvSpPr>
        <p:spPr bwMode="auto">
          <a:xfrm>
            <a:off x="457200" y="1676400"/>
            <a:ext cx="8305800" cy="4191000"/>
          </a:xfrm>
          <a:prstGeom prst="rect">
            <a:avLst/>
          </a:prstGeom>
          <a:noFill/>
          <a:ln w="9525">
            <a:noFill/>
            <a:miter lim="800000"/>
            <a:headEnd/>
            <a:tailEnd/>
          </a:ln>
        </p:spPr>
        <p:txBody>
          <a:bodyPr>
            <a:prstTxWarp prst="textNoShape">
              <a:avLst/>
            </a:prstTxWarp>
          </a:bodyPr>
          <a:lstStyle/>
          <a:p>
            <a:pPr marL="342900" indent="-342900">
              <a:spcBef>
                <a:spcPct val="20000"/>
              </a:spcBef>
              <a:buFont typeface="Wingdings" charset="2"/>
              <a:buChar char="Ø"/>
            </a:pPr>
            <a:r>
              <a:rPr lang="en-US" altLang="ja-JP"/>
              <a:t>ASTER complete data online</a:t>
            </a:r>
          </a:p>
          <a:p>
            <a:pPr marL="742950" lvl="1" indent="-285750">
              <a:spcAft>
                <a:spcPts val="1200"/>
              </a:spcAft>
              <a:buFontTx/>
              <a:buChar char="-"/>
            </a:pPr>
            <a:r>
              <a:rPr lang="en-US" altLang="ja-JP" sz="2000"/>
              <a:t>Handling large (&gt;180TB of ASTER L0) archive for satellite imagery</a:t>
            </a:r>
          </a:p>
          <a:p>
            <a:pPr marL="342900" indent="-342900">
              <a:spcBef>
                <a:spcPct val="20000"/>
              </a:spcBef>
              <a:buFont typeface="Wingdings" charset="2"/>
              <a:buChar char="Ø"/>
            </a:pPr>
            <a:r>
              <a:rPr lang="en-US" altLang="ja-JP"/>
              <a:t>PALSAR data online</a:t>
            </a:r>
          </a:p>
          <a:p>
            <a:pPr marL="742950" lvl="1" indent="-285750">
              <a:spcBef>
                <a:spcPct val="20000"/>
              </a:spcBef>
              <a:buFontTx/>
              <a:buChar char="-"/>
            </a:pPr>
            <a:r>
              <a:rPr lang="en-US" altLang="ja-JP" sz="2000"/>
              <a:t>Access to both ERSDAC and AIST archives</a:t>
            </a:r>
            <a:endParaRPr lang="en-US" altLang="ja-JP"/>
          </a:p>
          <a:p>
            <a:pPr marL="342900" indent="-342900">
              <a:spcBef>
                <a:spcPct val="20000"/>
              </a:spcBef>
              <a:buFont typeface="Wingdings" charset="2"/>
              <a:buChar char="Ø"/>
            </a:pPr>
            <a:endParaRPr lang="en-US" altLang="ja-JP"/>
          </a:p>
          <a:p>
            <a:pPr marL="342900" indent="-342900">
              <a:spcBef>
                <a:spcPct val="20000"/>
              </a:spcBef>
              <a:buFont typeface="Wingdings" charset="2"/>
              <a:buChar char="Ø"/>
            </a:pPr>
            <a:r>
              <a:rPr lang="en-US" altLang="ja-JP"/>
              <a:t>On-demand data processing capability</a:t>
            </a:r>
          </a:p>
          <a:p>
            <a:pPr marL="742950" lvl="1" indent="-285750">
              <a:buFontTx/>
              <a:buChar char="-"/>
            </a:pPr>
            <a:r>
              <a:rPr lang="en-US" altLang="ja-JP" sz="2000"/>
              <a:t>ASTER DEM/Ortho image can be generated, which is applied the latest radiometric DB, and can be applied vicarious calibration results (VNIR/SWIR) and cross-talk correction (SWIR) etc.</a:t>
            </a:r>
          </a:p>
          <a:p>
            <a:pPr marL="742950" lvl="1" indent="-285750">
              <a:buFontTx/>
              <a:buChar char="-"/>
            </a:pPr>
            <a:r>
              <a:rPr lang="en-US" altLang="ja-JP" sz="2000"/>
              <a:t>PALSAR SLC/MLI generation</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8"/>
          <p:cNvSpPr>
            <a:spLocks noChangeArrowheads="1"/>
          </p:cNvSpPr>
          <p:nvPr/>
        </p:nvSpPr>
        <p:spPr bwMode="auto">
          <a:xfrm>
            <a:off x="1219200" y="5638800"/>
            <a:ext cx="152400" cy="152400"/>
          </a:xfrm>
          <a:prstGeom prst="rect">
            <a:avLst/>
          </a:prstGeom>
          <a:noFill/>
          <a:ln w="28575">
            <a:solidFill>
              <a:schemeClr val="accent1"/>
            </a:solidFill>
            <a:miter lim="800000"/>
            <a:headEnd/>
            <a:tailEnd/>
          </a:ln>
        </p:spPr>
        <p:txBody>
          <a:bodyPr wrap="none" anchor="ctr">
            <a:prstTxWarp prst="textNoShape">
              <a:avLst/>
            </a:prstTxWarp>
          </a:bodyPr>
          <a:lstStyle/>
          <a:p>
            <a:endParaRPr lang="ja-JP" altLang="en-US"/>
          </a:p>
        </p:txBody>
      </p:sp>
      <p:pic>
        <p:nvPicPr>
          <p:cNvPr id="19459" name="Picture 9"/>
          <p:cNvPicPr>
            <a:picLocks noChangeAspect="1" noChangeArrowheads="1"/>
          </p:cNvPicPr>
          <p:nvPr/>
        </p:nvPicPr>
        <p:blipFill>
          <a:blip r:embed="rId3"/>
          <a:srcRect/>
          <a:stretch>
            <a:fillRect/>
          </a:stretch>
        </p:blipFill>
        <p:spPr bwMode="auto">
          <a:xfrm>
            <a:off x="4038600" y="990600"/>
            <a:ext cx="3048000" cy="2298700"/>
          </a:xfrm>
          <a:prstGeom prst="rect">
            <a:avLst/>
          </a:prstGeom>
          <a:noFill/>
          <a:ln w="9525">
            <a:noFill/>
            <a:miter lim="800000"/>
            <a:headEnd/>
            <a:tailEnd/>
          </a:ln>
        </p:spPr>
      </p:pic>
      <p:sp>
        <p:nvSpPr>
          <p:cNvPr id="19460" name="Rectangle 10"/>
          <p:cNvSpPr>
            <a:spLocks noChangeArrowheads="1"/>
          </p:cNvSpPr>
          <p:nvPr/>
        </p:nvSpPr>
        <p:spPr bwMode="auto">
          <a:xfrm>
            <a:off x="4953000" y="2895600"/>
            <a:ext cx="977900" cy="323850"/>
          </a:xfrm>
          <a:prstGeom prst="rect">
            <a:avLst/>
          </a:prstGeom>
          <a:noFill/>
          <a:ln w="9525">
            <a:noFill/>
            <a:miter lim="800000"/>
            <a:headEnd/>
            <a:tailEnd/>
          </a:ln>
        </p:spPr>
        <p:txBody>
          <a:bodyPr wrap="none">
            <a:prstTxWarp prst="textNoShape">
              <a:avLst/>
            </a:prstTxWarp>
            <a:spAutoFit/>
          </a:bodyPr>
          <a:lstStyle/>
          <a:p>
            <a:r>
              <a:rPr lang="en-US" altLang="ja-JP" i="1">
                <a:solidFill>
                  <a:schemeClr val="bg1"/>
                </a:solidFill>
                <a:latin typeface="Times" charset="0"/>
              </a:rPr>
              <a:t>ASTER</a:t>
            </a:r>
          </a:p>
        </p:txBody>
      </p:sp>
      <p:sp>
        <p:nvSpPr>
          <p:cNvPr id="19461" name="Rectangle 11"/>
          <p:cNvSpPr>
            <a:spLocks noChangeArrowheads="1"/>
          </p:cNvSpPr>
          <p:nvPr/>
        </p:nvSpPr>
        <p:spPr bwMode="auto">
          <a:xfrm>
            <a:off x="3962400" y="1066800"/>
            <a:ext cx="1003300" cy="323850"/>
          </a:xfrm>
          <a:prstGeom prst="rect">
            <a:avLst/>
          </a:prstGeom>
          <a:noFill/>
          <a:ln w="9525">
            <a:noFill/>
            <a:miter lim="800000"/>
            <a:headEnd/>
            <a:tailEnd/>
          </a:ln>
        </p:spPr>
        <p:txBody>
          <a:bodyPr wrap="none">
            <a:prstTxWarp prst="textNoShape">
              <a:avLst/>
            </a:prstTxWarp>
            <a:spAutoFit/>
          </a:bodyPr>
          <a:lstStyle/>
          <a:p>
            <a:r>
              <a:rPr lang="en-US" altLang="ja-JP" i="1">
                <a:solidFill>
                  <a:schemeClr val="bg1"/>
                </a:solidFill>
                <a:latin typeface="Times" charset="0"/>
              </a:rPr>
              <a:t>MODIS</a:t>
            </a:r>
          </a:p>
        </p:txBody>
      </p:sp>
      <p:sp>
        <p:nvSpPr>
          <p:cNvPr id="19462" name="Rectangle 13"/>
          <p:cNvSpPr>
            <a:spLocks noChangeArrowheads="1"/>
          </p:cNvSpPr>
          <p:nvPr/>
        </p:nvSpPr>
        <p:spPr bwMode="auto">
          <a:xfrm>
            <a:off x="5654675" y="990600"/>
            <a:ext cx="1530350" cy="271463"/>
          </a:xfrm>
          <a:prstGeom prst="rect">
            <a:avLst/>
          </a:prstGeom>
          <a:noFill/>
          <a:ln w="9525">
            <a:noFill/>
            <a:miter lim="800000"/>
            <a:headEnd/>
            <a:tailEnd/>
          </a:ln>
        </p:spPr>
        <p:txBody>
          <a:bodyPr wrap="none">
            <a:prstTxWarp prst="textNoShape">
              <a:avLst/>
            </a:prstTxWarp>
            <a:spAutoFit/>
          </a:bodyPr>
          <a:lstStyle/>
          <a:p>
            <a:pPr algn="ctr" eaLnBrk="0" hangingPunct="0"/>
            <a:r>
              <a:rPr kumimoji="0" lang="en-US" altLang="ja-JP" sz="1000">
                <a:solidFill>
                  <a:schemeClr val="bg1"/>
                </a:solidFill>
              </a:rPr>
              <a:t>Satellite </a:t>
            </a:r>
            <a:r>
              <a:rPr kumimoji="0" lang="en-US" altLang="ja-JP" sz="1400" i="1">
                <a:solidFill>
                  <a:schemeClr val="bg1"/>
                </a:solidFill>
              </a:rPr>
              <a:t>TERRA</a:t>
            </a:r>
          </a:p>
        </p:txBody>
      </p:sp>
      <p:sp>
        <p:nvSpPr>
          <p:cNvPr id="19463" name="テキスト ボックス 31"/>
          <p:cNvSpPr txBox="1">
            <a:spLocks noChangeArrowheads="1"/>
          </p:cNvSpPr>
          <p:nvPr/>
        </p:nvSpPr>
        <p:spPr bwMode="auto">
          <a:xfrm>
            <a:off x="228600" y="304800"/>
            <a:ext cx="8610600" cy="708025"/>
          </a:xfrm>
          <a:prstGeom prst="rect">
            <a:avLst/>
          </a:prstGeom>
          <a:noFill/>
          <a:ln w="9525">
            <a:noFill/>
            <a:miter lim="800000"/>
            <a:headEnd/>
            <a:tailEnd/>
          </a:ln>
        </p:spPr>
        <p:txBody>
          <a:bodyPr>
            <a:prstTxWarp prst="textNoShape">
              <a:avLst/>
            </a:prstTxWarp>
            <a:spAutoFit/>
          </a:bodyPr>
          <a:lstStyle/>
          <a:p>
            <a:pPr algn="ctr"/>
            <a:r>
              <a:rPr lang="en-US" altLang="ja-JP" sz="4000" dirty="0"/>
              <a:t>ASTER and </a:t>
            </a:r>
            <a:r>
              <a:rPr lang="en-US" altLang="ja-JP" sz="4000" dirty="0" smtClean="0"/>
              <a:t>MODIS</a:t>
            </a:r>
            <a:endParaRPr lang="ja-JP" altLang="en-US" sz="4000" dirty="0"/>
          </a:p>
        </p:txBody>
      </p:sp>
      <p:sp>
        <p:nvSpPr>
          <p:cNvPr id="19464" name="Rectangle 4"/>
          <p:cNvSpPr>
            <a:spLocks noChangeArrowheads="1"/>
          </p:cNvSpPr>
          <p:nvPr/>
        </p:nvSpPr>
        <p:spPr bwMode="auto">
          <a:xfrm>
            <a:off x="533400" y="3200400"/>
            <a:ext cx="2490788" cy="307975"/>
          </a:xfrm>
          <a:prstGeom prst="rect">
            <a:avLst/>
          </a:prstGeom>
          <a:noFill/>
          <a:ln w="9525">
            <a:noFill/>
            <a:miter lim="800000"/>
            <a:headEnd/>
            <a:tailEnd/>
          </a:ln>
        </p:spPr>
        <p:txBody>
          <a:bodyPr wrap="none">
            <a:prstTxWarp prst="textNoShape">
              <a:avLst/>
            </a:prstTxWarp>
            <a:spAutoFit/>
          </a:bodyPr>
          <a:lstStyle/>
          <a:p>
            <a:r>
              <a:rPr lang="en-US" altLang="ja-JP" sz="1400"/>
              <a:t>Launched on Dec. 18</a:t>
            </a:r>
            <a:r>
              <a:rPr lang="en-US" altLang="ja-JP" sz="1400" baseline="30000"/>
              <a:t>th</a:t>
            </a:r>
            <a:r>
              <a:rPr lang="en-US" altLang="ja-JP" sz="1400"/>
              <a:t>, 1999</a:t>
            </a:r>
          </a:p>
        </p:txBody>
      </p:sp>
      <p:pic>
        <p:nvPicPr>
          <p:cNvPr id="19465" name="Picture 5" descr="991218liftoff"/>
          <p:cNvPicPr>
            <a:picLocks noChangeAspect="1" noChangeArrowheads="1"/>
          </p:cNvPicPr>
          <p:nvPr/>
        </p:nvPicPr>
        <p:blipFill>
          <a:blip r:embed="rId4"/>
          <a:srcRect/>
          <a:stretch>
            <a:fillRect/>
          </a:stretch>
        </p:blipFill>
        <p:spPr bwMode="auto">
          <a:xfrm>
            <a:off x="304800" y="930275"/>
            <a:ext cx="3048000" cy="2290763"/>
          </a:xfrm>
          <a:prstGeom prst="rect">
            <a:avLst/>
          </a:prstGeom>
          <a:noFill/>
          <a:ln w="9525">
            <a:noFill/>
            <a:miter lim="800000"/>
            <a:headEnd/>
            <a:tailEnd/>
          </a:ln>
        </p:spPr>
      </p:pic>
      <p:sp>
        <p:nvSpPr>
          <p:cNvPr id="19466" name="Rectangle 6"/>
          <p:cNvSpPr>
            <a:spLocks noChangeArrowheads="1"/>
          </p:cNvSpPr>
          <p:nvPr/>
        </p:nvSpPr>
        <p:spPr bwMode="auto">
          <a:xfrm>
            <a:off x="304800" y="3505200"/>
            <a:ext cx="8229600" cy="3170099"/>
          </a:xfrm>
          <a:prstGeom prst="rect">
            <a:avLst/>
          </a:prstGeom>
          <a:noFill/>
          <a:ln w="9525">
            <a:noFill/>
            <a:miter lim="800000"/>
            <a:headEnd/>
            <a:tailEnd/>
          </a:ln>
        </p:spPr>
        <p:txBody>
          <a:bodyPr>
            <a:prstTxWarp prst="textNoShape">
              <a:avLst/>
            </a:prstTxWarp>
            <a:spAutoFit/>
          </a:bodyPr>
          <a:lstStyle/>
          <a:p>
            <a:r>
              <a:rPr lang="en-US" altLang="ja-JP" sz="2000" dirty="0">
                <a:solidFill>
                  <a:srgbClr val="FF0000"/>
                </a:solidFill>
              </a:rPr>
              <a:t>1. ASTER</a:t>
            </a:r>
          </a:p>
          <a:p>
            <a:r>
              <a:rPr lang="en-US" altLang="ja-JP" sz="2000" dirty="0">
                <a:solidFill>
                  <a:srgbClr val="FF0000"/>
                </a:solidFill>
              </a:rPr>
              <a:t>   (Advanced </a:t>
            </a:r>
            <a:r>
              <a:rPr lang="en-US" altLang="ja-JP" sz="2000" dirty="0" err="1">
                <a:solidFill>
                  <a:srgbClr val="FF0000"/>
                </a:solidFill>
              </a:rPr>
              <a:t>Spaceborne</a:t>
            </a:r>
            <a:r>
              <a:rPr lang="en-US" altLang="ja-JP" sz="2000" dirty="0">
                <a:solidFill>
                  <a:srgbClr val="FF0000"/>
                </a:solidFill>
              </a:rPr>
              <a:t> Thermal Emission and Reflection Radiometer)</a:t>
            </a:r>
            <a:endParaRPr lang="en-US" altLang="ja-JP" sz="2000" dirty="0"/>
          </a:p>
          <a:p>
            <a:r>
              <a:rPr lang="en-US" altLang="ja-JP" sz="2000" dirty="0"/>
              <a:t>2. MODIS</a:t>
            </a:r>
          </a:p>
          <a:p>
            <a:r>
              <a:rPr lang="en-US" altLang="ja-JP" sz="2000" dirty="0"/>
              <a:t>   (Moderate-resolution Imaging </a:t>
            </a:r>
            <a:r>
              <a:rPr lang="en-US" altLang="ja-JP" sz="2000" dirty="0" err="1"/>
              <a:t>Spectroradiometer</a:t>
            </a:r>
            <a:r>
              <a:rPr lang="en-US" altLang="ja-JP" sz="2000" dirty="0"/>
              <a:t>)</a:t>
            </a:r>
          </a:p>
          <a:p>
            <a:r>
              <a:rPr lang="en-US" altLang="ja-JP" sz="2000" dirty="0"/>
              <a:t>3. MISR </a:t>
            </a:r>
          </a:p>
          <a:p>
            <a:r>
              <a:rPr lang="en-US" altLang="ja-JP" sz="2000" dirty="0"/>
              <a:t>   (Multi-angle Imaging </a:t>
            </a:r>
            <a:r>
              <a:rPr lang="en-US" altLang="ja-JP" sz="2000" dirty="0" err="1"/>
              <a:t>SpectroRadiometer</a:t>
            </a:r>
            <a:r>
              <a:rPr lang="en-US" altLang="ja-JP" sz="2000" dirty="0"/>
              <a:t>)</a:t>
            </a:r>
          </a:p>
          <a:p>
            <a:r>
              <a:rPr lang="en-US" altLang="ja-JP" sz="2000" dirty="0"/>
              <a:t>4. CERES </a:t>
            </a:r>
          </a:p>
          <a:p>
            <a:r>
              <a:rPr lang="en-US" altLang="ja-JP" sz="2000" dirty="0"/>
              <a:t>   (Clouds and the Earth's Radiant Energy System)</a:t>
            </a:r>
          </a:p>
          <a:p>
            <a:r>
              <a:rPr lang="en-US" altLang="ja-JP" sz="2000" dirty="0"/>
              <a:t>5. MOPITT </a:t>
            </a:r>
          </a:p>
          <a:p>
            <a:r>
              <a:rPr lang="en-US" altLang="ja-JP" sz="2000" dirty="0"/>
              <a:t>   (Measurements of Pollution in the Troposphere)</a:t>
            </a:r>
          </a:p>
        </p:txBody>
      </p:sp>
      <p:sp>
        <p:nvSpPr>
          <p:cNvPr id="19467" name="正方形/長方形 31"/>
          <p:cNvSpPr>
            <a:spLocks noChangeArrowheads="1"/>
          </p:cNvSpPr>
          <p:nvPr/>
        </p:nvSpPr>
        <p:spPr bwMode="auto">
          <a:xfrm>
            <a:off x="304800" y="914400"/>
            <a:ext cx="3070225" cy="271463"/>
          </a:xfrm>
          <a:prstGeom prst="rect">
            <a:avLst/>
          </a:prstGeom>
          <a:noFill/>
          <a:ln w="9525">
            <a:noFill/>
            <a:miter lim="800000"/>
            <a:headEnd/>
            <a:tailEnd/>
          </a:ln>
        </p:spPr>
        <p:txBody>
          <a:bodyPr wrap="none">
            <a:prstTxWarp prst="textNoShape">
              <a:avLst/>
            </a:prstTxWarp>
            <a:spAutoFit/>
          </a:bodyPr>
          <a:lstStyle/>
          <a:p>
            <a:r>
              <a:rPr lang="en-US" altLang="ja-JP" sz="1400">
                <a:solidFill>
                  <a:schemeClr val="bg1"/>
                </a:solidFill>
              </a:rPr>
              <a:t>http://spaceflightnow.com/</a:t>
            </a:r>
            <a:endParaRPr lang="ja-JP" altLang="en-US" sz="1400">
              <a:solidFill>
                <a:schemeClr val="bg1"/>
              </a:solidFill>
            </a:endParaRPr>
          </a:p>
        </p:txBody>
      </p:sp>
      <p:sp>
        <p:nvSpPr>
          <p:cNvPr id="18" name="円/楕円 17"/>
          <p:cNvSpPr/>
          <p:nvPr/>
        </p:nvSpPr>
        <p:spPr>
          <a:xfrm>
            <a:off x="1676400" y="1219200"/>
            <a:ext cx="457200" cy="4572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ja-JP" altLang="en-US">
              <a:solidFill>
                <a:srgbClr val="FFFFFF"/>
              </a:solidFill>
            </a:endParaRPr>
          </a:p>
        </p:txBody>
      </p:sp>
      <p:cxnSp>
        <p:nvCxnSpPr>
          <p:cNvPr id="20" name="直線矢印コネクタ 19"/>
          <p:cNvCxnSpPr>
            <a:stCxn id="18" idx="6"/>
          </p:cNvCxnSpPr>
          <p:nvPr/>
        </p:nvCxnSpPr>
        <p:spPr>
          <a:xfrm>
            <a:off x="2133600" y="1447800"/>
            <a:ext cx="1828800" cy="76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470" name="テキスト ボックス 18"/>
          <p:cNvSpPr txBox="1">
            <a:spLocks noChangeArrowheads="1"/>
          </p:cNvSpPr>
          <p:nvPr/>
        </p:nvSpPr>
        <p:spPr bwMode="auto">
          <a:xfrm>
            <a:off x="5638800" y="5029200"/>
            <a:ext cx="3124200" cy="1384300"/>
          </a:xfrm>
          <a:prstGeom prst="rect">
            <a:avLst/>
          </a:prstGeom>
          <a:noFill/>
          <a:ln w="9525">
            <a:noFill/>
            <a:miter lim="800000"/>
            <a:headEnd/>
            <a:tailEnd/>
          </a:ln>
        </p:spPr>
        <p:txBody>
          <a:bodyPr>
            <a:prstTxWarp prst="textNoShape">
              <a:avLst/>
            </a:prstTxWarp>
            <a:spAutoFit/>
          </a:bodyPr>
          <a:lstStyle/>
          <a:p>
            <a:pPr>
              <a:buFont typeface="Wingdings" charset="2"/>
              <a:buChar char="Ø"/>
            </a:pPr>
            <a:r>
              <a:rPr lang="en-US" altLang="ja-JP" sz="1400">
                <a:solidFill>
                  <a:srgbClr val="0000FF"/>
                </a:solidFill>
              </a:rPr>
              <a:t>MODIS is the well-calibrated sensor as a reference, which is observed simultaneously by ASTER.</a:t>
            </a:r>
          </a:p>
          <a:p>
            <a:pPr>
              <a:buFont typeface="Wingdings" charset="2"/>
              <a:buChar char="Ø"/>
            </a:pPr>
            <a:endParaRPr lang="en-US" altLang="ja-JP" sz="1400">
              <a:solidFill>
                <a:srgbClr val="0000FF"/>
              </a:solidFill>
            </a:endParaRPr>
          </a:p>
          <a:p>
            <a:pPr>
              <a:buFont typeface="Wingdings" charset="2"/>
              <a:buChar char="Ø"/>
            </a:pPr>
            <a:r>
              <a:rPr lang="en-US" altLang="ja-JP" sz="1400">
                <a:solidFill>
                  <a:srgbClr val="0000FF"/>
                </a:solidFill>
              </a:rPr>
              <a:t>Cross-calibration between ASTER and MODIS is very useful.</a:t>
            </a:r>
            <a:endParaRPr lang="ja-JP" altLang="en-US" sz="1400">
              <a:solidFill>
                <a:srgbClr val="0000FF"/>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タイトル 1"/>
          <p:cNvSpPr>
            <a:spLocks noGrp="1"/>
          </p:cNvSpPr>
          <p:nvPr>
            <p:ph type="title"/>
          </p:nvPr>
        </p:nvSpPr>
        <p:spPr/>
        <p:txBody>
          <a:bodyPr/>
          <a:lstStyle/>
          <a:p>
            <a:r>
              <a:rPr lang="en-US" altLang="ja-JP" sz="3600" smtClean="0"/>
              <a:t>CEOS Reference Standard Test Sites</a:t>
            </a:r>
            <a:endParaRPr lang="ja-JP" altLang="en-US" sz="3600" smtClean="0"/>
          </a:p>
        </p:txBody>
      </p:sp>
      <p:sp>
        <p:nvSpPr>
          <p:cNvPr id="45059" name="正方形/長方形 2"/>
          <p:cNvSpPr>
            <a:spLocks noChangeArrowheads="1"/>
          </p:cNvSpPr>
          <p:nvPr/>
        </p:nvSpPr>
        <p:spPr bwMode="auto">
          <a:xfrm>
            <a:off x="0" y="4800600"/>
            <a:ext cx="9144000" cy="1600200"/>
          </a:xfrm>
          <a:prstGeom prst="rect">
            <a:avLst/>
          </a:prstGeom>
          <a:noFill/>
          <a:ln w="9525">
            <a:noFill/>
            <a:miter lim="800000"/>
            <a:headEnd/>
            <a:tailEnd/>
          </a:ln>
        </p:spPr>
        <p:txBody>
          <a:bodyPr>
            <a:prstTxWarp prst="textNoShape">
              <a:avLst/>
            </a:prstTxWarp>
            <a:spAutoFit/>
          </a:bodyPr>
          <a:lstStyle/>
          <a:p>
            <a:r>
              <a:rPr lang="en-US" altLang="ja-JP" sz="1600"/>
              <a:t>“The CEOS IVOS sub-group members worked with partners around the world to establish a set of CEOS endorsed globally-distributed reference standard test sites for the post-launch calibration of space-based optical imaging sensors. Based on the decision from the CEOS IVOS-19 meeting that was help in Phoenix, AZ, at present there are eight instrumented sites and five pseudo-invariant test sites.”</a:t>
            </a:r>
          </a:p>
          <a:p>
            <a:pPr algn="r"/>
            <a:r>
              <a:rPr lang="en-US" altLang="ja-JP" sz="1600">
                <a:solidFill>
                  <a:srgbClr val="FF0000"/>
                </a:solidFill>
              </a:rPr>
              <a:t>http://calval.cr.usgs.gov/sites_catalog_ceos_sites.php</a:t>
            </a:r>
            <a:endParaRPr lang="ja-JP" altLang="en-US" sz="1600">
              <a:solidFill>
                <a:srgbClr val="FF0000"/>
              </a:solidFill>
            </a:endParaRPr>
          </a:p>
        </p:txBody>
      </p:sp>
      <p:graphicFrame>
        <p:nvGraphicFramePr>
          <p:cNvPr id="4" name="表 3"/>
          <p:cNvGraphicFramePr>
            <a:graphicFrameLocks noGrp="1"/>
          </p:cNvGraphicFramePr>
          <p:nvPr/>
        </p:nvGraphicFramePr>
        <p:xfrm>
          <a:off x="152400" y="1905000"/>
          <a:ext cx="4343400" cy="2555240"/>
        </p:xfrm>
        <a:graphic>
          <a:graphicData uri="http://schemas.openxmlformats.org/drawingml/2006/table">
            <a:tbl>
              <a:tblPr/>
              <a:tblGrid>
                <a:gridCol w="1346200"/>
                <a:gridCol w="977900"/>
                <a:gridCol w="977900"/>
                <a:gridCol w="1041400"/>
              </a:tblGrid>
              <a:tr h="3810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Site Name</a:t>
                      </a:r>
                    </a:p>
                  </a:txBody>
                  <a:tcPr marL="12700" marR="12700" marT="1270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Longitude [deg]</a:t>
                      </a:r>
                    </a:p>
                  </a:txBody>
                  <a:tcPr marL="12700" marR="12700" marT="12700"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smtClean="0">
                          <a:ln>
                            <a:noFill/>
                          </a:ln>
                          <a:solidFill>
                            <a:schemeClr val="tx1"/>
                          </a:solidFill>
                          <a:effectLst/>
                          <a:latin typeface="ＭＳ Ｐゴシック" charset="-128"/>
                          <a:ea typeface="ＭＳ Ｐゴシック" charset="-128"/>
                          <a:cs typeface="ＭＳ Ｐゴシック" charset="-128"/>
                        </a:rPr>
                        <a:t>Latitude</a:t>
                      </a:r>
                    </a:p>
                    <a:p>
                      <a:pPr marL="0" marR="0" lvl="0" indent="0" algn="l"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smtClean="0">
                          <a:ln>
                            <a:noFill/>
                          </a:ln>
                          <a:solidFill>
                            <a:schemeClr val="tx1"/>
                          </a:solidFill>
                          <a:effectLst/>
                          <a:latin typeface="ＭＳ Ｐゴシック" charset="-128"/>
                          <a:ea typeface="ＭＳ Ｐゴシック" charset="-128"/>
                          <a:cs typeface="ＭＳ Ｐゴシック" charset="-128"/>
                        </a:rPr>
                        <a:t>[deg]</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ASTER scenes</a:t>
                      </a:r>
                      <a:b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b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(cloud : 0~100%)</a:t>
                      </a:r>
                    </a:p>
                  </a:txBody>
                  <a:tcPr marL="12700" marR="12700" marT="1270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159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Tuz Golu</a:t>
                      </a:r>
                    </a:p>
                  </a:txBody>
                  <a:tcPr marL="12700" marR="12700" marT="1270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E33.33</a:t>
                      </a:r>
                    </a:p>
                  </a:txBody>
                  <a:tcPr marL="12700" marR="12700" marT="12700"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N38.83</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600" b="0" i="0" u="none" strike="noStrike" cap="none" normalizeH="0" baseline="0">
                          <a:ln>
                            <a:noFill/>
                          </a:ln>
                          <a:solidFill>
                            <a:schemeClr val="tx1"/>
                          </a:solidFill>
                          <a:effectLst/>
                          <a:latin typeface="ＭＳ Ｐゴシック" charset="-128"/>
                          <a:ea typeface="ＭＳ Ｐゴシック" charset="-128"/>
                          <a:cs typeface="ＭＳ Ｐゴシック" charset="-128"/>
                        </a:rPr>
                        <a:t>22</a:t>
                      </a:r>
                    </a:p>
                  </a:txBody>
                  <a:tcPr marL="12700" marR="12700" marT="1270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159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Railroad Valley Playa</a:t>
                      </a:r>
                    </a:p>
                  </a:txBody>
                  <a:tcPr marL="12700" marR="12700" marT="1270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W115.69</a:t>
                      </a:r>
                    </a:p>
                  </a:txBody>
                  <a:tcPr marL="12700" marR="12700" marT="12700"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N38.50</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600" b="0" i="0" u="none" strike="noStrike" cap="none" normalizeH="0" baseline="0">
                          <a:ln>
                            <a:noFill/>
                          </a:ln>
                          <a:solidFill>
                            <a:schemeClr val="tx1"/>
                          </a:solidFill>
                          <a:effectLst/>
                          <a:latin typeface="ＭＳ Ｐゴシック" charset="-128"/>
                          <a:ea typeface="ＭＳ Ｐゴシック" charset="-128"/>
                          <a:cs typeface="ＭＳ Ｐゴシック" charset="-128"/>
                        </a:rPr>
                        <a:t>123</a:t>
                      </a:r>
                    </a:p>
                  </a:txBody>
                  <a:tcPr marL="12700" marR="12700" marT="1270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159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Negev</a:t>
                      </a:r>
                    </a:p>
                  </a:txBody>
                  <a:tcPr marL="12700" marR="12700" marT="1270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E35.01</a:t>
                      </a:r>
                    </a:p>
                  </a:txBody>
                  <a:tcPr marL="12700" marR="12700" marT="12700"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N30.11</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600" b="0" i="0" u="none" strike="noStrike" cap="none" normalizeH="0" baseline="0">
                          <a:ln>
                            <a:noFill/>
                          </a:ln>
                          <a:solidFill>
                            <a:schemeClr val="tx1"/>
                          </a:solidFill>
                          <a:effectLst/>
                          <a:latin typeface="ＭＳ Ｐゴシック" charset="-128"/>
                          <a:ea typeface="ＭＳ Ｐゴシック" charset="-128"/>
                          <a:cs typeface="ＭＳ Ｐゴシック" charset="-128"/>
                        </a:rPr>
                        <a:t>56</a:t>
                      </a:r>
                    </a:p>
                  </a:txBody>
                  <a:tcPr marL="12700" marR="12700" marT="1270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159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La Crau</a:t>
                      </a:r>
                    </a:p>
                  </a:txBody>
                  <a:tcPr marL="12700" marR="12700" marT="1270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E4.86</a:t>
                      </a:r>
                    </a:p>
                  </a:txBody>
                  <a:tcPr marL="12700" marR="12700" marT="12700"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N43.56</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600" b="0" i="0" u="none" strike="noStrike" cap="none" normalizeH="0" baseline="0">
                          <a:ln>
                            <a:noFill/>
                          </a:ln>
                          <a:solidFill>
                            <a:schemeClr val="tx1"/>
                          </a:solidFill>
                          <a:effectLst/>
                          <a:latin typeface="ＭＳ Ｐゴシック" charset="-128"/>
                          <a:ea typeface="ＭＳ Ｐゴシック" charset="-128"/>
                          <a:cs typeface="ＭＳ Ｐゴシック" charset="-128"/>
                        </a:rPr>
                        <a:t>49</a:t>
                      </a:r>
                    </a:p>
                  </a:txBody>
                  <a:tcPr marL="12700" marR="12700" marT="1270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159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Ivanpah Playa</a:t>
                      </a:r>
                    </a:p>
                  </a:txBody>
                  <a:tcPr marL="12700" marR="12700" marT="1270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W115.40</a:t>
                      </a:r>
                    </a:p>
                  </a:txBody>
                  <a:tcPr marL="12700" marR="12700" marT="12700"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N35.57</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600" b="0" i="0" u="none" strike="noStrike" cap="none" normalizeH="0" baseline="0">
                          <a:ln>
                            <a:noFill/>
                          </a:ln>
                          <a:solidFill>
                            <a:schemeClr val="tx1"/>
                          </a:solidFill>
                          <a:effectLst/>
                          <a:latin typeface="ＭＳ Ｐゴシック" charset="-128"/>
                          <a:ea typeface="ＭＳ Ｐゴシック" charset="-128"/>
                          <a:cs typeface="ＭＳ Ｐゴシック" charset="-128"/>
                        </a:rPr>
                        <a:t>180</a:t>
                      </a:r>
                    </a:p>
                  </a:txBody>
                  <a:tcPr marL="12700" marR="12700" marT="1270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159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Frenchman Flat</a:t>
                      </a:r>
                    </a:p>
                  </a:txBody>
                  <a:tcPr marL="12700" marR="12700" marT="1270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W115.93</a:t>
                      </a:r>
                    </a:p>
                  </a:txBody>
                  <a:tcPr marL="12700" marR="12700" marT="12700"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N36.81</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600" b="0" i="0" u="none" strike="noStrike" cap="none" normalizeH="0" baseline="0">
                          <a:ln>
                            <a:noFill/>
                          </a:ln>
                          <a:solidFill>
                            <a:schemeClr val="tx1"/>
                          </a:solidFill>
                          <a:effectLst/>
                          <a:latin typeface="ＭＳ Ｐゴシック" charset="-128"/>
                          <a:ea typeface="ＭＳ Ｐゴシック" charset="-128"/>
                          <a:cs typeface="ＭＳ Ｐゴシック" charset="-128"/>
                        </a:rPr>
                        <a:t>92</a:t>
                      </a:r>
                    </a:p>
                  </a:txBody>
                  <a:tcPr marL="12700" marR="12700" marT="1270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159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Dunhuang</a:t>
                      </a:r>
                    </a:p>
                  </a:txBody>
                  <a:tcPr marL="12700" marR="12700" marT="1270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E94.34</a:t>
                      </a:r>
                    </a:p>
                  </a:txBody>
                  <a:tcPr marL="12700" marR="12700" marT="12700"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N40.13</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600" b="0" i="0" u="none" strike="noStrike" cap="none" normalizeH="0" baseline="0">
                          <a:ln>
                            <a:noFill/>
                          </a:ln>
                          <a:solidFill>
                            <a:schemeClr val="tx1"/>
                          </a:solidFill>
                          <a:effectLst/>
                          <a:latin typeface="ＭＳ Ｐゴシック" charset="-128"/>
                          <a:ea typeface="ＭＳ Ｐゴシック" charset="-128"/>
                          <a:cs typeface="ＭＳ Ｐゴシック" charset="-128"/>
                        </a:rPr>
                        <a:t>51</a:t>
                      </a:r>
                    </a:p>
                  </a:txBody>
                  <a:tcPr marL="12700" marR="12700" marT="1270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286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DOME-C</a:t>
                      </a:r>
                    </a:p>
                  </a:txBody>
                  <a:tcPr marL="12700" marR="12700" marT="1270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E123.0</a:t>
                      </a:r>
                    </a:p>
                  </a:txBody>
                  <a:tcPr marL="12700" marR="12700" marT="12700"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S74.50</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600" b="0" i="0" u="none" strike="noStrike" cap="none" normalizeH="0" baseline="0">
                          <a:ln>
                            <a:noFill/>
                          </a:ln>
                          <a:solidFill>
                            <a:schemeClr val="tx1"/>
                          </a:solidFill>
                          <a:effectLst/>
                          <a:latin typeface="ＭＳ Ｐゴシック" charset="-128"/>
                          <a:ea typeface="ＭＳ Ｐゴシック" charset="-128"/>
                          <a:cs typeface="ＭＳ Ｐゴシック" charset="-128"/>
                        </a:rPr>
                        <a:t>46</a:t>
                      </a:r>
                    </a:p>
                  </a:txBody>
                  <a:tcPr marL="12700" marR="12700" marT="1270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5" name="表 4"/>
          <p:cNvGraphicFramePr>
            <a:graphicFrameLocks noGrp="1"/>
          </p:cNvGraphicFramePr>
          <p:nvPr/>
        </p:nvGraphicFramePr>
        <p:xfrm>
          <a:off x="4648200" y="1905000"/>
          <a:ext cx="4343400" cy="1920240"/>
        </p:xfrm>
        <a:graphic>
          <a:graphicData uri="http://schemas.openxmlformats.org/drawingml/2006/table">
            <a:tbl>
              <a:tblPr/>
              <a:tblGrid>
                <a:gridCol w="1346200"/>
                <a:gridCol w="977900"/>
                <a:gridCol w="977900"/>
                <a:gridCol w="1041400"/>
              </a:tblGrid>
              <a:tr h="3810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Site Name</a:t>
                      </a:r>
                    </a:p>
                  </a:txBody>
                  <a:tcPr marL="12700" marR="12700" marT="1270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smtClean="0">
                          <a:ln>
                            <a:noFill/>
                          </a:ln>
                          <a:solidFill>
                            <a:schemeClr val="tx1"/>
                          </a:solidFill>
                          <a:effectLst/>
                          <a:latin typeface="ＭＳ Ｐゴシック" charset="-128"/>
                          <a:ea typeface="ＭＳ Ｐゴシック" charset="-128"/>
                          <a:cs typeface="ＭＳ Ｐゴシック" charset="-128"/>
                        </a:rPr>
                        <a:t>Longitude</a:t>
                      </a:r>
                    </a:p>
                    <a:p>
                      <a:pPr marL="0" marR="0" lvl="0" indent="0" algn="l"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smtClean="0">
                          <a:ln>
                            <a:noFill/>
                          </a:ln>
                          <a:solidFill>
                            <a:schemeClr val="tx1"/>
                          </a:solidFill>
                          <a:effectLst/>
                          <a:latin typeface="ＭＳ Ｐゴシック" charset="-128"/>
                          <a:ea typeface="ＭＳ Ｐゴシック" charset="-128"/>
                          <a:cs typeface="ＭＳ Ｐゴシック" charset="-128"/>
                        </a:rPr>
                        <a:t>[deg]</a:t>
                      </a:r>
                    </a:p>
                  </a:txBody>
                  <a:tcPr marL="12700" marR="12700" marT="12700"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smtClean="0">
                          <a:ln>
                            <a:noFill/>
                          </a:ln>
                          <a:solidFill>
                            <a:schemeClr val="tx1"/>
                          </a:solidFill>
                          <a:effectLst/>
                          <a:latin typeface="ＭＳ Ｐゴシック" charset="-128"/>
                          <a:ea typeface="ＭＳ Ｐゴシック" charset="-128"/>
                          <a:cs typeface="ＭＳ Ｐゴシック" charset="-128"/>
                        </a:rPr>
                        <a:t>Latitude</a:t>
                      </a:r>
                    </a:p>
                    <a:p>
                      <a:pPr marL="0" marR="0" lvl="0" indent="0" algn="l"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smtClean="0">
                          <a:ln>
                            <a:noFill/>
                          </a:ln>
                          <a:solidFill>
                            <a:schemeClr val="tx1"/>
                          </a:solidFill>
                          <a:effectLst/>
                          <a:latin typeface="ＭＳ Ｐゴシック" charset="-128"/>
                          <a:ea typeface="ＭＳ Ｐゴシック" charset="-128"/>
                          <a:cs typeface="ＭＳ Ｐゴシック" charset="-128"/>
                        </a:rPr>
                        <a:t>[deg]</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ASTER scenes</a:t>
                      </a:r>
                      <a:b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b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(cloud : 0~100%)</a:t>
                      </a:r>
                    </a:p>
                  </a:txBody>
                  <a:tcPr marL="12700" marR="12700" marT="1270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159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Libya1</a:t>
                      </a:r>
                    </a:p>
                  </a:txBody>
                  <a:tcPr marL="12700" marR="12700" marT="1270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E13.35</a:t>
                      </a:r>
                    </a:p>
                  </a:txBody>
                  <a:tcPr marL="12700" marR="12700" marT="12700"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N24.42</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600" b="0" i="0" u="none" strike="noStrike" cap="none" normalizeH="0" baseline="0">
                          <a:ln>
                            <a:noFill/>
                          </a:ln>
                          <a:solidFill>
                            <a:schemeClr val="tx1"/>
                          </a:solidFill>
                          <a:effectLst/>
                          <a:latin typeface="ＭＳ Ｐゴシック" charset="-128"/>
                          <a:ea typeface="ＭＳ Ｐゴシック" charset="-128"/>
                          <a:cs typeface="ＭＳ Ｐゴシック" charset="-128"/>
                        </a:rPr>
                        <a:t>12</a:t>
                      </a:r>
                    </a:p>
                  </a:txBody>
                  <a:tcPr marL="12700" marR="12700" marT="1270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159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Libya4</a:t>
                      </a:r>
                    </a:p>
                  </a:txBody>
                  <a:tcPr marL="12700" marR="12700" marT="1270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E23.39</a:t>
                      </a:r>
                    </a:p>
                  </a:txBody>
                  <a:tcPr marL="12700" marR="12700" marT="12700"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N28.55</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600" b="0" i="0" u="none" strike="noStrike" cap="none" normalizeH="0" baseline="0">
                          <a:ln>
                            <a:noFill/>
                          </a:ln>
                          <a:solidFill>
                            <a:schemeClr val="tx1"/>
                          </a:solidFill>
                          <a:effectLst/>
                          <a:latin typeface="ＭＳ Ｐゴシック" charset="-128"/>
                          <a:ea typeface="ＭＳ Ｐゴシック" charset="-128"/>
                          <a:cs typeface="ＭＳ Ｐゴシック" charset="-128"/>
                        </a:rPr>
                        <a:t>136</a:t>
                      </a:r>
                    </a:p>
                  </a:txBody>
                  <a:tcPr marL="12700" marR="12700" marT="1270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159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Mauritania1</a:t>
                      </a:r>
                    </a:p>
                  </a:txBody>
                  <a:tcPr marL="12700" marR="12700" marT="1270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W9.30</a:t>
                      </a:r>
                    </a:p>
                  </a:txBody>
                  <a:tcPr marL="12700" marR="12700" marT="12700"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N19.40</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600" b="0" i="0" u="none" strike="noStrike" cap="none" normalizeH="0" baseline="0">
                          <a:ln>
                            <a:noFill/>
                          </a:ln>
                          <a:solidFill>
                            <a:schemeClr val="tx1"/>
                          </a:solidFill>
                          <a:effectLst/>
                          <a:latin typeface="ＭＳ Ｐゴシック" charset="-128"/>
                          <a:ea typeface="ＭＳ Ｐゴシック" charset="-128"/>
                          <a:cs typeface="ＭＳ Ｐゴシック" charset="-128"/>
                        </a:rPr>
                        <a:t>10</a:t>
                      </a:r>
                    </a:p>
                  </a:txBody>
                  <a:tcPr marL="12700" marR="12700" marT="1270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159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Mauritania2</a:t>
                      </a:r>
                    </a:p>
                  </a:txBody>
                  <a:tcPr marL="12700" marR="12700" marT="1270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W8.78</a:t>
                      </a:r>
                    </a:p>
                  </a:txBody>
                  <a:tcPr marL="12700" marR="12700" marT="12700"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N20.85</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600" b="0" i="0" u="none" strike="noStrike" cap="none" normalizeH="0" baseline="0">
                          <a:ln>
                            <a:noFill/>
                          </a:ln>
                          <a:solidFill>
                            <a:schemeClr val="tx1"/>
                          </a:solidFill>
                          <a:effectLst/>
                          <a:latin typeface="ＭＳ Ｐゴシック" charset="-128"/>
                          <a:ea typeface="ＭＳ Ｐゴシック" charset="-128"/>
                          <a:cs typeface="ＭＳ Ｐゴシック" charset="-128"/>
                        </a:rPr>
                        <a:t>13</a:t>
                      </a:r>
                    </a:p>
                  </a:txBody>
                  <a:tcPr marL="12700" marR="12700" marT="1270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159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Algeria3</a:t>
                      </a:r>
                    </a:p>
                  </a:txBody>
                  <a:tcPr marL="12700" marR="12700" marT="1270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E7.66</a:t>
                      </a:r>
                    </a:p>
                  </a:txBody>
                  <a:tcPr marL="12700" marR="12700" marT="12700"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N30.32</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600" b="0" i="0" u="none" strike="noStrike" cap="none" normalizeH="0" baseline="0">
                          <a:ln>
                            <a:noFill/>
                          </a:ln>
                          <a:solidFill>
                            <a:schemeClr val="tx1"/>
                          </a:solidFill>
                          <a:effectLst/>
                          <a:latin typeface="ＭＳ Ｐゴシック" charset="-128"/>
                          <a:ea typeface="ＭＳ Ｐゴシック" charset="-128"/>
                          <a:cs typeface="ＭＳ Ｐゴシック" charset="-128"/>
                        </a:rPr>
                        <a:t>32</a:t>
                      </a:r>
                    </a:p>
                  </a:txBody>
                  <a:tcPr marL="12700" marR="12700" marT="1270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r>
              <a:tr h="228600">
                <a:tc>
                  <a:txBody>
                    <a:bodyPr/>
                    <a:lstStyle/>
                    <a:p>
                      <a:pPr marL="0" marR="0" lvl="0" indent="0" algn="ct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Algeria5</a:t>
                      </a:r>
                    </a:p>
                  </a:txBody>
                  <a:tcPr marL="12700" marR="12700" marT="1270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E2.23</a:t>
                      </a:r>
                    </a:p>
                  </a:txBody>
                  <a:tcPr marL="12700" marR="12700" marT="12700" marB="0" anchor="b" horzOverflow="overflow">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200" b="0" i="0" u="none" strike="noStrike" cap="none" normalizeH="0" baseline="0">
                          <a:ln>
                            <a:noFill/>
                          </a:ln>
                          <a:solidFill>
                            <a:schemeClr val="tx1"/>
                          </a:solidFill>
                          <a:effectLst/>
                          <a:latin typeface="ＭＳ Ｐゴシック" charset="-128"/>
                          <a:ea typeface="ＭＳ Ｐゴシック" charset="-128"/>
                          <a:cs typeface="ＭＳ Ｐゴシック" charset="-128"/>
                        </a:rPr>
                        <a:t>N31.02</a:t>
                      </a:r>
                    </a:p>
                  </a:txBody>
                  <a:tcPr marL="12700" marR="12700" marT="12700"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457200" rtl="0" eaLnBrk="1" fontAlgn="b" latinLnBrk="0" hangingPunct="1">
                        <a:lnSpc>
                          <a:spcPct val="100000"/>
                        </a:lnSpc>
                        <a:spcBef>
                          <a:spcPct val="0"/>
                        </a:spcBef>
                        <a:spcAft>
                          <a:spcPct val="0"/>
                        </a:spcAft>
                        <a:buClrTx/>
                        <a:buSzTx/>
                        <a:buFontTx/>
                        <a:buNone/>
                        <a:tabLst/>
                      </a:pPr>
                      <a:r>
                        <a:rPr kumimoji="1" lang="en-US" altLang="ja-JP" sz="1600" b="0" i="0" u="none" strike="noStrike" cap="none" normalizeH="0" baseline="0">
                          <a:ln>
                            <a:noFill/>
                          </a:ln>
                          <a:solidFill>
                            <a:schemeClr val="tx1"/>
                          </a:solidFill>
                          <a:effectLst/>
                          <a:latin typeface="ＭＳ Ｐゴシック" charset="-128"/>
                          <a:ea typeface="ＭＳ Ｐゴシック" charset="-128"/>
                          <a:cs typeface="ＭＳ Ｐゴシック" charset="-128"/>
                        </a:rPr>
                        <a:t>0</a:t>
                      </a:r>
                    </a:p>
                  </a:txBody>
                  <a:tcPr marL="12700" marR="12700" marT="12700" marB="0" anchor="b" horzOverflow="overflow">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45154" name="テキスト ボックス 5"/>
          <p:cNvSpPr txBox="1">
            <a:spLocks noChangeArrowheads="1"/>
          </p:cNvSpPr>
          <p:nvPr/>
        </p:nvSpPr>
        <p:spPr bwMode="auto">
          <a:xfrm>
            <a:off x="1143000" y="1524000"/>
            <a:ext cx="1916113" cy="369888"/>
          </a:xfrm>
          <a:prstGeom prst="rect">
            <a:avLst/>
          </a:prstGeom>
          <a:noFill/>
          <a:ln w="9525">
            <a:noFill/>
            <a:miter lim="800000"/>
            <a:headEnd/>
            <a:tailEnd/>
          </a:ln>
        </p:spPr>
        <p:txBody>
          <a:bodyPr wrap="none">
            <a:prstTxWarp prst="textNoShape">
              <a:avLst/>
            </a:prstTxWarp>
            <a:spAutoFit/>
          </a:bodyPr>
          <a:lstStyle/>
          <a:p>
            <a:r>
              <a:rPr lang="en-US" altLang="ja-JP"/>
              <a:t>Instruments sites</a:t>
            </a:r>
            <a:endParaRPr lang="ja-JP" altLang="en-US"/>
          </a:p>
        </p:txBody>
      </p:sp>
      <p:sp>
        <p:nvSpPr>
          <p:cNvPr id="45155" name="テキスト ボックス 6"/>
          <p:cNvSpPr txBox="1">
            <a:spLocks noChangeArrowheads="1"/>
          </p:cNvSpPr>
          <p:nvPr/>
        </p:nvSpPr>
        <p:spPr bwMode="auto">
          <a:xfrm>
            <a:off x="5257800" y="1524000"/>
            <a:ext cx="3160713" cy="369888"/>
          </a:xfrm>
          <a:prstGeom prst="rect">
            <a:avLst/>
          </a:prstGeom>
          <a:noFill/>
          <a:ln w="9525">
            <a:noFill/>
            <a:miter lim="800000"/>
            <a:headEnd/>
            <a:tailEnd/>
          </a:ln>
        </p:spPr>
        <p:txBody>
          <a:bodyPr wrap="none">
            <a:prstTxWarp prst="textNoShape">
              <a:avLst/>
            </a:prstTxWarp>
            <a:spAutoFit/>
          </a:bodyPr>
          <a:lstStyle/>
          <a:p>
            <a:r>
              <a:rPr lang="en-US" altLang="ja-JP"/>
              <a:t>Pseudo-invariant desert sites</a:t>
            </a:r>
            <a:endParaRPr lang="ja-JP" altLang="en-US"/>
          </a:p>
        </p:txBody>
      </p:sp>
      <p:sp>
        <p:nvSpPr>
          <p:cNvPr id="45156" name="テキスト ボックス 7"/>
          <p:cNvSpPr txBox="1">
            <a:spLocks noChangeArrowheads="1"/>
          </p:cNvSpPr>
          <p:nvPr/>
        </p:nvSpPr>
        <p:spPr bwMode="auto">
          <a:xfrm>
            <a:off x="2841625" y="4495800"/>
            <a:ext cx="1730375" cy="276225"/>
          </a:xfrm>
          <a:prstGeom prst="rect">
            <a:avLst/>
          </a:prstGeom>
          <a:noFill/>
          <a:ln w="9525">
            <a:noFill/>
            <a:miter lim="800000"/>
            <a:headEnd/>
            <a:tailEnd/>
          </a:ln>
        </p:spPr>
        <p:txBody>
          <a:bodyPr wrap="none">
            <a:prstTxWarp prst="textNoShape">
              <a:avLst/>
            </a:prstTxWarp>
            <a:spAutoFit/>
          </a:bodyPr>
          <a:lstStyle/>
          <a:p>
            <a:r>
              <a:rPr lang="en-US" altLang="ja-JP" sz="1200"/>
              <a:t>Apr., 2000 ~ Jul., 2011</a:t>
            </a:r>
            <a:endParaRPr lang="ja-JP" altLang="en-US" sz="1200"/>
          </a:p>
        </p:txBody>
      </p:sp>
      <p:sp>
        <p:nvSpPr>
          <p:cNvPr id="45157" name="テキスト ボックス 8"/>
          <p:cNvSpPr txBox="1">
            <a:spLocks noChangeArrowheads="1"/>
          </p:cNvSpPr>
          <p:nvPr/>
        </p:nvSpPr>
        <p:spPr bwMode="auto">
          <a:xfrm>
            <a:off x="7337425" y="3810000"/>
            <a:ext cx="1730375" cy="276225"/>
          </a:xfrm>
          <a:prstGeom prst="rect">
            <a:avLst/>
          </a:prstGeom>
          <a:noFill/>
          <a:ln w="9525">
            <a:noFill/>
            <a:miter lim="800000"/>
            <a:headEnd/>
            <a:tailEnd/>
          </a:ln>
        </p:spPr>
        <p:txBody>
          <a:bodyPr wrap="none">
            <a:prstTxWarp prst="textNoShape">
              <a:avLst/>
            </a:prstTxWarp>
            <a:spAutoFit/>
          </a:bodyPr>
          <a:lstStyle/>
          <a:p>
            <a:r>
              <a:rPr lang="en-US" altLang="ja-JP" sz="1200"/>
              <a:t>Apr., 2000 ~ Jul., 2011</a:t>
            </a:r>
            <a:endParaRPr lang="ja-JP" altLang="en-US" sz="1200"/>
          </a:p>
        </p:txBody>
      </p:sp>
      <p:sp>
        <p:nvSpPr>
          <p:cNvPr id="10" name="正方形/長方形 9"/>
          <p:cNvSpPr/>
          <p:nvPr/>
        </p:nvSpPr>
        <p:spPr>
          <a:xfrm>
            <a:off x="152400" y="2540000"/>
            <a:ext cx="4343400" cy="388938"/>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11" name="正方形/長方形 10"/>
          <p:cNvSpPr/>
          <p:nvPr/>
        </p:nvSpPr>
        <p:spPr>
          <a:xfrm>
            <a:off x="152400" y="3421063"/>
            <a:ext cx="4343400" cy="287337"/>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タイトル 1"/>
          <p:cNvSpPr>
            <a:spLocks noGrp="1"/>
          </p:cNvSpPr>
          <p:nvPr>
            <p:ph type="title"/>
          </p:nvPr>
        </p:nvSpPr>
        <p:spPr/>
        <p:txBody>
          <a:bodyPr/>
          <a:lstStyle/>
          <a:p>
            <a:r>
              <a:rPr lang="en-US" altLang="ja-JP" sz="2800" smtClean="0"/>
              <a:t>ASTER and MODIS Relative Spectral Response</a:t>
            </a:r>
            <a:endParaRPr lang="ja-JP" altLang="en-US" sz="2800" smtClean="0"/>
          </a:p>
        </p:txBody>
      </p:sp>
      <p:pic>
        <p:nvPicPr>
          <p:cNvPr id="48131" name="図 3" descr="aster_modis_vnir.jpg"/>
          <p:cNvPicPr>
            <a:picLocks noChangeAspect="1"/>
          </p:cNvPicPr>
          <p:nvPr/>
        </p:nvPicPr>
        <p:blipFill>
          <a:blip r:embed="rId3"/>
          <a:srcRect/>
          <a:stretch>
            <a:fillRect/>
          </a:stretch>
        </p:blipFill>
        <p:spPr bwMode="auto">
          <a:xfrm>
            <a:off x="0" y="1219200"/>
            <a:ext cx="4502150" cy="2736850"/>
          </a:xfrm>
          <a:prstGeom prst="rect">
            <a:avLst/>
          </a:prstGeom>
          <a:noFill/>
          <a:ln w="9525">
            <a:noFill/>
            <a:miter lim="800000"/>
            <a:headEnd/>
            <a:tailEnd/>
          </a:ln>
        </p:spPr>
      </p:pic>
      <p:pic>
        <p:nvPicPr>
          <p:cNvPr id="48132" name="図 4" descr="aster_modis_swir.jpg"/>
          <p:cNvPicPr>
            <a:picLocks noChangeAspect="1"/>
          </p:cNvPicPr>
          <p:nvPr/>
        </p:nvPicPr>
        <p:blipFill>
          <a:blip r:embed="rId4"/>
          <a:srcRect/>
          <a:stretch>
            <a:fillRect/>
          </a:stretch>
        </p:blipFill>
        <p:spPr bwMode="auto">
          <a:xfrm>
            <a:off x="4692650" y="1219200"/>
            <a:ext cx="4451350" cy="2711450"/>
          </a:xfrm>
          <a:prstGeom prst="rect">
            <a:avLst/>
          </a:prstGeom>
          <a:noFill/>
          <a:ln w="9525">
            <a:noFill/>
            <a:miter lim="800000"/>
            <a:headEnd/>
            <a:tailEnd/>
          </a:ln>
        </p:spPr>
      </p:pic>
      <p:sp>
        <p:nvSpPr>
          <p:cNvPr id="48133" name="テキスト ボックス 5"/>
          <p:cNvSpPr txBox="1">
            <a:spLocks noChangeArrowheads="1"/>
          </p:cNvSpPr>
          <p:nvPr/>
        </p:nvSpPr>
        <p:spPr bwMode="auto">
          <a:xfrm>
            <a:off x="1752600" y="4038600"/>
            <a:ext cx="749300" cy="369888"/>
          </a:xfrm>
          <a:prstGeom prst="rect">
            <a:avLst/>
          </a:prstGeom>
          <a:noFill/>
          <a:ln w="9525">
            <a:noFill/>
            <a:miter lim="800000"/>
            <a:headEnd/>
            <a:tailEnd/>
          </a:ln>
        </p:spPr>
        <p:txBody>
          <a:bodyPr wrap="none">
            <a:prstTxWarp prst="textNoShape">
              <a:avLst/>
            </a:prstTxWarp>
            <a:spAutoFit/>
          </a:bodyPr>
          <a:lstStyle/>
          <a:p>
            <a:r>
              <a:rPr lang="en-US" altLang="ja-JP"/>
              <a:t>VNIR</a:t>
            </a:r>
            <a:endParaRPr lang="ja-JP" altLang="en-US"/>
          </a:p>
        </p:txBody>
      </p:sp>
      <p:sp>
        <p:nvSpPr>
          <p:cNvPr id="48134" name="テキスト ボックス 6"/>
          <p:cNvSpPr txBox="1">
            <a:spLocks noChangeArrowheads="1"/>
          </p:cNvSpPr>
          <p:nvPr/>
        </p:nvSpPr>
        <p:spPr bwMode="auto">
          <a:xfrm>
            <a:off x="6629400" y="4038600"/>
            <a:ext cx="787400" cy="369888"/>
          </a:xfrm>
          <a:prstGeom prst="rect">
            <a:avLst/>
          </a:prstGeom>
          <a:noFill/>
          <a:ln w="9525">
            <a:noFill/>
            <a:miter lim="800000"/>
            <a:headEnd/>
            <a:tailEnd/>
          </a:ln>
        </p:spPr>
        <p:txBody>
          <a:bodyPr wrap="none">
            <a:prstTxWarp prst="textNoShape">
              <a:avLst/>
            </a:prstTxWarp>
            <a:spAutoFit/>
          </a:bodyPr>
          <a:lstStyle/>
          <a:p>
            <a:r>
              <a:rPr lang="en-US" altLang="ja-JP"/>
              <a:t>SWIR</a:t>
            </a:r>
            <a:endParaRPr lang="ja-JP" altLang="en-US"/>
          </a:p>
        </p:txBody>
      </p:sp>
      <p:sp>
        <p:nvSpPr>
          <p:cNvPr id="48135" name="テキスト ボックス 7"/>
          <p:cNvSpPr txBox="1">
            <a:spLocks noChangeArrowheads="1"/>
          </p:cNvSpPr>
          <p:nvPr/>
        </p:nvSpPr>
        <p:spPr bwMode="auto">
          <a:xfrm>
            <a:off x="533400" y="4419600"/>
            <a:ext cx="8378825" cy="461963"/>
          </a:xfrm>
          <a:prstGeom prst="rect">
            <a:avLst/>
          </a:prstGeom>
          <a:noFill/>
          <a:ln w="9525">
            <a:noFill/>
            <a:miter lim="800000"/>
            <a:headEnd/>
            <a:tailEnd/>
          </a:ln>
        </p:spPr>
        <p:txBody>
          <a:bodyPr wrap="none">
            <a:prstTxWarp prst="textNoShape">
              <a:avLst/>
            </a:prstTxWarp>
            <a:spAutoFit/>
          </a:bodyPr>
          <a:lstStyle/>
          <a:p>
            <a:r>
              <a:rPr lang="en-US" altLang="ja-JP"/>
              <a:t>Relative Spectral Response Function of ASTER and MODIS</a:t>
            </a:r>
            <a:endParaRPr lang="ja-JP" altLang="en-US"/>
          </a:p>
        </p:txBody>
      </p:sp>
      <p:sp>
        <p:nvSpPr>
          <p:cNvPr id="9" name="正方形/長方形 8"/>
          <p:cNvSpPr/>
          <p:nvPr/>
        </p:nvSpPr>
        <p:spPr>
          <a:xfrm>
            <a:off x="914400" y="1066800"/>
            <a:ext cx="1905000" cy="2743200"/>
          </a:xfrm>
          <a:prstGeom prst="rect">
            <a:avLst/>
          </a:prstGeom>
          <a:noFill/>
          <a:ln w="50800">
            <a:solidFill>
              <a:srgbClr val="FF6600"/>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10" name="正方形/長方形 9"/>
          <p:cNvSpPr/>
          <p:nvPr/>
        </p:nvSpPr>
        <p:spPr>
          <a:xfrm>
            <a:off x="5486400" y="1066800"/>
            <a:ext cx="685800" cy="2743200"/>
          </a:xfrm>
          <a:prstGeom prst="rect">
            <a:avLst/>
          </a:prstGeom>
          <a:noFill/>
          <a:ln w="50800">
            <a:solidFill>
              <a:srgbClr val="FF6600"/>
            </a:solidFill>
            <a:prstDash val="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48138" name="正方形/長方形 10"/>
          <p:cNvSpPr>
            <a:spLocks noChangeArrowheads="1"/>
          </p:cNvSpPr>
          <p:nvPr/>
        </p:nvSpPr>
        <p:spPr bwMode="auto">
          <a:xfrm>
            <a:off x="1828800" y="5029200"/>
            <a:ext cx="5486400" cy="1323975"/>
          </a:xfrm>
          <a:prstGeom prst="rect">
            <a:avLst/>
          </a:prstGeom>
          <a:noFill/>
          <a:ln w="9525">
            <a:noFill/>
            <a:miter lim="800000"/>
            <a:headEnd/>
            <a:tailEnd/>
          </a:ln>
        </p:spPr>
        <p:txBody>
          <a:bodyPr>
            <a:prstTxWarp prst="textNoShape">
              <a:avLst/>
            </a:prstTxWarp>
            <a:spAutoFit/>
          </a:bodyPr>
          <a:lstStyle/>
          <a:p>
            <a:r>
              <a:rPr lang="en-US" altLang="ja-JP" sz="2000"/>
              <a:t>• ASTER Band 1   vs. MODIS Band 4 (Green)</a:t>
            </a:r>
          </a:p>
          <a:p>
            <a:r>
              <a:rPr lang="en-US" altLang="ja-JP" sz="2000"/>
              <a:t>• ASTER Band 2   vs. MODIS Band 1 (Red)</a:t>
            </a:r>
          </a:p>
          <a:p>
            <a:r>
              <a:rPr lang="en-US" altLang="ja-JP" sz="2000"/>
              <a:t>• ASTER Band 3N vs. MODIS Band 2 (NIR)</a:t>
            </a:r>
          </a:p>
          <a:p>
            <a:r>
              <a:rPr lang="en-US" altLang="ja-JP" sz="2000"/>
              <a:t>• ASTER Band 4   vs. MODIS Band 6 (SWIR)</a:t>
            </a:r>
            <a:endParaRPr lang="ja-JP" altLang="en-US" sz="200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50178" name="Group 2"/>
          <p:cNvGrpSpPr>
            <a:grpSpLocks/>
          </p:cNvGrpSpPr>
          <p:nvPr/>
        </p:nvGrpSpPr>
        <p:grpSpPr bwMode="auto">
          <a:xfrm>
            <a:off x="539750" y="2565400"/>
            <a:ext cx="8064500" cy="3983038"/>
            <a:chOff x="288" y="1008"/>
            <a:chExt cx="5261" cy="2726"/>
          </a:xfrm>
        </p:grpSpPr>
        <p:pic>
          <p:nvPicPr>
            <p:cNvPr id="50199" name="Picture 3"/>
            <p:cNvPicPr>
              <a:picLocks noChangeAspect="1" noChangeArrowheads="1"/>
            </p:cNvPicPr>
            <p:nvPr/>
          </p:nvPicPr>
          <p:blipFill>
            <a:blip r:embed="rId3"/>
            <a:srcRect/>
            <a:stretch>
              <a:fillRect/>
            </a:stretch>
          </p:blipFill>
          <p:spPr bwMode="auto">
            <a:xfrm>
              <a:off x="288" y="1008"/>
              <a:ext cx="5261" cy="2726"/>
            </a:xfrm>
            <a:prstGeom prst="rect">
              <a:avLst/>
            </a:prstGeom>
            <a:noFill/>
            <a:ln w="9525">
              <a:noFill/>
              <a:miter lim="800000"/>
              <a:headEnd/>
              <a:tailEnd/>
            </a:ln>
          </p:spPr>
        </p:pic>
        <p:sp>
          <p:nvSpPr>
            <p:cNvPr id="50200" name="Oval 4"/>
            <p:cNvSpPr>
              <a:spLocks noChangeArrowheads="1"/>
            </p:cNvSpPr>
            <p:nvPr/>
          </p:nvSpPr>
          <p:spPr bwMode="auto">
            <a:xfrm>
              <a:off x="816" y="1728"/>
              <a:ext cx="144" cy="144"/>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GB"/>
            </a:p>
          </p:txBody>
        </p:sp>
        <p:sp>
          <p:nvSpPr>
            <p:cNvPr id="50201" name="Oval 5"/>
            <p:cNvSpPr>
              <a:spLocks noChangeArrowheads="1"/>
            </p:cNvSpPr>
            <p:nvPr/>
          </p:nvSpPr>
          <p:spPr bwMode="auto">
            <a:xfrm>
              <a:off x="4704" y="2112"/>
              <a:ext cx="144" cy="144"/>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GB"/>
            </a:p>
          </p:txBody>
        </p:sp>
        <p:sp>
          <p:nvSpPr>
            <p:cNvPr id="50202" name="Oval 6"/>
            <p:cNvSpPr>
              <a:spLocks noChangeArrowheads="1"/>
            </p:cNvSpPr>
            <p:nvPr/>
          </p:nvSpPr>
          <p:spPr bwMode="auto">
            <a:xfrm>
              <a:off x="4848" y="1920"/>
              <a:ext cx="144" cy="144"/>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GB"/>
            </a:p>
          </p:txBody>
        </p:sp>
        <p:sp>
          <p:nvSpPr>
            <p:cNvPr id="50203" name="Oval 7"/>
            <p:cNvSpPr>
              <a:spLocks noChangeArrowheads="1"/>
            </p:cNvSpPr>
            <p:nvPr/>
          </p:nvSpPr>
          <p:spPr bwMode="auto">
            <a:xfrm>
              <a:off x="1200" y="2688"/>
              <a:ext cx="144" cy="144"/>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GB"/>
            </a:p>
          </p:txBody>
        </p:sp>
        <p:sp>
          <p:nvSpPr>
            <p:cNvPr id="50204" name="Oval 8"/>
            <p:cNvSpPr>
              <a:spLocks noChangeArrowheads="1"/>
            </p:cNvSpPr>
            <p:nvPr/>
          </p:nvSpPr>
          <p:spPr bwMode="auto">
            <a:xfrm>
              <a:off x="528" y="2016"/>
              <a:ext cx="144" cy="144"/>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GB"/>
            </a:p>
          </p:txBody>
        </p:sp>
        <p:sp>
          <p:nvSpPr>
            <p:cNvPr id="50205" name="Oval 9"/>
            <p:cNvSpPr>
              <a:spLocks noChangeArrowheads="1"/>
            </p:cNvSpPr>
            <p:nvPr/>
          </p:nvSpPr>
          <p:spPr bwMode="auto">
            <a:xfrm>
              <a:off x="2688" y="2064"/>
              <a:ext cx="144" cy="144"/>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GB"/>
            </a:p>
          </p:txBody>
        </p:sp>
        <p:sp>
          <p:nvSpPr>
            <p:cNvPr id="50206" name="Oval 10"/>
            <p:cNvSpPr>
              <a:spLocks noChangeArrowheads="1"/>
            </p:cNvSpPr>
            <p:nvPr/>
          </p:nvSpPr>
          <p:spPr bwMode="auto">
            <a:xfrm>
              <a:off x="4176" y="2064"/>
              <a:ext cx="144" cy="144"/>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GB"/>
            </a:p>
          </p:txBody>
        </p:sp>
        <p:sp>
          <p:nvSpPr>
            <p:cNvPr id="50207" name="Oval 11"/>
            <p:cNvSpPr>
              <a:spLocks noChangeArrowheads="1"/>
            </p:cNvSpPr>
            <p:nvPr/>
          </p:nvSpPr>
          <p:spPr bwMode="auto">
            <a:xfrm>
              <a:off x="2784" y="2976"/>
              <a:ext cx="144" cy="144"/>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GB"/>
            </a:p>
          </p:txBody>
        </p:sp>
        <p:sp>
          <p:nvSpPr>
            <p:cNvPr id="50208" name="Oval 12"/>
            <p:cNvSpPr>
              <a:spLocks noChangeArrowheads="1"/>
            </p:cNvSpPr>
            <p:nvPr/>
          </p:nvSpPr>
          <p:spPr bwMode="auto">
            <a:xfrm>
              <a:off x="4800" y="2736"/>
              <a:ext cx="144" cy="144"/>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GB"/>
            </a:p>
          </p:txBody>
        </p:sp>
        <p:sp>
          <p:nvSpPr>
            <p:cNvPr id="50209" name="Oval 13"/>
            <p:cNvSpPr>
              <a:spLocks noChangeArrowheads="1"/>
            </p:cNvSpPr>
            <p:nvPr/>
          </p:nvSpPr>
          <p:spPr bwMode="auto">
            <a:xfrm>
              <a:off x="4992" y="3168"/>
              <a:ext cx="144" cy="144"/>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GB"/>
            </a:p>
          </p:txBody>
        </p:sp>
        <p:sp>
          <p:nvSpPr>
            <p:cNvPr id="50210" name="Oval 14"/>
            <p:cNvSpPr>
              <a:spLocks noChangeArrowheads="1"/>
            </p:cNvSpPr>
            <p:nvPr/>
          </p:nvSpPr>
          <p:spPr bwMode="auto">
            <a:xfrm>
              <a:off x="1776" y="2208"/>
              <a:ext cx="144" cy="144"/>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GB"/>
            </a:p>
          </p:txBody>
        </p:sp>
        <p:sp>
          <p:nvSpPr>
            <p:cNvPr id="50211" name="Oval 15"/>
            <p:cNvSpPr>
              <a:spLocks noChangeArrowheads="1"/>
            </p:cNvSpPr>
            <p:nvPr/>
          </p:nvSpPr>
          <p:spPr bwMode="auto">
            <a:xfrm>
              <a:off x="2592" y="2160"/>
              <a:ext cx="144" cy="144"/>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GB"/>
            </a:p>
          </p:txBody>
        </p:sp>
        <p:sp>
          <p:nvSpPr>
            <p:cNvPr id="50212" name="Oval 16"/>
            <p:cNvSpPr>
              <a:spLocks noChangeArrowheads="1"/>
            </p:cNvSpPr>
            <p:nvPr/>
          </p:nvSpPr>
          <p:spPr bwMode="auto">
            <a:xfrm>
              <a:off x="2160" y="2448"/>
              <a:ext cx="144" cy="144"/>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GB"/>
            </a:p>
          </p:txBody>
        </p:sp>
        <p:sp>
          <p:nvSpPr>
            <p:cNvPr id="50213" name="Oval 17"/>
            <p:cNvSpPr>
              <a:spLocks noChangeArrowheads="1"/>
            </p:cNvSpPr>
            <p:nvPr/>
          </p:nvSpPr>
          <p:spPr bwMode="auto">
            <a:xfrm>
              <a:off x="2166" y="1938"/>
              <a:ext cx="144" cy="144"/>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GB"/>
            </a:p>
          </p:txBody>
        </p:sp>
      </p:grpSp>
      <p:sp>
        <p:nvSpPr>
          <p:cNvPr id="50179" name="Rectangle 39"/>
          <p:cNvSpPr>
            <a:spLocks noChangeArrowheads="1"/>
          </p:cNvSpPr>
          <p:nvPr/>
        </p:nvSpPr>
        <p:spPr bwMode="auto">
          <a:xfrm>
            <a:off x="179388" y="981075"/>
            <a:ext cx="8964612" cy="2447925"/>
          </a:xfrm>
          <a:prstGeom prst="rect">
            <a:avLst/>
          </a:prstGeom>
          <a:solidFill>
            <a:schemeClr val="bg1"/>
          </a:solidFill>
          <a:ln w="9525">
            <a:noFill/>
            <a:miter lim="800000"/>
            <a:headEnd/>
            <a:tailEnd/>
          </a:ln>
        </p:spPr>
        <p:txBody>
          <a:bodyPr wrap="none" anchor="ctr">
            <a:prstTxWarp prst="textNoShape">
              <a:avLst/>
            </a:prstTxWarp>
          </a:bodyPr>
          <a:lstStyle/>
          <a:p>
            <a:endParaRPr lang="en-GB"/>
          </a:p>
        </p:txBody>
      </p:sp>
      <p:grpSp>
        <p:nvGrpSpPr>
          <p:cNvPr id="50180" name="Group 18"/>
          <p:cNvGrpSpPr>
            <a:grpSpLocks/>
          </p:cNvGrpSpPr>
          <p:nvPr/>
        </p:nvGrpSpPr>
        <p:grpSpPr bwMode="auto">
          <a:xfrm>
            <a:off x="5651500" y="1412875"/>
            <a:ext cx="3260725" cy="2016125"/>
            <a:chOff x="3548" y="346"/>
            <a:chExt cx="2054" cy="1270"/>
          </a:xfrm>
        </p:grpSpPr>
        <p:grpSp>
          <p:nvGrpSpPr>
            <p:cNvPr id="50184" name="Group 19"/>
            <p:cNvGrpSpPr>
              <a:grpSpLocks/>
            </p:cNvGrpSpPr>
            <p:nvPr/>
          </p:nvGrpSpPr>
          <p:grpSpPr bwMode="auto">
            <a:xfrm>
              <a:off x="4333" y="346"/>
              <a:ext cx="1269" cy="1044"/>
              <a:chOff x="3415" y="119"/>
              <a:chExt cx="1269" cy="1044"/>
            </a:xfrm>
          </p:grpSpPr>
          <p:sp>
            <p:nvSpPr>
              <p:cNvPr id="50194" name="Rectangle 20"/>
              <p:cNvSpPr>
                <a:spLocks noChangeArrowheads="1"/>
              </p:cNvSpPr>
              <p:nvPr/>
            </p:nvSpPr>
            <p:spPr bwMode="auto">
              <a:xfrm rot="564367">
                <a:off x="3687" y="255"/>
                <a:ext cx="816" cy="726"/>
              </a:xfrm>
              <a:prstGeom prst="rect">
                <a:avLst/>
              </a:prstGeom>
              <a:noFill/>
              <a:ln w="19050">
                <a:solidFill>
                  <a:schemeClr val="tx1"/>
                </a:solidFill>
                <a:prstDash val="sysDot"/>
                <a:miter lim="800000"/>
                <a:headEnd/>
                <a:tailEnd/>
              </a:ln>
            </p:spPr>
            <p:txBody>
              <a:bodyPr wrap="none" anchor="ctr">
                <a:prstTxWarp prst="textNoShape">
                  <a:avLst/>
                </a:prstTxWarp>
              </a:bodyPr>
              <a:lstStyle/>
              <a:p>
                <a:endParaRPr lang="en-GB"/>
              </a:p>
            </p:txBody>
          </p:sp>
          <p:sp>
            <p:nvSpPr>
              <p:cNvPr id="50195" name="Rectangle 21"/>
              <p:cNvSpPr>
                <a:spLocks noChangeArrowheads="1"/>
              </p:cNvSpPr>
              <p:nvPr/>
            </p:nvSpPr>
            <p:spPr bwMode="auto">
              <a:xfrm rot="564367">
                <a:off x="3868" y="119"/>
                <a:ext cx="816" cy="726"/>
              </a:xfrm>
              <a:prstGeom prst="rect">
                <a:avLst/>
              </a:prstGeom>
              <a:noFill/>
              <a:ln w="19050">
                <a:solidFill>
                  <a:schemeClr val="tx1"/>
                </a:solidFill>
                <a:prstDash val="sysDot"/>
                <a:miter lim="800000"/>
                <a:headEnd/>
                <a:tailEnd/>
              </a:ln>
            </p:spPr>
            <p:txBody>
              <a:bodyPr wrap="none" anchor="ctr">
                <a:prstTxWarp prst="textNoShape">
                  <a:avLst/>
                </a:prstTxWarp>
              </a:bodyPr>
              <a:lstStyle/>
              <a:p>
                <a:endParaRPr lang="en-GB"/>
              </a:p>
            </p:txBody>
          </p:sp>
          <p:sp>
            <p:nvSpPr>
              <p:cNvPr id="50196" name="Rectangle 22"/>
              <p:cNvSpPr>
                <a:spLocks noChangeArrowheads="1"/>
              </p:cNvSpPr>
              <p:nvPr/>
            </p:nvSpPr>
            <p:spPr bwMode="auto">
              <a:xfrm rot="564367">
                <a:off x="3732" y="437"/>
                <a:ext cx="816" cy="726"/>
              </a:xfrm>
              <a:prstGeom prst="rect">
                <a:avLst/>
              </a:prstGeom>
              <a:noFill/>
              <a:ln w="19050">
                <a:solidFill>
                  <a:schemeClr val="tx1"/>
                </a:solidFill>
                <a:prstDash val="sysDot"/>
                <a:miter lim="800000"/>
                <a:headEnd/>
                <a:tailEnd/>
              </a:ln>
            </p:spPr>
            <p:txBody>
              <a:bodyPr wrap="none" anchor="ctr">
                <a:prstTxWarp prst="textNoShape">
                  <a:avLst/>
                </a:prstTxWarp>
              </a:bodyPr>
              <a:lstStyle/>
              <a:p>
                <a:endParaRPr lang="en-GB"/>
              </a:p>
            </p:txBody>
          </p:sp>
          <p:sp>
            <p:nvSpPr>
              <p:cNvPr id="50197" name="Rectangle 23"/>
              <p:cNvSpPr>
                <a:spLocks noChangeArrowheads="1"/>
              </p:cNvSpPr>
              <p:nvPr/>
            </p:nvSpPr>
            <p:spPr bwMode="auto">
              <a:xfrm rot="564367">
                <a:off x="3415" y="119"/>
                <a:ext cx="816" cy="726"/>
              </a:xfrm>
              <a:prstGeom prst="rect">
                <a:avLst/>
              </a:prstGeom>
              <a:noFill/>
              <a:ln w="19050">
                <a:solidFill>
                  <a:schemeClr val="tx1"/>
                </a:solidFill>
                <a:prstDash val="sysDot"/>
                <a:miter lim="800000"/>
                <a:headEnd/>
                <a:tailEnd/>
              </a:ln>
            </p:spPr>
            <p:txBody>
              <a:bodyPr wrap="none" anchor="ctr">
                <a:prstTxWarp prst="textNoShape">
                  <a:avLst/>
                </a:prstTxWarp>
              </a:bodyPr>
              <a:lstStyle/>
              <a:p>
                <a:endParaRPr lang="en-GB"/>
              </a:p>
            </p:txBody>
          </p:sp>
          <p:sp>
            <p:nvSpPr>
              <p:cNvPr id="50198" name="Rectangle 24"/>
              <p:cNvSpPr>
                <a:spLocks noChangeArrowheads="1"/>
              </p:cNvSpPr>
              <p:nvPr/>
            </p:nvSpPr>
            <p:spPr bwMode="auto">
              <a:xfrm>
                <a:off x="3900" y="465"/>
                <a:ext cx="273" cy="318"/>
              </a:xfrm>
              <a:prstGeom prst="rect">
                <a:avLst/>
              </a:prstGeom>
              <a:noFill/>
              <a:ln w="38100">
                <a:solidFill>
                  <a:srgbClr val="FF0000"/>
                </a:solidFill>
                <a:miter lim="800000"/>
                <a:headEnd/>
                <a:tailEnd/>
              </a:ln>
            </p:spPr>
            <p:txBody>
              <a:bodyPr wrap="none" anchor="ctr">
                <a:prstTxWarp prst="textNoShape">
                  <a:avLst/>
                </a:prstTxWarp>
              </a:bodyPr>
              <a:lstStyle/>
              <a:p>
                <a:endParaRPr lang="en-GB"/>
              </a:p>
            </p:txBody>
          </p:sp>
        </p:grpSp>
        <p:sp>
          <p:nvSpPr>
            <p:cNvPr id="50185" name="Text Box 25"/>
            <p:cNvSpPr txBox="1">
              <a:spLocks noChangeArrowheads="1"/>
            </p:cNvSpPr>
            <p:nvPr/>
          </p:nvSpPr>
          <p:spPr bwMode="auto">
            <a:xfrm>
              <a:off x="3548" y="1404"/>
              <a:ext cx="1147" cy="212"/>
            </a:xfrm>
            <a:prstGeom prst="rect">
              <a:avLst/>
            </a:prstGeom>
            <a:noFill/>
            <a:ln w="9525">
              <a:noFill/>
              <a:miter lim="800000"/>
              <a:headEnd/>
              <a:tailEnd/>
            </a:ln>
          </p:spPr>
          <p:txBody>
            <a:bodyPr wrap="none">
              <a:prstTxWarp prst="textNoShape">
                <a:avLst/>
              </a:prstTxWarp>
              <a:spAutoFit/>
            </a:bodyPr>
            <a:lstStyle/>
            <a:p>
              <a:pPr defTabSz="3657600"/>
              <a:r>
                <a:rPr lang="en-US" altLang="ja-JP" sz="1600"/>
                <a:t>ASTER Footprints</a:t>
              </a:r>
            </a:p>
          </p:txBody>
        </p:sp>
        <p:sp>
          <p:nvSpPr>
            <p:cNvPr id="50186" name="Line 26"/>
            <p:cNvSpPr>
              <a:spLocks noChangeShapeType="1"/>
            </p:cNvSpPr>
            <p:nvPr/>
          </p:nvSpPr>
          <p:spPr bwMode="auto">
            <a:xfrm flipH="1">
              <a:off x="4660" y="1344"/>
              <a:ext cx="181" cy="136"/>
            </a:xfrm>
            <a:prstGeom prst="line">
              <a:avLst/>
            </a:prstGeom>
            <a:noFill/>
            <a:ln w="9525">
              <a:solidFill>
                <a:schemeClr val="tx1"/>
              </a:solidFill>
              <a:round/>
              <a:headEnd/>
              <a:tailEnd/>
            </a:ln>
          </p:spPr>
          <p:txBody>
            <a:bodyPr>
              <a:prstTxWarp prst="textNoShape">
                <a:avLst/>
              </a:prstTxWarp>
            </a:bodyPr>
            <a:lstStyle/>
            <a:p>
              <a:endParaRPr lang="ja-JP" altLang="en-US"/>
            </a:p>
          </p:txBody>
        </p:sp>
        <p:sp>
          <p:nvSpPr>
            <p:cNvPr id="50187" name="Line 27"/>
            <p:cNvSpPr>
              <a:spLocks noChangeShapeType="1"/>
            </p:cNvSpPr>
            <p:nvPr/>
          </p:nvSpPr>
          <p:spPr bwMode="auto">
            <a:xfrm flipH="1">
              <a:off x="4389" y="981"/>
              <a:ext cx="407" cy="271"/>
            </a:xfrm>
            <a:prstGeom prst="line">
              <a:avLst/>
            </a:prstGeom>
            <a:noFill/>
            <a:ln w="9525">
              <a:solidFill>
                <a:schemeClr val="tx1"/>
              </a:solidFill>
              <a:round/>
              <a:headEnd/>
              <a:tailEnd/>
            </a:ln>
          </p:spPr>
          <p:txBody>
            <a:bodyPr>
              <a:prstTxWarp prst="textNoShape">
                <a:avLst/>
              </a:prstTxWarp>
            </a:bodyPr>
            <a:lstStyle/>
            <a:p>
              <a:endParaRPr lang="ja-JP" altLang="en-US"/>
            </a:p>
          </p:txBody>
        </p:sp>
        <p:sp>
          <p:nvSpPr>
            <p:cNvPr id="50188" name="Text Box 28"/>
            <p:cNvSpPr txBox="1">
              <a:spLocks noChangeArrowheads="1"/>
            </p:cNvSpPr>
            <p:nvPr/>
          </p:nvSpPr>
          <p:spPr bwMode="auto">
            <a:xfrm>
              <a:off x="3549" y="1222"/>
              <a:ext cx="956" cy="212"/>
            </a:xfrm>
            <a:prstGeom prst="rect">
              <a:avLst/>
            </a:prstGeom>
            <a:noFill/>
            <a:ln w="9525">
              <a:noFill/>
              <a:miter lim="800000"/>
              <a:headEnd/>
              <a:tailEnd/>
            </a:ln>
          </p:spPr>
          <p:txBody>
            <a:bodyPr wrap="none">
              <a:prstTxWarp prst="textNoShape">
                <a:avLst/>
              </a:prstTxWarp>
              <a:spAutoFit/>
            </a:bodyPr>
            <a:lstStyle/>
            <a:p>
              <a:pPr defTabSz="3657600"/>
              <a:r>
                <a:rPr lang="en-US" altLang="ja-JP" sz="1600"/>
                <a:t>Overlap region</a:t>
              </a:r>
            </a:p>
          </p:txBody>
        </p:sp>
        <p:grpSp>
          <p:nvGrpSpPr>
            <p:cNvPr id="50189" name="Group 29"/>
            <p:cNvGrpSpPr>
              <a:grpSpLocks/>
            </p:cNvGrpSpPr>
            <p:nvPr/>
          </p:nvGrpSpPr>
          <p:grpSpPr bwMode="auto">
            <a:xfrm>
              <a:off x="3617" y="527"/>
              <a:ext cx="664" cy="717"/>
              <a:chOff x="10334" y="6628"/>
              <a:chExt cx="664" cy="717"/>
            </a:xfrm>
          </p:grpSpPr>
          <p:sp>
            <p:nvSpPr>
              <p:cNvPr id="50190" name="Line 30"/>
              <p:cNvSpPr>
                <a:spLocks noChangeShapeType="1"/>
              </p:cNvSpPr>
              <p:nvPr/>
            </p:nvSpPr>
            <p:spPr bwMode="auto">
              <a:xfrm flipV="1">
                <a:off x="10546" y="6718"/>
                <a:ext cx="0" cy="408"/>
              </a:xfrm>
              <a:prstGeom prst="line">
                <a:avLst/>
              </a:prstGeom>
              <a:noFill/>
              <a:ln w="9525">
                <a:solidFill>
                  <a:schemeClr val="tx1"/>
                </a:solidFill>
                <a:round/>
                <a:headEnd/>
                <a:tailEnd type="triangle" w="med" len="med"/>
              </a:ln>
            </p:spPr>
            <p:txBody>
              <a:bodyPr>
                <a:prstTxWarp prst="textNoShape">
                  <a:avLst/>
                </a:prstTxWarp>
              </a:bodyPr>
              <a:lstStyle/>
              <a:p>
                <a:endParaRPr lang="ja-JP" altLang="en-US"/>
              </a:p>
            </p:txBody>
          </p:sp>
          <p:sp>
            <p:nvSpPr>
              <p:cNvPr id="50191" name="Line 31"/>
              <p:cNvSpPr>
                <a:spLocks noChangeShapeType="1"/>
              </p:cNvSpPr>
              <p:nvPr/>
            </p:nvSpPr>
            <p:spPr bwMode="auto">
              <a:xfrm>
                <a:off x="10546" y="7126"/>
                <a:ext cx="363" cy="0"/>
              </a:xfrm>
              <a:prstGeom prst="line">
                <a:avLst/>
              </a:prstGeom>
              <a:noFill/>
              <a:ln w="9525">
                <a:solidFill>
                  <a:schemeClr val="tx1"/>
                </a:solidFill>
                <a:round/>
                <a:headEnd/>
                <a:tailEnd type="triangle" w="med" len="med"/>
              </a:ln>
            </p:spPr>
            <p:txBody>
              <a:bodyPr>
                <a:prstTxWarp prst="textNoShape">
                  <a:avLst/>
                </a:prstTxWarp>
              </a:bodyPr>
              <a:lstStyle/>
              <a:p>
                <a:endParaRPr lang="ja-JP" altLang="en-US"/>
              </a:p>
            </p:txBody>
          </p:sp>
          <p:sp>
            <p:nvSpPr>
              <p:cNvPr id="50192" name="Text Box 32"/>
              <p:cNvSpPr txBox="1">
                <a:spLocks noChangeArrowheads="1"/>
              </p:cNvSpPr>
              <p:nvPr/>
            </p:nvSpPr>
            <p:spPr bwMode="auto">
              <a:xfrm>
                <a:off x="10818" y="7172"/>
                <a:ext cx="180" cy="173"/>
              </a:xfrm>
              <a:prstGeom prst="rect">
                <a:avLst/>
              </a:prstGeom>
              <a:noFill/>
              <a:ln w="9525">
                <a:noFill/>
                <a:miter lim="800000"/>
                <a:headEnd/>
                <a:tailEnd/>
              </a:ln>
            </p:spPr>
            <p:txBody>
              <a:bodyPr wrap="none">
                <a:prstTxWarp prst="textNoShape">
                  <a:avLst/>
                </a:prstTxWarp>
                <a:spAutoFit/>
              </a:bodyPr>
              <a:lstStyle/>
              <a:p>
                <a:pPr defTabSz="3657600"/>
                <a:r>
                  <a:rPr lang="en-US" altLang="ja-JP" sz="1200"/>
                  <a:t>X</a:t>
                </a:r>
              </a:p>
            </p:txBody>
          </p:sp>
          <p:sp>
            <p:nvSpPr>
              <p:cNvPr id="50193" name="Text Box 33"/>
              <p:cNvSpPr txBox="1">
                <a:spLocks noChangeArrowheads="1"/>
              </p:cNvSpPr>
              <p:nvPr/>
            </p:nvSpPr>
            <p:spPr bwMode="auto">
              <a:xfrm>
                <a:off x="10334" y="6628"/>
                <a:ext cx="180" cy="173"/>
              </a:xfrm>
              <a:prstGeom prst="rect">
                <a:avLst/>
              </a:prstGeom>
              <a:noFill/>
              <a:ln w="9525">
                <a:noFill/>
                <a:miter lim="800000"/>
                <a:headEnd/>
                <a:tailEnd/>
              </a:ln>
            </p:spPr>
            <p:txBody>
              <a:bodyPr wrap="none">
                <a:prstTxWarp prst="textNoShape">
                  <a:avLst/>
                </a:prstTxWarp>
                <a:spAutoFit/>
              </a:bodyPr>
              <a:lstStyle/>
              <a:p>
                <a:pPr defTabSz="3657600"/>
                <a:r>
                  <a:rPr lang="en-US" altLang="ja-JP" sz="1200"/>
                  <a:t>Y</a:t>
                </a:r>
              </a:p>
            </p:txBody>
          </p:sp>
        </p:grpSp>
      </p:grpSp>
      <p:sp>
        <p:nvSpPr>
          <p:cNvPr id="50181" name="Text Box 35"/>
          <p:cNvSpPr txBox="1">
            <a:spLocks noChangeArrowheads="1"/>
          </p:cNvSpPr>
          <p:nvPr/>
        </p:nvSpPr>
        <p:spPr bwMode="auto">
          <a:xfrm>
            <a:off x="468313" y="1731963"/>
            <a:ext cx="5327650" cy="1552575"/>
          </a:xfrm>
          <a:prstGeom prst="rect">
            <a:avLst/>
          </a:prstGeom>
          <a:noFill/>
          <a:ln w="9525">
            <a:noFill/>
            <a:miter lim="800000"/>
            <a:headEnd/>
            <a:tailEnd/>
          </a:ln>
        </p:spPr>
        <p:txBody>
          <a:bodyPr>
            <a:prstTxWarp prst="textNoShape">
              <a:avLst/>
            </a:prstTxWarp>
            <a:spAutoFit/>
          </a:bodyPr>
          <a:lstStyle/>
          <a:p>
            <a:pPr marL="180975" indent="-180975">
              <a:buFontTx/>
              <a:buChar char="•"/>
            </a:pPr>
            <a:r>
              <a:rPr lang="en-US" altLang="ja-JP"/>
              <a:t>Image matching using orthorectified images (~256 x 256 pixels)</a:t>
            </a:r>
          </a:p>
          <a:p>
            <a:pPr marL="180975" indent="-180975">
              <a:buFontTx/>
              <a:buChar char="•"/>
            </a:pPr>
            <a:r>
              <a:rPr lang="el-GR" altLang="ja-JP"/>
              <a:t>σ</a:t>
            </a:r>
            <a:r>
              <a:rPr lang="en-US" altLang="ja-JP" baseline="-25000"/>
              <a:t>x</a:t>
            </a:r>
            <a:r>
              <a:rPr lang="en-US" altLang="ja-JP"/>
              <a:t>  is  1.2 pixels (~18 m)</a:t>
            </a:r>
          </a:p>
          <a:p>
            <a:pPr marL="180975" indent="-180975">
              <a:buFontTx/>
              <a:buChar char="•"/>
            </a:pPr>
            <a:r>
              <a:rPr lang="el-GR" altLang="ja-JP"/>
              <a:t>σ</a:t>
            </a:r>
            <a:r>
              <a:rPr lang="en-US" altLang="ja-JP" baseline="-25000"/>
              <a:t>y </a:t>
            </a:r>
            <a:r>
              <a:rPr lang="en-US" altLang="ja-JP"/>
              <a:t> is  0.7 pixels (~11 m)</a:t>
            </a:r>
          </a:p>
        </p:txBody>
      </p:sp>
      <p:sp>
        <p:nvSpPr>
          <p:cNvPr id="35877" name="Rectangle 37"/>
          <p:cNvSpPr>
            <a:spLocks noGrp="1" noChangeArrowheads="1"/>
          </p:cNvSpPr>
          <p:nvPr>
            <p:ph type="title"/>
          </p:nvPr>
        </p:nvSpPr>
        <p:spPr>
          <a:xfrm>
            <a:off x="0" y="485775"/>
            <a:ext cx="9144000" cy="1143000"/>
          </a:xfrm>
        </p:spPr>
        <p:txBody>
          <a:bodyPr/>
          <a:lstStyle/>
          <a:p>
            <a:pPr>
              <a:defRPr/>
            </a:pPr>
            <a:r>
              <a:rPr lang="en-US" altLang="ja-JP" sz="4000" dirty="0" smtClean="0">
                <a:solidFill>
                  <a:schemeClr val="tx1"/>
                </a:solidFill>
                <a:effectLst>
                  <a:outerShdw blurRad="38100" dist="38100" dir="2700000" algn="tl">
                    <a:srgbClr val="000000">
                      <a:alpha val="43137"/>
                    </a:srgbClr>
                  </a:outerShdw>
                </a:effectLst>
              </a:rPr>
              <a:t>Validation for ASTER </a:t>
            </a:r>
            <a:r>
              <a:rPr lang="en-US" altLang="ja-JP" sz="4000" dirty="0" err="1" smtClean="0">
                <a:solidFill>
                  <a:schemeClr val="tx1"/>
                </a:solidFill>
                <a:effectLst>
                  <a:outerShdw blurRad="38100" dist="38100" dir="2700000" algn="tl">
                    <a:srgbClr val="000000">
                      <a:alpha val="43137"/>
                    </a:srgbClr>
                  </a:outerShdw>
                </a:effectLst>
              </a:rPr>
              <a:t>Geolocation</a:t>
            </a:r>
            <a:endParaRPr lang="ja-JP" altLang="en-US" sz="4000" dirty="0">
              <a:solidFill>
                <a:schemeClr val="tx1"/>
              </a:solidFill>
              <a:effectLst>
                <a:outerShdw blurRad="38100" dist="38100" dir="2700000" algn="tl">
                  <a:srgbClr val="000000">
                    <a:alpha val="43137"/>
                  </a:srgbClr>
                </a:outerShdw>
              </a:effectLst>
            </a:endParaRPr>
          </a:p>
        </p:txBody>
      </p:sp>
      <p:sp>
        <p:nvSpPr>
          <p:cNvPr id="50183" name="テキスト ボックス 36"/>
          <p:cNvSpPr txBox="1">
            <a:spLocks noChangeArrowheads="1"/>
          </p:cNvSpPr>
          <p:nvPr/>
        </p:nvSpPr>
        <p:spPr bwMode="auto">
          <a:xfrm>
            <a:off x="6202363" y="6248400"/>
            <a:ext cx="2941637" cy="369888"/>
          </a:xfrm>
          <a:prstGeom prst="rect">
            <a:avLst/>
          </a:prstGeom>
          <a:noFill/>
          <a:ln w="9525">
            <a:noFill/>
            <a:miter lim="800000"/>
            <a:headEnd/>
            <a:tailEnd/>
          </a:ln>
        </p:spPr>
        <p:txBody>
          <a:bodyPr wrap="none">
            <a:prstTxWarp prst="textNoShape">
              <a:avLst/>
            </a:prstTxWarp>
            <a:spAutoFit/>
          </a:bodyPr>
          <a:lstStyle/>
          <a:p>
            <a:r>
              <a:rPr lang="en-US" altLang="ja-JP" sz="1800"/>
              <a:t>Kodama </a:t>
            </a:r>
            <a:r>
              <a:rPr lang="en-US" altLang="ja-JP" sz="1800" i="1"/>
              <a:t>et al.</a:t>
            </a:r>
            <a:r>
              <a:rPr lang="en-US" altLang="ja-JP" sz="1800"/>
              <a:t>, IGARSS2010</a:t>
            </a:r>
            <a:endParaRPr lang="ja-JP" altLang="en-US" sz="180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8434" name="タイトル 1"/>
          <p:cNvSpPr>
            <a:spLocks noGrp="1"/>
          </p:cNvSpPr>
          <p:nvPr>
            <p:ph type="title"/>
          </p:nvPr>
        </p:nvSpPr>
        <p:spPr/>
        <p:txBody>
          <a:bodyPr/>
          <a:lstStyle/>
          <a:p>
            <a:r>
              <a:rPr lang="en-US" altLang="ja-JP" dirty="0" smtClean="0"/>
              <a:t>Optical satellite sensors</a:t>
            </a:r>
            <a:endParaRPr lang="ja-JP" altLang="en-US" dirty="0" smtClean="0"/>
          </a:p>
        </p:txBody>
      </p:sp>
      <p:sp>
        <p:nvSpPr>
          <p:cNvPr id="18435" name="コンテンツ プレースホルダ 2"/>
          <p:cNvSpPr>
            <a:spLocks noGrp="1"/>
          </p:cNvSpPr>
          <p:nvPr>
            <p:ph idx="1"/>
          </p:nvPr>
        </p:nvSpPr>
        <p:spPr/>
        <p:txBody>
          <a:bodyPr/>
          <a:lstStyle/>
          <a:p>
            <a:r>
              <a:rPr lang="en-US" altLang="ja-JP" dirty="0" smtClean="0"/>
              <a:t>0.3~0.4μm(UV), </a:t>
            </a:r>
            <a:r>
              <a:rPr lang="en-US" altLang="ja-JP" dirty="0" smtClean="0">
                <a:solidFill>
                  <a:srgbClr val="FF0000"/>
                </a:solidFill>
              </a:rPr>
              <a:t>0.4~1.0μm(VNIR),1.0~3.0 </a:t>
            </a:r>
            <a:r>
              <a:rPr lang="en-US" altLang="ja-JP" dirty="0" err="1" smtClean="0">
                <a:solidFill>
                  <a:srgbClr val="FF0000"/>
                </a:solidFill>
              </a:rPr>
              <a:t>μm(SWIR</a:t>
            </a:r>
            <a:r>
              <a:rPr lang="en-US" altLang="ja-JP" dirty="0" smtClean="0">
                <a:solidFill>
                  <a:srgbClr val="FF0000"/>
                </a:solidFill>
              </a:rPr>
              <a:t>)</a:t>
            </a:r>
            <a:r>
              <a:rPr lang="en-US" altLang="ja-JP" dirty="0" smtClean="0"/>
              <a:t>, 3.0~13.0μm(TIR)</a:t>
            </a:r>
          </a:p>
          <a:p>
            <a:r>
              <a:rPr lang="en-US" altLang="ja-JP" dirty="0" smtClean="0"/>
              <a:t>Atmosphere, </a:t>
            </a:r>
            <a:r>
              <a:rPr lang="en-US" altLang="ja-JP" dirty="0" smtClean="0">
                <a:solidFill>
                  <a:srgbClr val="FF0000"/>
                </a:solidFill>
              </a:rPr>
              <a:t>land</a:t>
            </a:r>
            <a:r>
              <a:rPr lang="en-US" altLang="ja-JP" dirty="0" smtClean="0"/>
              <a:t>, ocean, </a:t>
            </a:r>
            <a:r>
              <a:rPr lang="en-US" altLang="ja-JP" dirty="0" err="1" smtClean="0"/>
              <a:t>cryosphere</a:t>
            </a:r>
            <a:endParaRPr lang="en-US" altLang="ja-JP" dirty="0" smtClean="0"/>
          </a:p>
          <a:p>
            <a:r>
              <a:rPr lang="en-US" altLang="ja-JP" dirty="0" smtClean="0">
                <a:solidFill>
                  <a:srgbClr val="FF0000"/>
                </a:solidFill>
              </a:rPr>
              <a:t>Vegetation amount</a:t>
            </a:r>
            <a:r>
              <a:rPr lang="en-US" altLang="ja-JP" dirty="0" smtClean="0"/>
              <a:t>, Land Cover/Land Use, Geological mapping, Sea-Ice monitoring, disaster monitoring,…</a:t>
            </a:r>
          </a:p>
          <a:p>
            <a:r>
              <a:rPr lang="en-US" altLang="ja-JP" dirty="0" smtClean="0"/>
              <a:t>Affected by clouds, absorption by atmospheric gases, aerosol effect, etc.</a:t>
            </a:r>
          </a:p>
          <a:p>
            <a:r>
              <a:rPr lang="en-US" altLang="ja-JP" dirty="0" smtClean="0"/>
              <a:t>Spatial resolution : 2.5m ~ 1km</a:t>
            </a:r>
            <a:endParaRPr lang="ja-JP" altLang="en-US" dirty="0" smtClean="0"/>
          </a:p>
        </p:txBody>
      </p:sp>
      <p:sp>
        <p:nvSpPr>
          <p:cNvPr id="18436" name="スライド番号プレースホルダ 3"/>
          <p:cNvSpPr>
            <a:spLocks noGrp="1"/>
          </p:cNvSpPr>
          <p:nvPr>
            <p:ph type="sldNum" sz="quarter" idx="10"/>
          </p:nvPr>
        </p:nvSpPr>
        <p:spPr>
          <a:noFill/>
        </p:spPr>
        <p:txBody>
          <a:bodyPr/>
          <a:lstStyle/>
          <a:p>
            <a:fld id="{C4A23E50-000D-0A4F-BE16-9A9D308476A7}" type="slidenum">
              <a:rPr lang="en-US" altLang="ja-JP" smtClean="0"/>
              <a:pPr/>
              <a:t>3</a:t>
            </a:fld>
            <a:endParaRPr lang="en-US" altLang="ja-JP"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defRPr/>
            </a:pPr>
            <a:r>
              <a:rPr lang="en-US" sz="4000" dirty="0" smtClean="0">
                <a:effectLst>
                  <a:outerShdw blurRad="38100" dist="38100" dir="2700000" algn="tl">
                    <a:srgbClr val="000000">
                      <a:alpha val="43137"/>
                    </a:srgbClr>
                  </a:outerShdw>
                </a:effectLst>
              </a:rPr>
              <a:t>GEO Grid portal</a:t>
            </a:r>
            <a:endParaRPr lang="en-GB" sz="4000" dirty="0">
              <a:effectLst>
                <a:outerShdw blurRad="38100" dist="38100" dir="2700000" algn="tl">
                  <a:srgbClr val="000000">
                    <a:alpha val="43137"/>
                  </a:srgbClr>
                </a:outerShdw>
              </a:effectLst>
            </a:endParaRPr>
          </a:p>
        </p:txBody>
      </p:sp>
      <p:pic>
        <p:nvPicPr>
          <p:cNvPr id="57347" name="Picture 3" descr="D:\GEOGrid\ASTER\スナップショット\SIMSv1_検索s.png"/>
          <p:cNvPicPr>
            <a:picLocks noChangeAspect="1" noChangeArrowheads="1"/>
          </p:cNvPicPr>
          <p:nvPr/>
        </p:nvPicPr>
        <p:blipFill>
          <a:blip r:embed="rId3"/>
          <a:srcRect/>
          <a:stretch>
            <a:fillRect/>
          </a:stretch>
        </p:blipFill>
        <p:spPr bwMode="auto">
          <a:xfrm>
            <a:off x="228600" y="1371600"/>
            <a:ext cx="5140325" cy="4176713"/>
          </a:xfrm>
          <a:prstGeom prst="rect">
            <a:avLst/>
          </a:prstGeom>
          <a:noFill/>
          <a:ln w="9525">
            <a:solidFill>
              <a:schemeClr val="tx1"/>
            </a:solidFill>
            <a:miter lim="800000"/>
            <a:headEnd/>
            <a:tailEnd/>
          </a:ln>
        </p:spPr>
      </p:pic>
      <p:pic>
        <p:nvPicPr>
          <p:cNvPr id="57348" name="Picture 2" descr="D:\GEOGrid\ASTER\スナップショット\SIMSv1_結果s.png"/>
          <p:cNvPicPr>
            <a:picLocks noChangeAspect="1" noChangeArrowheads="1"/>
          </p:cNvPicPr>
          <p:nvPr/>
        </p:nvPicPr>
        <p:blipFill>
          <a:blip r:embed="rId4"/>
          <a:srcRect/>
          <a:stretch>
            <a:fillRect/>
          </a:stretch>
        </p:blipFill>
        <p:spPr bwMode="auto">
          <a:xfrm>
            <a:off x="5562600" y="1371600"/>
            <a:ext cx="3100388" cy="3038475"/>
          </a:xfrm>
          <a:prstGeom prst="rect">
            <a:avLst/>
          </a:prstGeom>
          <a:noFill/>
          <a:ln w="9525">
            <a:solidFill>
              <a:schemeClr val="tx1"/>
            </a:solidFill>
            <a:miter lim="800000"/>
            <a:headEnd/>
            <a:tailEnd/>
          </a:ln>
        </p:spPr>
      </p:pic>
      <p:pic>
        <p:nvPicPr>
          <p:cNvPr id="57349" name="Picture 4" descr="D:\GEOGrid\ASTER\スナップショット\SIMSv1_オプション2.png"/>
          <p:cNvPicPr>
            <a:picLocks noChangeAspect="1" noChangeArrowheads="1"/>
          </p:cNvPicPr>
          <p:nvPr/>
        </p:nvPicPr>
        <p:blipFill>
          <a:blip r:embed="rId5"/>
          <a:srcRect/>
          <a:stretch>
            <a:fillRect/>
          </a:stretch>
        </p:blipFill>
        <p:spPr bwMode="auto">
          <a:xfrm>
            <a:off x="1981200" y="4038600"/>
            <a:ext cx="5343525" cy="2362200"/>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Text Box 4"/>
          <p:cNvSpPr txBox="1">
            <a:spLocks noChangeArrowheads="1"/>
          </p:cNvSpPr>
          <p:nvPr/>
        </p:nvSpPr>
        <p:spPr bwMode="auto">
          <a:xfrm>
            <a:off x="2841625" y="1219200"/>
            <a:ext cx="3603625" cy="400050"/>
          </a:xfrm>
          <a:prstGeom prst="rect">
            <a:avLst/>
          </a:prstGeom>
          <a:noFill/>
          <a:ln w="25400">
            <a:solidFill>
              <a:schemeClr val="tx1"/>
            </a:solidFill>
            <a:miter lim="800000"/>
            <a:headEnd/>
            <a:tailEnd/>
          </a:ln>
        </p:spPr>
        <p:txBody>
          <a:bodyPr wrap="none">
            <a:prstTxWarp prst="textNoShape">
              <a:avLst/>
            </a:prstTxWarp>
            <a:spAutoFit/>
          </a:bodyPr>
          <a:lstStyle/>
          <a:p>
            <a:pPr algn="ctr"/>
            <a:r>
              <a:rPr lang="en-US" altLang="ja-JP" sz="2000"/>
              <a:t>ASTER L1A/L3A (VN/SW/TIR)</a:t>
            </a:r>
          </a:p>
        </p:txBody>
      </p:sp>
      <p:sp>
        <p:nvSpPr>
          <p:cNvPr id="26627" name="Text Box 7"/>
          <p:cNvSpPr txBox="1">
            <a:spLocks noChangeArrowheads="1"/>
          </p:cNvSpPr>
          <p:nvPr/>
        </p:nvSpPr>
        <p:spPr bwMode="auto">
          <a:xfrm>
            <a:off x="2100263" y="2127250"/>
            <a:ext cx="1870075" cy="1212850"/>
          </a:xfrm>
          <a:prstGeom prst="rect">
            <a:avLst/>
          </a:prstGeom>
          <a:noFill/>
          <a:ln w="25400">
            <a:solidFill>
              <a:schemeClr val="tx1"/>
            </a:solidFill>
            <a:miter lim="800000"/>
            <a:headEnd/>
            <a:tailEnd/>
          </a:ln>
        </p:spPr>
        <p:txBody>
          <a:bodyPr wrap="none">
            <a:prstTxWarp prst="textNoShape">
              <a:avLst/>
            </a:prstTxWarp>
            <a:spAutoFit/>
          </a:bodyPr>
          <a:lstStyle/>
          <a:p>
            <a:pPr algn="ctr"/>
            <a:r>
              <a:rPr lang="en-US" altLang="ja-JP"/>
              <a:t>UoA</a:t>
            </a:r>
          </a:p>
          <a:p>
            <a:pPr algn="ctr"/>
            <a:r>
              <a:rPr lang="en-US" altLang="ja-JP"/>
              <a:t>recalibration</a:t>
            </a:r>
          </a:p>
          <a:p>
            <a:pPr algn="ctr"/>
            <a:r>
              <a:rPr lang="en-US" altLang="ja-JP"/>
              <a:t>(VN/SW IR)</a:t>
            </a:r>
          </a:p>
        </p:txBody>
      </p:sp>
      <p:sp>
        <p:nvSpPr>
          <p:cNvPr id="26628" name="Text Box 8"/>
          <p:cNvSpPr txBox="1">
            <a:spLocks noChangeArrowheads="1"/>
          </p:cNvSpPr>
          <p:nvPr/>
        </p:nvSpPr>
        <p:spPr bwMode="auto">
          <a:xfrm>
            <a:off x="4159250" y="2133600"/>
            <a:ext cx="1739900" cy="1200150"/>
          </a:xfrm>
          <a:prstGeom prst="rect">
            <a:avLst/>
          </a:prstGeom>
          <a:noFill/>
          <a:ln w="25400">
            <a:solidFill>
              <a:schemeClr val="tx1"/>
            </a:solidFill>
            <a:miter lim="800000"/>
            <a:headEnd/>
            <a:tailEnd/>
          </a:ln>
        </p:spPr>
        <p:txBody>
          <a:bodyPr wrap="none">
            <a:prstTxWarp prst="textNoShape">
              <a:avLst/>
            </a:prstTxWarp>
            <a:spAutoFit/>
          </a:bodyPr>
          <a:lstStyle/>
          <a:p>
            <a:pPr algn="ctr"/>
            <a:r>
              <a:rPr lang="en-US" altLang="ja-JP"/>
              <a:t>AIST</a:t>
            </a:r>
          </a:p>
          <a:p>
            <a:pPr algn="ctr"/>
            <a:r>
              <a:rPr lang="en-US" altLang="ja-JP"/>
              <a:t>recalibration</a:t>
            </a:r>
          </a:p>
          <a:p>
            <a:pPr algn="ctr"/>
            <a:r>
              <a:rPr lang="en-US" altLang="ja-JP"/>
              <a:t>(VN/SWIR)</a:t>
            </a:r>
          </a:p>
        </p:txBody>
      </p:sp>
      <p:sp>
        <p:nvSpPr>
          <p:cNvPr id="26629" name="Text Box 9"/>
          <p:cNvSpPr txBox="1">
            <a:spLocks noChangeArrowheads="1"/>
          </p:cNvSpPr>
          <p:nvPr/>
        </p:nvSpPr>
        <p:spPr bwMode="auto">
          <a:xfrm>
            <a:off x="271463" y="3810000"/>
            <a:ext cx="5562600" cy="482600"/>
          </a:xfrm>
          <a:prstGeom prst="rect">
            <a:avLst/>
          </a:prstGeom>
          <a:noFill/>
          <a:ln w="25400">
            <a:solidFill>
              <a:schemeClr val="tx1"/>
            </a:solidFill>
            <a:miter lim="800000"/>
            <a:headEnd/>
            <a:tailEnd/>
          </a:ln>
        </p:spPr>
        <p:txBody>
          <a:bodyPr>
            <a:prstTxWarp prst="textNoShape">
              <a:avLst/>
            </a:prstTxWarp>
            <a:spAutoFit/>
          </a:bodyPr>
          <a:lstStyle/>
          <a:p>
            <a:pPr algn="ctr"/>
            <a:r>
              <a:rPr lang="en-US" altLang="ja-JP"/>
              <a:t>Crosstalk correction in SWIR</a:t>
            </a:r>
          </a:p>
        </p:txBody>
      </p:sp>
      <p:sp>
        <p:nvSpPr>
          <p:cNvPr id="26630" name="Text Box 10"/>
          <p:cNvSpPr txBox="1">
            <a:spLocks noChangeArrowheads="1"/>
          </p:cNvSpPr>
          <p:nvPr/>
        </p:nvSpPr>
        <p:spPr bwMode="auto">
          <a:xfrm>
            <a:off x="271463" y="4495800"/>
            <a:ext cx="5562600" cy="708025"/>
          </a:xfrm>
          <a:prstGeom prst="rect">
            <a:avLst/>
          </a:prstGeom>
          <a:noFill/>
          <a:ln w="25400">
            <a:solidFill>
              <a:schemeClr val="tx1"/>
            </a:solidFill>
            <a:miter lim="800000"/>
            <a:headEnd/>
            <a:tailEnd/>
          </a:ln>
        </p:spPr>
        <p:txBody>
          <a:bodyPr>
            <a:prstTxWarp prst="textNoShape">
              <a:avLst/>
            </a:prstTxWarp>
            <a:spAutoFit/>
          </a:bodyPr>
          <a:lstStyle/>
          <a:p>
            <a:pPr algn="ctr"/>
            <a:r>
              <a:rPr lang="en-US" altLang="ja-JP" sz="2000"/>
              <a:t>Atmospheric Correction in VN/SWIR</a:t>
            </a:r>
          </a:p>
          <a:p>
            <a:pPr algn="ctr"/>
            <a:r>
              <a:rPr lang="en-US" altLang="ja-JP" sz="2000"/>
              <a:t>(Raleigh/Water vapor/Aerosol)</a:t>
            </a:r>
          </a:p>
        </p:txBody>
      </p:sp>
      <p:sp>
        <p:nvSpPr>
          <p:cNvPr id="26631" name="Text Box 11"/>
          <p:cNvSpPr txBox="1">
            <a:spLocks noChangeArrowheads="1"/>
          </p:cNvSpPr>
          <p:nvPr/>
        </p:nvSpPr>
        <p:spPr bwMode="auto">
          <a:xfrm>
            <a:off x="6056313" y="2133600"/>
            <a:ext cx="2630487" cy="830263"/>
          </a:xfrm>
          <a:prstGeom prst="rect">
            <a:avLst/>
          </a:prstGeom>
          <a:noFill/>
          <a:ln w="25400">
            <a:solidFill>
              <a:schemeClr val="tx1"/>
            </a:solidFill>
            <a:miter lim="800000"/>
            <a:headEnd/>
            <a:tailEnd/>
          </a:ln>
        </p:spPr>
        <p:txBody>
          <a:bodyPr>
            <a:prstTxWarp prst="textNoShape">
              <a:avLst/>
            </a:prstTxWarp>
            <a:spAutoFit/>
          </a:bodyPr>
          <a:lstStyle/>
          <a:p>
            <a:pPr algn="ctr"/>
            <a:r>
              <a:rPr lang="en-US" altLang="ja-JP"/>
              <a:t>Radiometric recalibration (TIR)</a:t>
            </a:r>
          </a:p>
        </p:txBody>
      </p:sp>
      <p:cxnSp>
        <p:nvCxnSpPr>
          <p:cNvPr id="26632" name="AutoShape 15"/>
          <p:cNvCxnSpPr>
            <a:cxnSpLocks noChangeShapeType="1"/>
            <a:stCxn id="26626" idx="2"/>
            <a:endCxn id="26644" idx="0"/>
          </p:cNvCxnSpPr>
          <p:nvPr/>
        </p:nvCxnSpPr>
        <p:spPr bwMode="auto">
          <a:xfrm rot="5400000">
            <a:off x="2622551" y="106362"/>
            <a:ext cx="508000" cy="3533775"/>
          </a:xfrm>
          <a:prstGeom prst="bentConnector3">
            <a:avLst>
              <a:gd name="adj1" fmla="val 50000"/>
            </a:avLst>
          </a:prstGeom>
          <a:noFill/>
          <a:ln w="9525">
            <a:solidFill>
              <a:schemeClr val="tx1"/>
            </a:solidFill>
            <a:miter lim="800000"/>
            <a:headEnd/>
            <a:tailEnd type="triangle" w="med" len="med"/>
          </a:ln>
        </p:spPr>
      </p:cxnSp>
      <p:cxnSp>
        <p:nvCxnSpPr>
          <p:cNvPr id="26633" name="AutoShape 16"/>
          <p:cNvCxnSpPr>
            <a:cxnSpLocks noChangeShapeType="1"/>
            <a:stCxn id="26626" idx="2"/>
            <a:endCxn id="26627" idx="0"/>
          </p:cNvCxnSpPr>
          <p:nvPr/>
        </p:nvCxnSpPr>
        <p:spPr bwMode="auto">
          <a:xfrm rot="5400000">
            <a:off x="3585369" y="1069181"/>
            <a:ext cx="508000" cy="1608138"/>
          </a:xfrm>
          <a:prstGeom prst="bentConnector3">
            <a:avLst>
              <a:gd name="adj1" fmla="val 50000"/>
            </a:avLst>
          </a:prstGeom>
          <a:noFill/>
          <a:ln w="9525">
            <a:solidFill>
              <a:schemeClr val="tx1"/>
            </a:solidFill>
            <a:miter lim="800000"/>
            <a:headEnd/>
            <a:tailEnd type="triangle" w="med" len="med"/>
          </a:ln>
        </p:spPr>
      </p:cxnSp>
      <p:cxnSp>
        <p:nvCxnSpPr>
          <p:cNvPr id="26634" name="AutoShape 17"/>
          <p:cNvCxnSpPr>
            <a:cxnSpLocks noChangeShapeType="1"/>
            <a:stCxn id="26626" idx="2"/>
            <a:endCxn id="26628" idx="0"/>
          </p:cNvCxnSpPr>
          <p:nvPr/>
        </p:nvCxnSpPr>
        <p:spPr bwMode="auto">
          <a:xfrm rot="16200000" flipH="1">
            <a:off x="4579144" y="1683544"/>
            <a:ext cx="514350" cy="385762"/>
          </a:xfrm>
          <a:prstGeom prst="bentConnector3">
            <a:avLst>
              <a:gd name="adj1" fmla="val 50000"/>
            </a:avLst>
          </a:prstGeom>
          <a:noFill/>
          <a:ln w="9525">
            <a:solidFill>
              <a:schemeClr val="tx1"/>
            </a:solidFill>
            <a:miter lim="800000"/>
            <a:headEnd/>
            <a:tailEnd type="triangle" w="med" len="med"/>
          </a:ln>
        </p:spPr>
      </p:cxnSp>
      <p:cxnSp>
        <p:nvCxnSpPr>
          <p:cNvPr id="26635" name="AutoShape 18"/>
          <p:cNvCxnSpPr>
            <a:cxnSpLocks noChangeShapeType="1"/>
            <a:stCxn id="26626" idx="2"/>
            <a:endCxn id="26631" idx="0"/>
          </p:cNvCxnSpPr>
          <p:nvPr/>
        </p:nvCxnSpPr>
        <p:spPr bwMode="auto">
          <a:xfrm rot="16200000" flipH="1">
            <a:off x="5750719" y="511969"/>
            <a:ext cx="514350" cy="2728912"/>
          </a:xfrm>
          <a:prstGeom prst="bentConnector3">
            <a:avLst>
              <a:gd name="adj1" fmla="val 50000"/>
            </a:avLst>
          </a:prstGeom>
          <a:noFill/>
          <a:ln w="9525">
            <a:solidFill>
              <a:schemeClr val="tx1"/>
            </a:solidFill>
            <a:miter lim="800000"/>
            <a:headEnd/>
            <a:tailEnd type="triangle" w="med" len="med"/>
          </a:ln>
        </p:spPr>
      </p:cxnSp>
      <p:cxnSp>
        <p:nvCxnSpPr>
          <p:cNvPr id="26636" name="AutoShape 19"/>
          <p:cNvCxnSpPr>
            <a:cxnSpLocks noChangeShapeType="1"/>
            <a:stCxn id="26644" idx="2"/>
            <a:endCxn id="26629" idx="0"/>
          </p:cNvCxnSpPr>
          <p:nvPr/>
        </p:nvCxnSpPr>
        <p:spPr bwMode="auto">
          <a:xfrm rot="16200000" flipH="1">
            <a:off x="1901825" y="2659063"/>
            <a:ext cx="358775" cy="1943100"/>
          </a:xfrm>
          <a:prstGeom prst="bentConnector3">
            <a:avLst>
              <a:gd name="adj1" fmla="val 50000"/>
            </a:avLst>
          </a:prstGeom>
          <a:noFill/>
          <a:ln w="9525">
            <a:solidFill>
              <a:schemeClr val="tx1"/>
            </a:solidFill>
            <a:miter lim="800000"/>
            <a:headEnd/>
            <a:tailEnd type="triangle" w="med" len="med"/>
          </a:ln>
        </p:spPr>
      </p:cxnSp>
      <p:cxnSp>
        <p:nvCxnSpPr>
          <p:cNvPr id="26637" name="AutoShape 20"/>
          <p:cNvCxnSpPr>
            <a:cxnSpLocks noChangeShapeType="1"/>
            <a:stCxn id="26627" idx="2"/>
            <a:endCxn id="26629" idx="0"/>
          </p:cNvCxnSpPr>
          <p:nvPr/>
        </p:nvCxnSpPr>
        <p:spPr bwMode="auto">
          <a:xfrm rot="16200000" flipH="1">
            <a:off x="2809082" y="3566318"/>
            <a:ext cx="469900" cy="17463"/>
          </a:xfrm>
          <a:prstGeom prst="bentConnector3">
            <a:avLst>
              <a:gd name="adj1" fmla="val 50000"/>
            </a:avLst>
          </a:prstGeom>
          <a:noFill/>
          <a:ln w="9525">
            <a:solidFill>
              <a:schemeClr val="tx1"/>
            </a:solidFill>
            <a:miter lim="800000"/>
            <a:headEnd/>
            <a:tailEnd type="triangle" w="med" len="med"/>
          </a:ln>
        </p:spPr>
      </p:cxnSp>
      <p:cxnSp>
        <p:nvCxnSpPr>
          <p:cNvPr id="26638" name="AutoShape 21"/>
          <p:cNvCxnSpPr>
            <a:cxnSpLocks noChangeShapeType="1"/>
            <a:stCxn id="26628" idx="2"/>
            <a:endCxn id="26629" idx="0"/>
          </p:cNvCxnSpPr>
          <p:nvPr/>
        </p:nvCxnSpPr>
        <p:spPr bwMode="auto">
          <a:xfrm rot="5400000">
            <a:off x="3802857" y="2583656"/>
            <a:ext cx="476250" cy="1976437"/>
          </a:xfrm>
          <a:prstGeom prst="bentConnector3">
            <a:avLst>
              <a:gd name="adj1" fmla="val 50000"/>
            </a:avLst>
          </a:prstGeom>
          <a:noFill/>
          <a:ln w="9525">
            <a:solidFill>
              <a:schemeClr val="tx1"/>
            </a:solidFill>
            <a:miter lim="800000"/>
            <a:headEnd/>
            <a:tailEnd type="triangle" w="med" len="med"/>
          </a:ln>
        </p:spPr>
      </p:cxnSp>
      <p:cxnSp>
        <p:nvCxnSpPr>
          <p:cNvPr id="26639" name="AutoShape 22"/>
          <p:cNvCxnSpPr>
            <a:cxnSpLocks noChangeShapeType="1"/>
            <a:stCxn id="26629" idx="2"/>
            <a:endCxn id="26630" idx="0"/>
          </p:cNvCxnSpPr>
          <p:nvPr/>
        </p:nvCxnSpPr>
        <p:spPr bwMode="auto">
          <a:xfrm rot="5400000">
            <a:off x="2951957" y="4394994"/>
            <a:ext cx="203200" cy="1587"/>
          </a:xfrm>
          <a:prstGeom prst="bentConnector3">
            <a:avLst>
              <a:gd name="adj1" fmla="val 50000"/>
            </a:avLst>
          </a:prstGeom>
          <a:noFill/>
          <a:ln w="9525">
            <a:solidFill>
              <a:schemeClr val="tx1"/>
            </a:solidFill>
            <a:miter lim="800000"/>
            <a:headEnd/>
            <a:tailEnd type="triangle" w="med" len="med"/>
          </a:ln>
        </p:spPr>
      </p:cxnSp>
      <p:sp>
        <p:nvSpPr>
          <p:cNvPr id="26640" name="Text Box 23"/>
          <p:cNvSpPr txBox="1">
            <a:spLocks noChangeArrowheads="1"/>
          </p:cNvSpPr>
          <p:nvPr/>
        </p:nvSpPr>
        <p:spPr bwMode="auto">
          <a:xfrm>
            <a:off x="271463" y="5410200"/>
            <a:ext cx="5562600" cy="708025"/>
          </a:xfrm>
          <a:prstGeom prst="rect">
            <a:avLst/>
          </a:prstGeom>
          <a:noFill/>
          <a:ln w="25400">
            <a:solidFill>
              <a:schemeClr val="tx1"/>
            </a:solidFill>
            <a:miter lim="800000"/>
            <a:headEnd/>
            <a:tailEnd/>
          </a:ln>
        </p:spPr>
        <p:txBody>
          <a:bodyPr>
            <a:prstTxWarp prst="textNoShape">
              <a:avLst/>
            </a:prstTxWarp>
            <a:spAutoFit/>
          </a:bodyPr>
          <a:lstStyle/>
          <a:p>
            <a:pPr algn="ctr"/>
            <a:r>
              <a:rPr lang="en-US" altLang="ja-JP" sz="2000"/>
              <a:t>ASTER </a:t>
            </a:r>
            <a:r>
              <a:rPr lang="en-US" altLang="ja-JP" sz="2000" b="1">
                <a:solidFill>
                  <a:srgbClr val="FF0000"/>
                </a:solidFill>
              </a:rPr>
              <a:t>Atmospherically Corrected Surface Reflectance</a:t>
            </a:r>
            <a:r>
              <a:rPr lang="en-US" altLang="ja-JP" sz="2000" b="1">
                <a:solidFill>
                  <a:srgbClr val="008000"/>
                </a:solidFill>
              </a:rPr>
              <a:t> </a:t>
            </a:r>
            <a:r>
              <a:rPr lang="en-US" altLang="ja-JP" sz="2000"/>
              <a:t>in VN/SWIR</a:t>
            </a:r>
          </a:p>
        </p:txBody>
      </p:sp>
      <p:sp>
        <p:nvSpPr>
          <p:cNvPr id="26641" name="Text Box 24"/>
          <p:cNvSpPr txBox="1">
            <a:spLocks noChangeArrowheads="1"/>
          </p:cNvSpPr>
          <p:nvPr/>
        </p:nvSpPr>
        <p:spPr bwMode="auto">
          <a:xfrm>
            <a:off x="6138863" y="5410200"/>
            <a:ext cx="2852737" cy="708025"/>
          </a:xfrm>
          <a:prstGeom prst="rect">
            <a:avLst/>
          </a:prstGeom>
          <a:noFill/>
          <a:ln w="25400">
            <a:solidFill>
              <a:schemeClr val="tx1"/>
            </a:solidFill>
            <a:miter lim="800000"/>
            <a:headEnd/>
            <a:tailEnd/>
          </a:ln>
        </p:spPr>
        <p:txBody>
          <a:bodyPr>
            <a:prstTxWarp prst="textNoShape">
              <a:avLst/>
            </a:prstTxWarp>
            <a:spAutoFit/>
          </a:bodyPr>
          <a:lstStyle/>
          <a:p>
            <a:r>
              <a:rPr lang="en-US" altLang="ja-JP" sz="2000"/>
              <a:t>Emissivity/Surface</a:t>
            </a:r>
          </a:p>
          <a:p>
            <a:r>
              <a:rPr lang="en-US" altLang="ja-JP" sz="2000"/>
              <a:t>Temperature in TIR</a:t>
            </a:r>
          </a:p>
        </p:txBody>
      </p:sp>
      <p:cxnSp>
        <p:nvCxnSpPr>
          <p:cNvPr id="26642" name="AutoShape 25"/>
          <p:cNvCxnSpPr>
            <a:cxnSpLocks noChangeShapeType="1"/>
            <a:stCxn id="26631" idx="2"/>
            <a:endCxn id="26651" idx="0"/>
          </p:cNvCxnSpPr>
          <p:nvPr/>
        </p:nvCxnSpPr>
        <p:spPr bwMode="auto">
          <a:xfrm rot="5400000">
            <a:off x="7019131" y="3312320"/>
            <a:ext cx="701675" cy="4762"/>
          </a:xfrm>
          <a:prstGeom prst="bentConnector3">
            <a:avLst>
              <a:gd name="adj1" fmla="val 50000"/>
            </a:avLst>
          </a:prstGeom>
          <a:noFill/>
          <a:ln w="9525">
            <a:solidFill>
              <a:schemeClr val="tx1"/>
            </a:solidFill>
            <a:miter lim="800000"/>
            <a:headEnd/>
            <a:tailEnd type="triangle" w="med" len="med"/>
          </a:ln>
        </p:spPr>
      </p:cxnSp>
      <p:cxnSp>
        <p:nvCxnSpPr>
          <p:cNvPr id="26643" name="AutoShape 22"/>
          <p:cNvCxnSpPr>
            <a:cxnSpLocks noChangeShapeType="1"/>
            <a:stCxn id="26630" idx="2"/>
            <a:endCxn id="26640" idx="0"/>
          </p:cNvCxnSpPr>
          <p:nvPr/>
        </p:nvCxnSpPr>
        <p:spPr bwMode="auto">
          <a:xfrm rot="5400000">
            <a:off x="2949575" y="5307013"/>
            <a:ext cx="207963" cy="1587"/>
          </a:xfrm>
          <a:prstGeom prst="bentConnector3">
            <a:avLst>
              <a:gd name="adj1" fmla="val 50000"/>
            </a:avLst>
          </a:prstGeom>
          <a:noFill/>
          <a:ln w="9525">
            <a:solidFill>
              <a:schemeClr val="tx1"/>
            </a:solidFill>
            <a:miter lim="800000"/>
            <a:headEnd/>
            <a:tailEnd type="triangle" w="med" len="med"/>
          </a:ln>
        </p:spPr>
      </p:cxnSp>
      <p:sp>
        <p:nvSpPr>
          <p:cNvPr id="26644" name="Text Box 7"/>
          <p:cNvSpPr txBox="1">
            <a:spLocks noChangeArrowheads="1"/>
          </p:cNvSpPr>
          <p:nvPr/>
        </p:nvSpPr>
        <p:spPr bwMode="auto">
          <a:xfrm>
            <a:off x="347663" y="2127250"/>
            <a:ext cx="1524000" cy="1323975"/>
          </a:xfrm>
          <a:prstGeom prst="rect">
            <a:avLst/>
          </a:prstGeom>
          <a:noFill/>
          <a:ln w="25400">
            <a:solidFill>
              <a:schemeClr val="tx1"/>
            </a:solidFill>
            <a:miter lim="800000"/>
            <a:headEnd/>
            <a:tailEnd/>
          </a:ln>
        </p:spPr>
        <p:txBody>
          <a:bodyPr>
            <a:prstTxWarp prst="textNoShape">
              <a:avLst/>
            </a:prstTxWarp>
            <a:spAutoFit/>
          </a:bodyPr>
          <a:lstStyle/>
          <a:p>
            <a:pPr algn="ctr"/>
            <a:r>
              <a:rPr lang="en-US" altLang="ja-JP" sz="2000"/>
              <a:t>Onboard</a:t>
            </a:r>
          </a:p>
          <a:p>
            <a:pPr algn="ctr"/>
            <a:r>
              <a:rPr lang="en-US" altLang="ja-JP" sz="2000"/>
              <a:t>calibration</a:t>
            </a:r>
          </a:p>
          <a:p>
            <a:pPr algn="ctr"/>
            <a:r>
              <a:rPr lang="en-US" altLang="ja-JP" sz="2000"/>
              <a:t>(VN/SW IR)</a:t>
            </a:r>
          </a:p>
          <a:p>
            <a:pPr algn="ctr"/>
            <a:endParaRPr lang="en-US" altLang="ja-JP" sz="2000"/>
          </a:p>
        </p:txBody>
      </p:sp>
      <p:sp>
        <p:nvSpPr>
          <p:cNvPr id="26645" name="タイトル 37"/>
          <p:cNvSpPr>
            <a:spLocks noGrp="1"/>
          </p:cNvSpPr>
          <p:nvPr>
            <p:ph type="title"/>
          </p:nvPr>
        </p:nvSpPr>
        <p:spPr>
          <a:xfrm>
            <a:off x="228600" y="228600"/>
            <a:ext cx="8686800" cy="1143000"/>
          </a:xfrm>
        </p:spPr>
        <p:txBody>
          <a:bodyPr/>
          <a:lstStyle/>
          <a:p>
            <a:r>
              <a:rPr lang="en-US" altLang="ja-JP" sz="2800" smtClean="0"/>
              <a:t>Validation for radiometric and atmospheric corrections</a:t>
            </a:r>
            <a:endParaRPr lang="ja-JP" altLang="en-US" sz="2800" smtClean="0"/>
          </a:p>
        </p:txBody>
      </p:sp>
      <p:grpSp>
        <p:nvGrpSpPr>
          <p:cNvPr id="26646" name="図形グループ 24"/>
          <p:cNvGrpSpPr>
            <a:grpSpLocks/>
          </p:cNvGrpSpPr>
          <p:nvPr/>
        </p:nvGrpSpPr>
        <p:grpSpPr bwMode="auto">
          <a:xfrm>
            <a:off x="6019800" y="4572000"/>
            <a:ext cx="1222375" cy="685800"/>
            <a:chOff x="6321791" y="4648200"/>
            <a:chExt cx="1222009" cy="685800"/>
          </a:xfrm>
        </p:grpSpPr>
        <p:sp>
          <p:nvSpPr>
            <p:cNvPr id="23" name="円柱 22"/>
            <p:cNvSpPr/>
            <p:nvPr/>
          </p:nvSpPr>
          <p:spPr>
            <a:xfrm>
              <a:off x="6324965" y="4648200"/>
              <a:ext cx="1218835" cy="685800"/>
            </a:xfrm>
            <a:prstGeom prst="can">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26653" name="テキスト ボックス 23"/>
            <p:cNvSpPr txBox="1">
              <a:spLocks noChangeArrowheads="1"/>
            </p:cNvSpPr>
            <p:nvPr/>
          </p:nvSpPr>
          <p:spPr bwMode="auto">
            <a:xfrm>
              <a:off x="6321791" y="4876800"/>
              <a:ext cx="1222009" cy="338554"/>
            </a:xfrm>
            <a:prstGeom prst="rect">
              <a:avLst/>
            </a:prstGeom>
            <a:noFill/>
            <a:ln w="9525">
              <a:noFill/>
              <a:miter lim="800000"/>
              <a:headEnd/>
              <a:tailEnd/>
            </a:ln>
          </p:spPr>
          <p:txBody>
            <a:bodyPr wrap="none">
              <a:prstTxWarp prst="textNoShape">
                <a:avLst/>
              </a:prstTxWarp>
              <a:spAutoFit/>
            </a:bodyPr>
            <a:lstStyle/>
            <a:p>
              <a:r>
                <a:rPr lang="en-US" altLang="ja-JP" sz="1600"/>
                <a:t>MOD08_D3</a:t>
              </a:r>
              <a:endParaRPr lang="ja-JP" altLang="en-US" sz="1600"/>
            </a:p>
          </p:txBody>
        </p:sp>
      </p:grpSp>
      <p:cxnSp>
        <p:nvCxnSpPr>
          <p:cNvPr id="27" name="直線矢印コネクタ 26"/>
          <p:cNvCxnSpPr>
            <a:stCxn id="26653" idx="1"/>
            <a:endCxn id="26630" idx="3"/>
          </p:cNvCxnSpPr>
          <p:nvPr/>
        </p:nvCxnSpPr>
        <p:spPr>
          <a:xfrm rot="10800000">
            <a:off x="5834063" y="4849813"/>
            <a:ext cx="185737" cy="12065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 name="正方形/長方形 28"/>
          <p:cNvSpPr/>
          <p:nvPr/>
        </p:nvSpPr>
        <p:spPr>
          <a:xfrm>
            <a:off x="76200" y="2057400"/>
            <a:ext cx="8915400" cy="1447800"/>
          </a:xfrm>
          <a:prstGeom prst="rect">
            <a:avLst/>
          </a:prstGeom>
          <a:noFill/>
          <a:ln w="254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26649" name="テキスト ボックス 29"/>
          <p:cNvSpPr txBox="1">
            <a:spLocks noChangeArrowheads="1"/>
          </p:cNvSpPr>
          <p:nvPr/>
        </p:nvSpPr>
        <p:spPr bwMode="auto">
          <a:xfrm>
            <a:off x="6729413" y="1214438"/>
            <a:ext cx="2338387" cy="461962"/>
          </a:xfrm>
          <a:prstGeom prst="rect">
            <a:avLst/>
          </a:prstGeom>
          <a:noFill/>
          <a:ln w="9525">
            <a:noFill/>
            <a:miter lim="800000"/>
            <a:headEnd/>
            <a:tailEnd/>
          </a:ln>
        </p:spPr>
        <p:txBody>
          <a:bodyPr wrap="none">
            <a:prstTxWarp prst="textNoShape">
              <a:avLst/>
            </a:prstTxWarp>
            <a:spAutoFit/>
          </a:bodyPr>
          <a:lstStyle/>
          <a:p>
            <a:r>
              <a:rPr lang="en-US" altLang="ja-JP">
                <a:solidFill>
                  <a:srgbClr val="FF0000"/>
                </a:solidFill>
              </a:rPr>
              <a:t>Calibration result</a:t>
            </a:r>
            <a:endParaRPr lang="ja-JP" altLang="en-US">
              <a:solidFill>
                <a:srgbClr val="FF0000"/>
              </a:solidFill>
            </a:endParaRPr>
          </a:p>
        </p:txBody>
      </p:sp>
      <p:cxnSp>
        <p:nvCxnSpPr>
          <p:cNvPr id="32" name="直線矢印コネクタ 31"/>
          <p:cNvCxnSpPr>
            <a:stCxn id="26649" idx="2"/>
          </p:cNvCxnSpPr>
          <p:nvPr/>
        </p:nvCxnSpPr>
        <p:spPr>
          <a:xfrm rot="5400000">
            <a:off x="7735094" y="1813719"/>
            <a:ext cx="300038" cy="254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6651" name="Text Box 11"/>
          <p:cNvSpPr txBox="1">
            <a:spLocks noChangeArrowheads="1"/>
          </p:cNvSpPr>
          <p:nvPr/>
        </p:nvSpPr>
        <p:spPr bwMode="auto">
          <a:xfrm>
            <a:off x="6172200" y="3665538"/>
            <a:ext cx="2390775" cy="830262"/>
          </a:xfrm>
          <a:prstGeom prst="rect">
            <a:avLst/>
          </a:prstGeom>
          <a:noFill/>
          <a:ln w="25400">
            <a:solidFill>
              <a:schemeClr val="tx1"/>
            </a:solidFill>
            <a:miter lim="800000"/>
            <a:headEnd/>
            <a:tailEnd/>
          </a:ln>
        </p:spPr>
        <p:txBody>
          <a:bodyPr wrap="none">
            <a:prstTxWarp prst="textNoShape">
              <a:avLst/>
            </a:prstTxWarp>
            <a:spAutoFit/>
          </a:bodyPr>
          <a:lstStyle/>
          <a:p>
            <a:pPr algn="ctr"/>
            <a:r>
              <a:rPr lang="en-US" altLang="ja-JP"/>
              <a:t>Atmospheric</a:t>
            </a:r>
          </a:p>
          <a:p>
            <a:pPr algn="ctr"/>
            <a:r>
              <a:rPr lang="en-US" altLang="ja-JP"/>
              <a:t>Correction in TIR</a:t>
            </a:r>
          </a:p>
        </p:txBody>
      </p:sp>
      <p:sp>
        <p:nvSpPr>
          <p:cNvPr id="30" name="テキスト ボックス 29"/>
          <p:cNvSpPr txBox="1"/>
          <p:nvPr/>
        </p:nvSpPr>
        <p:spPr>
          <a:xfrm>
            <a:off x="1835353" y="6396335"/>
            <a:ext cx="2736647" cy="461665"/>
          </a:xfrm>
          <a:prstGeom prst="rect">
            <a:avLst/>
          </a:prstGeom>
          <a:noFill/>
        </p:spPr>
        <p:txBody>
          <a:bodyPr wrap="none" rtlCol="0">
            <a:spAutoFit/>
          </a:bodyPr>
          <a:lstStyle/>
          <a:p>
            <a:r>
              <a:rPr kumimoji="1" lang="en-US" altLang="ja-JP" dirty="0" smtClean="0"/>
              <a:t>Higher level product</a:t>
            </a:r>
            <a:endParaRPr kumimoji="1" lang="ja-JP"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タイトル 1"/>
          <p:cNvSpPr>
            <a:spLocks noGrp="1"/>
          </p:cNvSpPr>
          <p:nvPr>
            <p:ph type="title"/>
          </p:nvPr>
        </p:nvSpPr>
        <p:spPr/>
        <p:txBody>
          <a:bodyPr/>
          <a:lstStyle/>
          <a:p>
            <a:r>
              <a:rPr lang="en-US" altLang="ja-JP" sz="4000" smtClean="0"/>
              <a:t>Atmospheric Correction </a:t>
            </a:r>
            <a:r>
              <a:rPr lang="ja-JP" altLang="en-US" sz="4000" smtClean="0"/>
              <a:t>(Cont</a:t>
            </a:r>
            <a:r>
              <a:rPr lang="en-US" altLang="ja-JP" sz="4000" smtClean="0"/>
              <a:t>’</a:t>
            </a:r>
            <a:r>
              <a:rPr lang="ja-JP" altLang="en-US" sz="4000" smtClean="0"/>
              <a:t>d.)</a:t>
            </a:r>
          </a:p>
        </p:txBody>
      </p:sp>
      <p:sp>
        <p:nvSpPr>
          <p:cNvPr id="54275" name="コンテンツ プレースホルダ 4"/>
          <p:cNvSpPr>
            <a:spLocks noGrp="1"/>
          </p:cNvSpPr>
          <p:nvPr>
            <p:ph idx="1"/>
          </p:nvPr>
        </p:nvSpPr>
        <p:spPr>
          <a:xfrm>
            <a:off x="457200" y="3505200"/>
            <a:ext cx="8229600" cy="2620963"/>
          </a:xfrm>
        </p:spPr>
        <p:txBody>
          <a:bodyPr/>
          <a:lstStyle/>
          <a:p>
            <a:r>
              <a:rPr lang="en-US" altLang="ja-JP" sz="2400" smtClean="0"/>
              <a:t>Atmospheric data sources: MODIS (MOD08_D3): 1[deg.] grid</a:t>
            </a:r>
          </a:p>
          <a:p>
            <a:pPr lvl="1"/>
            <a:r>
              <a:rPr lang="en-US" altLang="ja-JP" sz="2000" smtClean="0"/>
              <a:t>Aerosol optical thickness (AOT)@0.55[μm]: Corrected_Optical_Depth_Land_QA_Mean</a:t>
            </a:r>
          </a:p>
          <a:p>
            <a:pPr lvl="1"/>
            <a:r>
              <a:rPr lang="en-US" altLang="ja-JP" sz="2000" smtClean="0"/>
              <a:t>Atmospheric profile: Water_Vapor_Near_Infrared_Clear_QA_Mean</a:t>
            </a:r>
          </a:p>
          <a:p>
            <a:pPr lvl="1"/>
            <a:r>
              <a:rPr lang="en-US" altLang="ja-JP" sz="2000" smtClean="0"/>
              <a:t>Retrieved_Temperature_Profile_Mean</a:t>
            </a:r>
            <a:endParaRPr lang="ja-JP" altLang="en-US" sz="2000" smtClean="0"/>
          </a:p>
        </p:txBody>
      </p:sp>
      <p:pic>
        <p:nvPicPr>
          <p:cNvPr id="54276" name="図 3" descr="ASTM-moriyama_3.jpg"/>
          <p:cNvPicPr>
            <a:picLocks noChangeAspect="1"/>
          </p:cNvPicPr>
          <p:nvPr/>
        </p:nvPicPr>
        <p:blipFill>
          <a:blip r:embed="rId2"/>
          <a:srcRect/>
          <a:stretch>
            <a:fillRect/>
          </a:stretch>
        </p:blipFill>
        <p:spPr bwMode="auto">
          <a:xfrm>
            <a:off x="0" y="1295400"/>
            <a:ext cx="5084763" cy="2120900"/>
          </a:xfrm>
          <a:prstGeom prst="rect">
            <a:avLst/>
          </a:prstGeom>
          <a:noFill/>
          <a:ln w="9525">
            <a:noFill/>
            <a:miter lim="800000"/>
            <a:headEnd/>
            <a:tailEnd/>
          </a:ln>
        </p:spPr>
      </p:pic>
      <p:sp>
        <p:nvSpPr>
          <p:cNvPr id="54277" name="テキスト ボックス 5"/>
          <p:cNvSpPr txBox="1">
            <a:spLocks noChangeArrowheads="1"/>
          </p:cNvSpPr>
          <p:nvPr/>
        </p:nvSpPr>
        <p:spPr bwMode="auto">
          <a:xfrm>
            <a:off x="5410200" y="1981200"/>
            <a:ext cx="1531938" cy="369888"/>
          </a:xfrm>
          <a:prstGeom prst="rect">
            <a:avLst/>
          </a:prstGeom>
          <a:noFill/>
          <a:ln w="9525">
            <a:noFill/>
            <a:miter lim="800000"/>
            <a:headEnd/>
            <a:tailEnd/>
          </a:ln>
        </p:spPr>
        <p:txBody>
          <a:bodyPr wrap="none">
            <a:prstTxWarp prst="textNoShape">
              <a:avLst/>
            </a:prstTxWarp>
            <a:spAutoFit/>
          </a:bodyPr>
          <a:lstStyle/>
          <a:p>
            <a:r>
              <a:rPr lang="en-US" altLang="ja-JP" dirty="0"/>
              <a:t>(Sunny Area)</a:t>
            </a:r>
            <a:endParaRPr lang="ja-JP" altLang="en-US" dirty="0"/>
          </a:p>
        </p:txBody>
      </p:sp>
      <p:sp>
        <p:nvSpPr>
          <p:cNvPr id="54278" name="テキスト ボックス 6"/>
          <p:cNvSpPr txBox="1">
            <a:spLocks noChangeArrowheads="1"/>
          </p:cNvSpPr>
          <p:nvPr/>
        </p:nvSpPr>
        <p:spPr bwMode="auto">
          <a:xfrm>
            <a:off x="5410200" y="2743200"/>
            <a:ext cx="1673225" cy="369888"/>
          </a:xfrm>
          <a:prstGeom prst="rect">
            <a:avLst/>
          </a:prstGeom>
          <a:noFill/>
          <a:ln w="9525">
            <a:noFill/>
            <a:miter lim="800000"/>
            <a:headEnd/>
            <a:tailEnd/>
          </a:ln>
        </p:spPr>
        <p:txBody>
          <a:bodyPr wrap="none">
            <a:prstTxWarp prst="textNoShape">
              <a:avLst/>
            </a:prstTxWarp>
            <a:spAutoFit/>
          </a:bodyPr>
          <a:lstStyle/>
          <a:p>
            <a:r>
              <a:rPr lang="en-US" altLang="ja-JP"/>
              <a:t>(Shaded Area)</a:t>
            </a:r>
            <a:endParaRPr lang="ja-JP"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L1 -&gt; L2 -&gt; Higher Level</a:t>
            </a:r>
            <a:endParaRPr lang="ja-JP" altLang="en-US" dirty="0"/>
          </a:p>
        </p:txBody>
      </p:sp>
      <p:sp>
        <p:nvSpPr>
          <p:cNvPr id="13" name="テキスト ボックス 19"/>
          <p:cNvSpPr txBox="1">
            <a:spLocks noChangeArrowheads="1"/>
          </p:cNvSpPr>
          <p:nvPr/>
        </p:nvSpPr>
        <p:spPr bwMode="auto">
          <a:xfrm>
            <a:off x="761999" y="2246981"/>
            <a:ext cx="1933979" cy="707886"/>
          </a:xfrm>
          <a:prstGeom prst="rect">
            <a:avLst/>
          </a:prstGeom>
          <a:noFill/>
          <a:ln w="25400">
            <a:solidFill>
              <a:srgbClr val="FF0000"/>
            </a:solidFill>
            <a:miter lim="800000"/>
            <a:headEnd/>
            <a:tailEnd/>
          </a:ln>
        </p:spPr>
        <p:txBody>
          <a:bodyPr wrap="square">
            <a:prstTxWarp prst="textNoShape">
              <a:avLst/>
            </a:prstTxWarp>
            <a:spAutoFit/>
          </a:bodyPr>
          <a:lstStyle/>
          <a:p>
            <a:pPr>
              <a:defRPr/>
            </a:pPr>
            <a:r>
              <a:rPr lang="en-US" altLang="ja-JP" sz="2000" b="1" dirty="0">
                <a:solidFill>
                  <a:srgbClr val="FF0000"/>
                </a:solidFill>
              </a:rPr>
              <a:t>Radiometric re-</a:t>
            </a:r>
            <a:r>
              <a:rPr lang="en-US" altLang="ja-JP" sz="2000" b="1" dirty="0" smtClean="0">
                <a:solidFill>
                  <a:srgbClr val="FF0000"/>
                </a:solidFill>
              </a:rPr>
              <a:t>calibration</a:t>
            </a:r>
            <a:endParaRPr lang="ja-JP" altLang="en-US" sz="2000" b="1" dirty="0">
              <a:solidFill>
                <a:srgbClr val="FF0000"/>
              </a:solidFill>
            </a:endParaRPr>
          </a:p>
        </p:txBody>
      </p:sp>
      <p:sp>
        <p:nvSpPr>
          <p:cNvPr id="42" name="円柱 41"/>
          <p:cNvSpPr/>
          <p:nvPr/>
        </p:nvSpPr>
        <p:spPr>
          <a:xfrm>
            <a:off x="2949975" y="1248308"/>
            <a:ext cx="2484584" cy="1154932"/>
          </a:xfrm>
          <a:prstGeom prst="can">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5" name="円柱 44"/>
          <p:cNvSpPr/>
          <p:nvPr/>
        </p:nvSpPr>
        <p:spPr>
          <a:xfrm>
            <a:off x="4728779" y="3200400"/>
            <a:ext cx="1591733" cy="586320"/>
          </a:xfrm>
          <a:prstGeom prst="can">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6" name="テキスト ボックス 45"/>
          <p:cNvSpPr txBox="1"/>
          <p:nvPr/>
        </p:nvSpPr>
        <p:spPr>
          <a:xfrm>
            <a:off x="5118249" y="3386609"/>
            <a:ext cx="686982" cy="400110"/>
          </a:xfrm>
          <a:prstGeom prst="rect">
            <a:avLst/>
          </a:prstGeom>
          <a:noFill/>
        </p:spPr>
        <p:txBody>
          <a:bodyPr wrap="none" rtlCol="0">
            <a:spAutoFit/>
          </a:bodyPr>
          <a:lstStyle/>
          <a:p>
            <a:r>
              <a:rPr kumimoji="1" lang="en-US" altLang="ja-JP" sz="2000" dirty="0" smtClean="0"/>
              <a:t>DEM</a:t>
            </a:r>
            <a:endParaRPr kumimoji="1" lang="ja-JP" altLang="en-US" sz="2000" dirty="0"/>
          </a:p>
        </p:txBody>
      </p:sp>
      <p:sp>
        <p:nvSpPr>
          <p:cNvPr id="48" name="円柱 47"/>
          <p:cNvSpPr/>
          <p:nvPr/>
        </p:nvSpPr>
        <p:spPr>
          <a:xfrm>
            <a:off x="6271780" y="2438400"/>
            <a:ext cx="1591733" cy="787814"/>
          </a:xfrm>
          <a:prstGeom prst="can">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テキスト ボックス 48"/>
          <p:cNvSpPr txBox="1"/>
          <p:nvPr/>
        </p:nvSpPr>
        <p:spPr>
          <a:xfrm>
            <a:off x="6400524" y="2559074"/>
            <a:ext cx="1752876" cy="707886"/>
          </a:xfrm>
          <a:prstGeom prst="rect">
            <a:avLst/>
          </a:prstGeom>
          <a:noFill/>
        </p:spPr>
        <p:txBody>
          <a:bodyPr wrap="square" rtlCol="0">
            <a:spAutoFit/>
          </a:bodyPr>
          <a:lstStyle/>
          <a:p>
            <a:r>
              <a:rPr lang="en-US" altLang="ja-JP" sz="2000" dirty="0" smtClean="0"/>
              <a:t>Solar Irradiance</a:t>
            </a:r>
          </a:p>
        </p:txBody>
      </p:sp>
      <p:sp>
        <p:nvSpPr>
          <p:cNvPr id="55" name="円柱 54"/>
          <p:cNvSpPr/>
          <p:nvPr/>
        </p:nvSpPr>
        <p:spPr>
          <a:xfrm>
            <a:off x="2862778" y="4495800"/>
            <a:ext cx="2623622" cy="1177272"/>
          </a:xfrm>
          <a:prstGeom prst="can">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6" name="テキスト ボックス 55"/>
          <p:cNvSpPr txBox="1"/>
          <p:nvPr/>
        </p:nvSpPr>
        <p:spPr>
          <a:xfrm>
            <a:off x="2895600" y="4840069"/>
            <a:ext cx="3048000" cy="646331"/>
          </a:xfrm>
          <a:prstGeom prst="rect">
            <a:avLst/>
          </a:prstGeom>
          <a:noFill/>
        </p:spPr>
        <p:txBody>
          <a:bodyPr wrap="square" rtlCol="0">
            <a:spAutoFit/>
          </a:bodyPr>
          <a:lstStyle/>
          <a:p>
            <a:r>
              <a:rPr lang="en-US" altLang="ja-JP" sz="1800" dirty="0" smtClean="0"/>
              <a:t>Atmospherically corrected surface reflectance</a:t>
            </a:r>
          </a:p>
        </p:txBody>
      </p:sp>
      <p:sp>
        <p:nvSpPr>
          <p:cNvPr id="57" name="円柱 56"/>
          <p:cNvSpPr/>
          <p:nvPr/>
        </p:nvSpPr>
        <p:spPr>
          <a:xfrm>
            <a:off x="961109" y="3048000"/>
            <a:ext cx="1591733" cy="1002641"/>
          </a:xfrm>
          <a:prstGeom prst="can">
            <a:avLst/>
          </a:prstGeom>
          <a:solidFill>
            <a:schemeClr val="bg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9" name="円柱 58"/>
          <p:cNvSpPr/>
          <p:nvPr/>
        </p:nvSpPr>
        <p:spPr>
          <a:xfrm>
            <a:off x="1041684" y="3131455"/>
            <a:ext cx="1591733" cy="1002641"/>
          </a:xfrm>
          <a:prstGeom prst="can">
            <a:avLst/>
          </a:prstGeom>
          <a:solidFill>
            <a:schemeClr val="bg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0" name="円柱 59"/>
          <p:cNvSpPr/>
          <p:nvPr/>
        </p:nvSpPr>
        <p:spPr>
          <a:xfrm>
            <a:off x="1191557" y="3260043"/>
            <a:ext cx="1591733" cy="1002641"/>
          </a:xfrm>
          <a:prstGeom prst="can">
            <a:avLst/>
          </a:prstGeom>
          <a:solidFill>
            <a:schemeClr val="bg1"/>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1354950" y="3464655"/>
            <a:ext cx="1557867" cy="707886"/>
          </a:xfrm>
          <a:prstGeom prst="rect">
            <a:avLst/>
          </a:prstGeom>
          <a:noFill/>
        </p:spPr>
        <p:txBody>
          <a:bodyPr wrap="square">
            <a:prstTxWarp prst="textNoShape">
              <a:avLst/>
            </a:prstTxWarp>
            <a:spAutoFit/>
          </a:bodyPr>
          <a:lstStyle/>
          <a:p>
            <a:pPr>
              <a:defRPr/>
            </a:pPr>
            <a:r>
              <a:rPr lang="en-US" altLang="ja-JP" sz="2000" dirty="0"/>
              <a:t>AOT, Water Vapor, etc.</a:t>
            </a:r>
            <a:endParaRPr lang="ja-JP" altLang="en-US" sz="2000" dirty="0"/>
          </a:p>
        </p:txBody>
      </p:sp>
      <p:sp>
        <p:nvSpPr>
          <p:cNvPr id="5" name="テキスト ボックス 3"/>
          <p:cNvSpPr txBox="1">
            <a:spLocks noChangeArrowheads="1"/>
          </p:cNvSpPr>
          <p:nvPr/>
        </p:nvSpPr>
        <p:spPr bwMode="auto">
          <a:xfrm>
            <a:off x="2949973" y="1541466"/>
            <a:ext cx="2484586" cy="646331"/>
          </a:xfrm>
          <a:prstGeom prst="rect">
            <a:avLst/>
          </a:prstGeom>
          <a:noFill/>
          <a:ln w="25400">
            <a:noFill/>
            <a:miter lim="800000"/>
            <a:headEnd/>
            <a:tailEnd/>
          </a:ln>
        </p:spPr>
        <p:txBody>
          <a:bodyPr wrap="square">
            <a:prstTxWarp prst="textNoShape">
              <a:avLst/>
            </a:prstTxWarp>
            <a:spAutoFit/>
          </a:bodyPr>
          <a:lstStyle/>
          <a:p>
            <a:r>
              <a:rPr lang="en-US" altLang="ja-JP" sz="1800" dirty="0" smtClean="0"/>
              <a:t>Radiometric </a:t>
            </a:r>
            <a:r>
              <a:rPr lang="en-US" altLang="ja-JP" sz="1800" dirty="0"/>
              <a:t>gain, offset,</a:t>
            </a:r>
            <a:r>
              <a:rPr lang="en-US" altLang="ja-JP" sz="1800" dirty="0" smtClean="0"/>
              <a:t> SZA, VZA, RAA, </a:t>
            </a:r>
            <a:r>
              <a:rPr lang="en-US" altLang="ja-JP" sz="1600" dirty="0" smtClean="0"/>
              <a:t>d</a:t>
            </a:r>
            <a:r>
              <a:rPr lang="en-US" altLang="ja-JP" sz="1600" baseline="30000" dirty="0" smtClean="0"/>
              <a:t>2</a:t>
            </a:r>
            <a:endParaRPr lang="ja-JP" altLang="en-US" sz="1800" dirty="0"/>
          </a:p>
        </p:txBody>
      </p:sp>
      <p:cxnSp>
        <p:nvCxnSpPr>
          <p:cNvPr id="70" name="直線矢印コネクタ 69"/>
          <p:cNvCxnSpPr>
            <a:stCxn id="48" idx="2"/>
          </p:cNvCxnSpPr>
          <p:nvPr/>
        </p:nvCxnSpPr>
        <p:spPr>
          <a:xfrm rot="10800000" flipV="1">
            <a:off x="4192266" y="2832306"/>
            <a:ext cx="2079514" cy="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3" name="直線矢印コネクタ 72"/>
          <p:cNvCxnSpPr>
            <a:stCxn id="45" idx="2"/>
          </p:cNvCxnSpPr>
          <p:nvPr/>
        </p:nvCxnSpPr>
        <p:spPr>
          <a:xfrm rot="10800000">
            <a:off x="4192269" y="3493560"/>
            <a:ext cx="536511"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6" name="直線矢印コネクタ 75"/>
          <p:cNvCxnSpPr/>
          <p:nvPr/>
        </p:nvCxnSpPr>
        <p:spPr>
          <a:xfrm>
            <a:off x="2783290" y="3737840"/>
            <a:ext cx="1365385"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0" name="直線矢印コネクタ 79"/>
          <p:cNvCxnSpPr>
            <a:stCxn id="13" idx="3"/>
          </p:cNvCxnSpPr>
          <p:nvPr/>
        </p:nvCxnSpPr>
        <p:spPr>
          <a:xfrm flipV="1">
            <a:off x="2695978" y="2590800"/>
            <a:ext cx="1495022" cy="101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6" name="テキスト ボックス 25"/>
          <p:cNvSpPr txBox="1"/>
          <p:nvPr/>
        </p:nvSpPr>
        <p:spPr>
          <a:xfrm>
            <a:off x="4572000" y="3962400"/>
            <a:ext cx="4336819" cy="400110"/>
          </a:xfrm>
          <a:prstGeom prst="rect">
            <a:avLst/>
          </a:prstGeom>
          <a:noFill/>
          <a:ln w="25400">
            <a:solidFill>
              <a:schemeClr val="tx1"/>
            </a:solidFill>
          </a:ln>
        </p:spPr>
        <p:txBody>
          <a:bodyPr wrap="none" rtlCol="0">
            <a:spAutoFit/>
          </a:bodyPr>
          <a:lstStyle/>
          <a:p>
            <a:r>
              <a:rPr lang="en-US" altLang="ja-JP" sz="2000" dirty="0" smtClean="0"/>
              <a:t>Atmospheric and topographic correction</a:t>
            </a:r>
            <a:endParaRPr kumimoji="1" lang="ja-JP" altLang="en-US" sz="2000" dirty="0"/>
          </a:p>
        </p:txBody>
      </p:sp>
      <p:cxnSp>
        <p:nvCxnSpPr>
          <p:cNvPr id="58" name="直線矢印コネクタ 57"/>
          <p:cNvCxnSpPr>
            <a:stCxn id="26" idx="1"/>
          </p:cNvCxnSpPr>
          <p:nvPr/>
        </p:nvCxnSpPr>
        <p:spPr>
          <a:xfrm rot="10800000">
            <a:off x="4261788" y="4147067"/>
            <a:ext cx="310213" cy="1538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4" name="直線矢印コネクタ 73"/>
          <p:cNvCxnSpPr>
            <a:stCxn id="42" idx="3"/>
            <a:endCxn id="55" idx="1"/>
          </p:cNvCxnSpPr>
          <p:nvPr/>
        </p:nvCxnSpPr>
        <p:spPr>
          <a:xfrm rot="5400000">
            <a:off x="3137148" y="3440681"/>
            <a:ext cx="2092560" cy="1767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3" name="円柱 82"/>
          <p:cNvSpPr/>
          <p:nvPr/>
        </p:nvSpPr>
        <p:spPr>
          <a:xfrm>
            <a:off x="2878667" y="5943600"/>
            <a:ext cx="2590800" cy="586320"/>
          </a:xfrm>
          <a:prstGeom prst="can">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4" name="テキスト ボックス 83"/>
          <p:cNvSpPr txBox="1"/>
          <p:nvPr/>
        </p:nvSpPr>
        <p:spPr>
          <a:xfrm>
            <a:off x="5943600" y="1625601"/>
            <a:ext cx="2328307" cy="400110"/>
          </a:xfrm>
          <a:prstGeom prst="rect">
            <a:avLst/>
          </a:prstGeom>
          <a:noFill/>
          <a:ln>
            <a:solidFill>
              <a:srgbClr val="FF0000"/>
            </a:solidFill>
          </a:ln>
        </p:spPr>
        <p:txBody>
          <a:bodyPr wrap="none" rtlCol="0">
            <a:spAutoFit/>
          </a:bodyPr>
          <a:lstStyle/>
          <a:p>
            <a:r>
              <a:rPr kumimoji="1" lang="en-US" altLang="ja-JP" sz="2000" dirty="0" smtClean="0">
                <a:solidFill>
                  <a:srgbClr val="FF0000"/>
                </a:solidFill>
              </a:rPr>
              <a:t>On-board calibration</a:t>
            </a:r>
            <a:endParaRPr kumimoji="1" lang="ja-JP" altLang="en-US" sz="2000" dirty="0">
              <a:solidFill>
                <a:srgbClr val="FF0000"/>
              </a:solidFill>
            </a:endParaRPr>
          </a:p>
        </p:txBody>
      </p:sp>
      <p:cxnSp>
        <p:nvCxnSpPr>
          <p:cNvPr id="86" name="直線矢印コネクタ 85"/>
          <p:cNvCxnSpPr>
            <a:stCxn id="84" idx="1"/>
            <a:endCxn id="42" idx="4"/>
          </p:cNvCxnSpPr>
          <p:nvPr/>
        </p:nvCxnSpPr>
        <p:spPr>
          <a:xfrm rot="10800000" flipV="1">
            <a:off x="5434560" y="1825656"/>
            <a:ext cx="509041" cy="1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0" name="直線矢印コネクタ 89"/>
          <p:cNvCxnSpPr>
            <a:stCxn id="55" idx="3"/>
            <a:endCxn id="83" idx="1"/>
          </p:cNvCxnSpPr>
          <p:nvPr/>
        </p:nvCxnSpPr>
        <p:spPr>
          <a:xfrm rot="5400000">
            <a:off x="4039064" y="5808075"/>
            <a:ext cx="270528" cy="52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2" name="テキスト ボックス 91"/>
          <p:cNvSpPr txBox="1"/>
          <p:nvPr/>
        </p:nvSpPr>
        <p:spPr>
          <a:xfrm>
            <a:off x="3003371" y="6076890"/>
            <a:ext cx="2406829" cy="400110"/>
          </a:xfrm>
          <a:prstGeom prst="rect">
            <a:avLst/>
          </a:prstGeom>
          <a:noFill/>
        </p:spPr>
        <p:txBody>
          <a:bodyPr wrap="none" rtlCol="0">
            <a:spAutoFit/>
          </a:bodyPr>
          <a:lstStyle/>
          <a:p>
            <a:r>
              <a:rPr kumimoji="1" lang="en-US" altLang="ja-JP" sz="2000" dirty="0" smtClean="0"/>
              <a:t>Higher level products</a:t>
            </a:r>
            <a:endParaRPr kumimoji="1" lang="ja-JP" altLang="en-US" sz="2000" dirty="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Rectangle 1"/>
          <p:cNvSpPr>
            <a:spLocks noGrp="1" noChangeArrowheads="1"/>
          </p:cNvSpPr>
          <p:nvPr>
            <p:ph type="title"/>
          </p:nvPr>
        </p:nvSpPr>
        <p:spPr>
          <a:xfrm>
            <a:off x="1571625" y="71438"/>
            <a:ext cx="7115175" cy="1143000"/>
          </a:xfrm>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ja-JP" sz="3600" smtClean="0"/>
              <a:t>Validation Process Work Flow</a:t>
            </a:r>
          </a:p>
        </p:txBody>
      </p:sp>
      <p:sp>
        <p:nvSpPr>
          <p:cNvPr id="8" name="Diamond 7"/>
          <p:cNvSpPr/>
          <p:nvPr/>
        </p:nvSpPr>
        <p:spPr bwMode="auto">
          <a:xfrm>
            <a:off x="2714625" y="2286000"/>
            <a:ext cx="1928813" cy="1428750"/>
          </a:xfrm>
          <a:prstGeom prst="diamond">
            <a:avLst/>
          </a:prstGeom>
          <a:ln>
            <a:solidFill>
              <a:srgbClr val="FF66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defRPr/>
            </a:pPr>
            <a:endParaRPr lang="ja-JP" altLang="en-US" sz="1100">
              <a:solidFill>
                <a:schemeClr val="tx1"/>
              </a:solidFill>
              <a:cs typeface="Angsana New" pitchFamily="18" charset="-34"/>
            </a:endParaRPr>
          </a:p>
        </p:txBody>
      </p:sp>
      <p:sp>
        <p:nvSpPr>
          <p:cNvPr id="9" name="Rounded Rectangle 8"/>
          <p:cNvSpPr/>
          <p:nvPr/>
        </p:nvSpPr>
        <p:spPr bwMode="auto">
          <a:xfrm>
            <a:off x="5643563" y="3214688"/>
            <a:ext cx="2286000" cy="357187"/>
          </a:xfrm>
          <a:prstGeom prst="roundRect">
            <a:avLst/>
          </a:prstGeom>
          <a:ln>
            <a:solidFill>
              <a:srgbClr val="0000FF"/>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prstTxWarp prst="textNoShape">
              <a:avLst/>
            </a:prstTxWarp>
          </a:bodyPr>
          <a:lstStyle/>
          <a:p>
            <a:pPr algn="ctr">
              <a:defRPr/>
            </a:pPr>
            <a:r>
              <a:rPr lang="en-US" altLang="ja-JP" sz="1600">
                <a:solidFill>
                  <a:srgbClr val="000000"/>
                </a:solidFill>
              </a:rPr>
              <a:t>Calculating NDVI, EVI</a:t>
            </a:r>
            <a:endParaRPr lang="th-TH" altLang="ja-JP" sz="1600">
              <a:solidFill>
                <a:schemeClr val="tx1"/>
              </a:solidFill>
              <a:latin typeface="Arial" charset="0"/>
            </a:endParaRPr>
          </a:p>
        </p:txBody>
      </p:sp>
      <p:sp>
        <p:nvSpPr>
          <p:cNvPr id="10" name="Rounded Rectangle 9"/>
          <p:cNvSpPr/>
          <p:nvPr/>
        </p:nvSpPr>
        <p:spPr bwMode="auto">
          <a:xfrm>
            <a:off x="5491163" y="3857625"/>
            <a:ext cx="2586037" cy="500063"/>
          </a:xfrm>
          <a:prstGeom prst="roundRect">
            <a:avLst/>
          </a:prstGeom>
          <a:ln>
            <a:solidFill>
              <a:srgbClr val="0000FF"/>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prstTxWarp prst="textNoShape">
              <a:avLst/>
            </a:prstTxWarp>
          </a:bodyPr>
          <a:lstStyle/>
          <a:p>
            <a:pPr algn="ctr">
              <a:defRPr/>
            </a:pPr>
            <a:r>
              <a:rPr lang="en-US" altLang="ja-JP" sz="1400" dirty="0">
                <a:solidFill>
                  <a:srgbClr val="000000"/>
                </a:solidFill>
              </a:rPr>
              <a:t>Find Max NDVI in day range (default : 15 days)</a:t>
            </a:r>
            <a:endParaRPr lang="th-TH" altLang="ja-JP" sz="1400" dirty="0">
              <a:solidFill>
                <a:schemeClr val="tx1"/>
              </a:solidFill>
              <a:latin typeface="Arial" charset="0"/>
            </a:endParaRPr>
          </a:p>
        </p:txBody>
      </p:sp>
      <p:sp>
        <p:nvSpPr>
          <p:cNvPr id="11" name="Diamond 10"/>
          <p:cNvSpPr/>
          <p:nvPr/>
        </p:nvSpPr>
        <p:spPr bwMode="auto">
          <a:xfrm>
            <a:off x="6072188" y="4786313"/>
            <a:ext cx="1428750" cy="857250"/>
          </a:xfrm>
          <a:prstGeom prst="diamond">
            <a:avLst/>
          </a:prstGeom>
          <a:ln>
            <a:solidFill>
              <a:srgbClr val="FF66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defRPr/>
            </a:pPr>
            <a:endParaRPr lang="ja-JP" altLang="en-US" sz="1600">
              <a:solidFill>
                <a:schemeClr val="tx1"/>
              </a:solidFill>
              <a:cs typeface="Angsana New" pitchFamily="18" charset="-34"/>
            </a:endParaRPr>
          </a:p>
        </p:txBody>
      </p:sp>
      <p:sp>
        <p:nvSpPr>
          <p:cNvPr id="39943" name="Rectangle 11"/>
          <p:cNvSpPr>
            <a:spLocks noChangeArrowheads="1"/>
          </p:cNvSpPr>
          <p:nvPr/>
        </p:nvSpPr>
        <p:spPr bwMode="auto">
          <a:xfrm>
            <a:off x="3810000" y="4471988"/>
            <a:ext cx="2152650" cy="1169551"/>
          </a:xfrm>
          <a:prstGeom prst="rect">
            <a:avLst/>
          </a:prstGeom>
          <a:noFill/>
          <a:ln w="9525">
            <a:solidFill>
              <a:schemeClr val="tx1"/>
            </a:solidFill>
            <a:prstDash val="dash"/>
            <a:miter lim="800000"/>
            <a:headEnd/>
            <a:tailEnd/>
          </a:ln>
        </p:spPr>
        <p:txBody>
          <a:bodyPr wrap="square">
            <a:prstTxWarp prst="textNoShape">
              <a:avLst/>
            </a:prstTxWarp>
            <a:spAutoFit/>
          </a:bodyPr>
          <a:lstStyle/>
          <a:p>
            <a:r>
              <a:rPr lang="en-US" altLang="ja-JP" sz="1400">
                <a:latin typeface="Calibri" charset="0"/>
              </a:rPr>
              <a:t>NDVI &gt;= Max  NDVI x % Accepted </a:t>
            </a:r>
          </a:p>
          <a:p>
            <a:r>
              <a:rPr lang="en-US" altLang="ja-JP" sz="1400">
                <a:latin typeface="Calibri" charset="0"/>
              </a:rPr>
              <a:t>( default : 80%)</a:t>
            </a:r>
          </a:p>
          <a:p>
            <a:r>
              <a:rPr lang="en-US" altLang="ja-JP" sz="1400">
                <a:latin typeface="Calibri" charset="0"/>
              </a:rPr>
              <a:t>and  Min EVI &gt;= EVI &lt;= Max EVI</a:t>
            </a:r>
            <a:endParaRPr lang="th-TH" altLang="ja-JP" sz="1400">
              <a:latin typeface="Cordia New" pitchFamily="34" charset="-128"/>
            </a:endParaRPr>
          </a:p>
        </p:txBody>
      </p:sp>
      <p:sp>
        <p:nvSpPr>
          <p:cNvPr id="13" name="Rounded Rectangle 12"/>
          <p:cNvSpPr/>
          <p:nvPr/>
        </p:nvSpPr>
        <p:spPr bwMode="auto">
          <a:xfrm>
            <a:off x="5643563" y="6119812"/>
            <a:ext cx="2286000" cy="357188"/>
          </a:xfrm>
          <a:prstGeom prst="roundRect">
            <a:avLst/>
          </a:prstGeom>
          <a:ln>
            <a:solidFill>
              <a:srgbClr val="0000FF"/>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prstTxWarp prst="textNoShape">
              <a:avLst/>
            </a:prstTxWarp>
          </a:bodyPr>
          <a:lstStyle/>
          <a:p>
            <a:pPr algn="ctr">
              <a:defRPr/>
            </a:pPr>
            <a:r>
              <a:rPr lang="en-US" altLang="ja-JP" sz="1600">
                <a:solidFill>
                  <a:srgbClr val="000000"/>
                </a:solidFill>
              </a:rPr>
              <a:t>Prepare Chart object</a:t>
            </a:r>
            <a:endParaRPr lang="th-TH" altLang="ja-JP" sz="1600">
              <a:solidFill>
                <a:schemeClr val="tx1"/>
              </a:solidFill>
              <a:latin typeface="Arial" charset="0"/>
            </a:endParaRPr>
          </a:p>
        </p:txBody>
      </p:sp>
      <p:sp>
        <p:nvSpPr>
          <p:cNvPr id="23" name="Rectangle 22"/>
          <p:cNvSpPr/>
          <p:nvPr/>
        </p:nvSpPr>
        <p:spPr bwMode="auto">
          <a:xfrm>
            <a:off x="2786063" y="1143000"/>
            <a:ext cx="1785937" cy="357188"/>
          </a:xfrm>
          <a:prstGeom prst="rect">
            <a:avLst/>
          </a:prstGeom>
          <a:ln>
            <a:solidFill>
              <a:srgbClr val="0000FF"/>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prstTxWarp prst="textNoShape">
              <a:avLst/>
            </a:prstTxWarp>
          </a:bodyPr>
          <a:lstStyle/>
          <a:p>
            <a:pPr algn="ctr">
              <a:defRPr/>
            </a:pPr>
            <a:r>
              <a:rPr lang="en-US" altLang="ja-JP" sz="2000">
                <a:solidFill>
                  <a:schemeClr val="tx1"/>
                </a:solidFill>
              </a:rPr>
              <a:t>Request SOS</a:t>
            </a:r>
            <a:endParaRPr lang="th-TH" altLang="ja-JP" sz="2000">
              <a:solidFill>
                <a:schemeClr val="tx1"/>
              </a:solidFill>
              <a:latin typeface="Arial" charset="0"/>
            </a:endParaRPr>
          </a:p>
        </p:txBody>
      </p:sp>
      <p:cxnSp>
        <p:nvCxnSpPr>
          <p:cNvPr id="39946" name="Elbow Connector 24"/>
          <p:cNvCxnSpPr>
            <a:cxnSpLocks noChangeShapeType="1"/>
            <a:stCxn id="23" idx="2"/>
            <a:endCxn id="8" idx="0"/>
          </p:cNvCxnSpPr>
          <p:nvPr/>
        </p:nvCxnSpPr>
        <p:spPr bwMode="auto">
          <a:xfrm rot="5400000">
            <a:off x="3286126" y="1893094"/>
            <a:ext cx="785812" cy="1588"/>
          </a:xfrm>
          <a:prstGeom prst="bentConnector3">
            <a:avLst>
              <a:gd name="adj1" fmla="val 50000"/>
            </a:avLst>
          </a:prstGeom>
          <a:noFill/>
          <a:ln w="19050" cap="rnd">
            <a:solidFill>
              <a:schemeClr val="tx1"/>
            </a:solidFill>
            <a:bevel/>
            <a:headEnd/>
            <a:tailEnd type="arrow" w="med" len="med"/>
          </a:ln>
        </p:spPr>
      </p:cxnSp>
      <p:sp>
        <p:nvSpPr>
          <p:cNvPr id="29" name="Rectangle 28"/>
          <p:cNvSpPr/>
          <p:nvPr/>
        </p:nvSpPr>
        <p:spPr bwMode="auto">
          <a:xfrm>
            <a:off x="2786063" y="6096000"/>
            <a:ext cx="1785937" cy="357188"/>
          </a:xfrm>
          <a:prstGeom prst="rect">
            <a:avLst/>
          </a:prstGeom>
          <a:ln>
            <a:solidFill>
              <a:srgbClr val="0000FF"/>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prstTxWarp prst="textNoShape">
              <a:avLst/>
            </a:prstTxWarp>
          </a:bodyPr>
          <a:lstStyle/>
          <a:p>
            <a:pPr algn="ctr">
              <a:defRPr/>
            </a:pPr>
            <a:r>
              <a:rPr lang="en-US" altLang="ja-JP" sz="1600" dirty="0">
                <a:solidFill>
                  <a:schemeClr val="tx1"/>
                </a:solidFill>
              </a:rPr>
              <a:t>Export as JSON</a:t>
            </a:r>
            <a:endParaRPr lang="th-TH" altLang="ja-JP" sz="1600" dirty="0">
              <a:solidFill>
                <a:schemeClr val="tx1"/>
              </a:solidFill>
              <a:latin typeface="Arial" charset="0"/>
            </a:endParaRPr>
          </a:p>
        </p:txBody>
      </p:sp>
      <p:cxnSp>
        <p:nvCxnSpPr>
          <p:cNvPr id="39948" name="Elbow Connector 30"/>
          <p:cNvCxnSpPr>
            <a:cxnSpLocks noChangeShapeType="1"/>
            <a:stCxn id="8" idx="2"/>
            <a:endCxn id="29" idx="0"/>
          </p:cNvCxnSpPr>
          <p:nvPr/>
        </p:nvCxnSpPr>
        <p:spPr bwMode="auto">
          <a:xfrm rot="5400000">
            <a:off x="2488407" y="4905375"/>
            <a:ext cx="2381250" cy="1588"/>
          </a:xfrm>
          <a:prstGeom prst="bentConnector3">
            <a:avLst>
              <a:gd name="adj1" fmla="val 50000"/>
            </a:avLst>
          </a:prstGeom>
          <a:noFill/>
          <a:ln w="19050" cap="rnd">
            <a:solidFill>
              <a:schemeClr val="tx1"/>
            </a:solidFill>
            <a:bevel/>
            <a:headEnd/>
            <a:tailEnd type="arrow" w="med" len="med"/>
          </a:ln>
        </p:spPr>
      </p:cxnSp>
      <p:cxnSp>
        <p:nvCxnSpPr>
          <p:cNvPr id="39949" name="Shape 32"/>
          <p:cNvCxnSpPr>
            <a:cxnSpLocks noChangeShapeType="1"/>
            <a:stCxn id="8" idx="3"/>
            <a:endCxn id="9" idx="0"/>
          </p:cNvCxnSpPr>
          <p:nvPr/>
        </p:nvCxnSpPr>
        <p:spPr bwMode="auto">
          <a:xfrm>
            <a:off x="4643438" y="3000375"/>
            <a:ext cx="2143125" cy="214313"/>
          </a:xfrm>
          <a:prstGeom prst="bentConnector2">
            <a:avLst/>
          </a:prstGeom>
          <a:noFill/>
          <a:ln w="19050" cap="rnd">
            <a:solidFill>
              <a:schemeClr val="tx1"/>
            </a:solidFill>
            <a:bevel/>
            <a:headEnd/>
            <a:tailEnd type="arrow" w="med" len="med"/>
          </a:ln>
        </p:spPr>
      </p:cxnSp>
      <p:cxnSp>
        <p:nvCxnSpPr>
          <p:cNvPr id="39950" name="Elbow Connector 34"/>
          <p:cNvCxnSpPr>
            <a:cxnSpLocks noChangeShapeType="1"/>
            <a:stCxn id="9" idx="2"/>
            <a:endCxn id="10" idx="0"/>
          </p:cNvCxnSpPr>
          <p:nvPr/>
        </p:nvCxnSpPr>
        <p:spPr bwMode="auto">
          <a:xfrm rot="5400000">
            <a:off x="6642498" y="3713560"/>
            <a:ext cx="285750" cy="2381"/>
          </a:xfrm>
          <a:prstGeom prst="bentConnector3">
            <a:avLst>
              <a:gd name="adj1" fmla="val 50000"/>
            </a:avLst>
          </a:prstGeom>
          <a:noFill/>
          <a:ln w="19050" cap="rnd">
            <a:solidFill>
              <a:schemeClr val="tx1"/>
            </a:solidFill>
            <a:bevel/>
            <a:headEnd/>
            <a:tailEnd type="arrow" w="med" len="med"/>
          </a:ln>
        </p:spPr>
      </p:cxnSp>
      <p:cxnSp>
        <p:nvCxnSpPr>
          <p:cNvPr id="39951" name="Elbow Connector 36"/>
          <p:cNvCxnSpPr>
            <a:cxnSpLocks noChangeShapeType="1"/>
            <a:stCxn id="10" idx="2"/>
            <a:endCxn id="11" idx="0"/>
          </p:cNvCxnSpPr>
          <p:nvPr/>
        </p:nvCxnSpPr>
        <p:spPr bwMode="auto">
          <a:xfrm rot="16200000" flipH="1">
            <a:off x="6571060" y="4570809"/>
            <a:ext cx="428625" cy="2381"/>
          </a:xfrm>
          <a:prstGeom prst="bentConnector3">
            <a:avLst>
              <a:gd name="adj1" fmla="val 50000"/>
            </a:avLst>
          </a:prstGeom>
          <a:noFill/>
          <a:ln w="19050" cap="rnd">
            <a:solidFill>
              <a:schemeClr val="tx1"/>
            </a:solidFill>
            <a:bevel/>
            <a:headEnd/>
            <a:tailEnd type="arrow" w="med" len="med"/>
          </a:ln>
        </p:spPr>
      </p:cxnSp>
      <p:cxnSp>
        <p:nvCxnSpPr>
          <p:cNvPr id="39952" name="Elbow Connector 38"/>
          <p:cNvCxnSpPr>
            <a:cxnSpLocks noChangeShapeType="1"/>
            <a:stCxn id="11" idx="2"/>
            <a:endCxn id="13" idx="0"/>
          </p:cNvCxnSpPr>
          <p:nvPr/>
        </p:nvCxnSpPr>
        <p:spPr bwMode="auto">
          <a:xfrm rot="5400000">
            <a:off x="6548439" y="5881687"/>
            <a:ext cx="476249" cy="1588"/>
          </a:xfrm>
          <a:prstGeom prst="bentConnector3">
            <a:avLst>
              <a:gd name="adj1" fmla="val 50000"/>
            </a:avLst>
          </a:prstGeom>
          <a:noFill/>
          <a:ln w="19050" cap="rnd">
            <a:solidFill>
              <a:schemeClr val="tx1"/>
            </a:solidFill>
            <a:bevel/>
            <a:headEnd/>
            <a:tailEnd type="arrow" w="med" len="med"/>
          </a:ln>
        </p:spPr>
      </p:cxnSp>
      <p:cxnSp>
        <p:nvCxnSpPr>
          <p:cNvPr id="39953" name="Elbow Connector 40"/>
          <p:cNvCxnSpPr>
            <a:cxnSpLocks noChangeShapeType="1"/>
            <a:stCxn id="11" idx="3"/>
          </p:cNvCxnSpPr>
          <p:nvPr/>
        </p:nvCxnSpPr>
        <p:spPr bwMode="auto">
          <a:xfrm flipH="1" flipV="1">
            <a:off x="3733800" y="1905000"/>
            <a:ext cx="3767138" cy="3309938"/>
          </a:xfrm>
          <a:prstGeom prst="bentConnector3">
            <a:avLst>
              <a:gd name="adj1" fmla="val -24947"/>
            </a:avLst>
          </a:prstGeom>
          <a:noFill/>
          <a:ln w="19050" cap="rnd">
            <a:solidFill>
              <a:schemeClr val="tx1"/>
            </a:solidFill>
            <a:bevel/>
            <a:headEnd/>
            <a:tailEnd type="arrow" w="med" len="med"/>
          </a:ln>
        </p:spPr>
      </p:cxnSp>
      <p:cxnSp>
        <p:nvCxnSpPr>
          <p:cNvPr id="39954" name="Elbow Connector 48"/>
          <p:cNvCxnSpPr>
            <a:cxnSpLocks noChangeShapeType="1"/>
            <a:stCxn id="13" idx="3"/>
            <a:endCxn id="11" idx="3"/>
          </p:cNvCxnSpPr>
          <p:nvPr/>
        </p:nvCxnSpPr>
        <p:spPr bwMode="auto">
          <a:xfrm flipH="1" flipV="1">
            <a:off x="7500938" y="5214938"/>
            <a:ext cx="428625" cy="1083468"/>
          </a:xfrm>
          <a:prstGeom prst="bentConnector3">
            <a:avLst>
              <a:gd name="adj1" fmla="val -120493"/>
            </a:avLst>
          </a:prstGeom>
          <a:noFill/>
          <a:ln w="19050" cap="rnd">
            <a:solidFill>
              <a:schemeClr val="tx1"/>
            </a:solidFill>
            <a:bevel/>
            <a:headEnd/>
            <a:tailEnd/>
          </a:ln>
        </p:spPr>
      </p:cxnSp>
      <p:sp>
        <p:nvSpPr>
          <p:cNvPr id="39955" name="Rectangle 56"/>
          <p:cNvSpPr>
            <a:spLocks noChangeArrowheads="1"/>
          </p:cNvSpPr>
          <p:nvPr/>
        </p:nvSpPr>
        <p:spPr bwMode="auto">
          <a:xfrm>
            <a:off x="2643188" y="4143375"/>
            <a:ext cx="785812" cy="400110"/>
          </a:xfrm>
          <a:prstGeom prst="rect">
            <a:avLst/>
          </a:prstGeom>
          <a:noFill/>
          <a:ln w="9525">
            <a:noFill/>
            <a:miter lim="800000"/>
            <a:headEnd/>
            <a:tailEnd/>
          </a:ln>
        </p:spPr>
        <p:txBody>
          <a:bodyPr>
            <a:prstTxWarp prst="textNoShape">
              <a:avLst/>
            </a:prstTxWarp>
            <a:spAutoFit/>
          </a:bodyPr>
          <a:lstStyle/>
          <a:p>
            <a:r>
              <a:rPr lang="en-US" altLang="ja-JP" sz="2000">
                <a:latin typeface="Calibri" charset="0"/>
              </a:rPr>
              <a:t>False</a:t>
            </a:r>
            <a:endParaRPr lang="th-TH" altLang="ja-JP" sz="2000">
              <a:latin typeface="Cordia New" pitchFamily="34" charset="-128"/>
            </a:endParaRPr>
          </a:p>
        </p:txBody>
      </p:sp>
      <p:sp>
        <p:nvSpPr>
          <p:cNvPr id="39956" name="Rectangle 57"/>
          <p:cNvSpPr>
            <a:spLocks noChangeArrowheads="1"/>
          </p:cNvSpPr>
          <p:nvPr/>
        </p:nvSpPr>
        <p:spPr bwMode="auto">
          <a:xfrm>
            <a:off x="7786688" y="4786313"/>
            <a:ext cx="785812" cy="400110"/>
          </a:xfrm>
          <a:prstGeom prst="rect">
            <a:avLst/>
          </a:prstGeom>
          <a:noFill/>
          <a:ln w="9525">
            <a:noFill/>
            <a:miter lim="800000"/>
            <a:headEnd/>
            <a:tailEnd/>
          </a:ln>
        </p:spPr>
        <p:txBody>
          <a:bodyPr>
            <a:prstTxWarp prst="textNoShape">
              <a:avLst/>
            </a:prstTxWarp>
            <a:spAutoFit/>
          </a:bodyPr>
          <a:lstStyle/>
          <a:p>
            <a:r>
              <a:rPr lang="en-US" altLang="ja-JP" sz="2000">
                <a:latin typeface="Calibri" charset="0"/>
              </a:rPr>
              <a:t>False</a:t>
            </a:r>
            <a:endParaRPr lang="th-TH" altLang="ja-JP" sz="2000">
              <a:latin typeface="Cordia New" pitchFamily="34" charset="-128"/>
            </a:endParaRPr>
          </a:p>
        </p:txBody>
      </p:sp>
      <p:sp>
        <p:nvSpPr>
          <p:cNvPr id="39957" name="Rectangle 58"/>
          <p:cNvSpPr>
            <a:spLocks noChangeArrowheads="1"/>
          </p:cNvSpPr>
          <p:nvPr/>
        </p:nvSpPr>
        <p:spPr bwMode="auto">
          <a:xfrm>
            <a:off x="6143625" y="5762625"/>
            <a:ext cx="785813" cy="400110"/>
          </a:xfrm>
          <a:prstGeom prst="rect">
            <a:avLst/>
          </a:prstGeom>
          <a:noFill/>
          <a:ln w="9525">
            <a:noFill/>
            <a:miter lim="800000"/>
            <a:headEnd/>
            <a:tailEnd/>
          </a:ln>
        </p:spPr>
        <p:txBody>
          <a:bodyPr>
            <a:prstTxWarp prst="textNoShape">
              <a:avLst/>
            </a:prstTxWarp>
            <a:spAutoFit/>
          </a:bodyPr>
          <a:lstStyle/>
          <a:p>
            <a:r>
              <a:rPr lang="en-US" altLang="ja-JP" sz="2000" dirty="0">
                <a:latin typeface="Calibri" charset="0"/>
              </a:rPr>
              <a:t>True</a:t>
            </a:r>
            <a:endParaRPr lang="th-TH" altLang="ja-JP" sz="2000" dirty="0">
              <a:latin typeface="Cordia New" pitchFamily="34" charset="-128"/>
            </a:endParaRPr>
          </a:p>
        </p:txBody>
      </p:sp>
      <p:sp>
        <p:nvSpPr>
          <p:cNvPr id="39958" name="Rectangle 59"/>
          <p:cNvSpPr>
            <a:spLocks noChangeArrowheads="1"/>
          </p:cNvSpPr>
          <p:nvPr/>
        </p:nvSpPr>
        <p:spPr bwMode="auto">
          <a:xfrm>
            <a:off x="5643563" y="2643188"/>
            <a:ext cx="785812" cy="400110"/>
          </a:xfrm>
          <a:prstGeom prst="rect">
            <a:avLst/>
          </a:prstGeom>
          <a:noFill/>
          <a:ln w="9525">
            <a:noFill/>
            <a:miter lim="800000"/>
            <a:headEnd/>
            <a:tailEnd/>
          </a:ln>
        </p:spPr>
        <p:txBody>
          <a:bodyPr>
            <a:prstTxWarp prst="textNoShape">
              <a:avLst/>
            </a:prstTxWarp>
            <a:spAutoFit/>
          </a:bodyPr>
          <a:lstStyle/>
          <a:p>
            <a:r>
              <a:rPr lang="en-US" altLang="ja-JP" sz="2000" dirty="0">
                <a:latin typeface="Calibri" charset="0"/>
              </a:rPr>
              <a:t>True</a:t>
            </a:r>
            <a:endParaRPr lang="th-TH" altLang="ja-JP" sz="2000" dirty="0">
              <a:latin typeface="Cordia New" pitchFamily="34" charset="-128"/>
            </a:endParaRPr>
          </a:p>
        </p:txBody>
      </p:sp>
      <p:sp>
        <p:nvSpPr>
          <p:cNvPr id="39959" name="Rectangle 64"/>
          <p:cNvSpPr>
            <a:spLocks noChangeArrowheads="1"/>
          </p:cNvSpPr>
          <p:nvPr/>
        </p:nvSpPr>
        <p:spPr bwMode="auto">
          <a:xfrm>
            <a:off x="304800" y="1676400"/>
            <a:ext cx="2457450" cy="830997"/>
          </a:xfrm>
          <a:prstGeom prst="rect">
            <a:avLst/>
          </a:prstGeom>
          <a:noFill/>
          <a:ln w="9525">
            <a:solidFill>
              <a:schemeClr val="tx1"/>
            </a:solidFill>
            <a:prstDash val="dash"/>
            <a:miter lim="800000"/>
            <a:headEnd/>
            <a:tailEnd/>
          </a:ln>
        </p:spPr>
        <p:txBody>
          <a:bodyPr wrap="square">
            <a:prstTxWarp prst="textNoShape">
              <a:avLst/>
            </a:prstTxWarp>
            <a:spAutoFit/>
          </a:bodyPr>
          <a:lstStyle/>
          <a:p>
            <a:r>
              <a:rPr lang="en-US" altLang="ja-JP" sz="1600" dirty="0">
                <a:latin typeface="Calibri" charset="0"/>
              </a:rPr>
              <a:t>Current date &lt;  End date </a:t>
            </a:r>
          </a:p>
          <a:p>
            <a:r>
              <a:rPr lang="en-US" altLang="ja-JP" sz="1600" dirty="0">
                <a:latin typeface="Calibri" charset="0"/>
              </a:rPr>
              <a:t>and Current date not in Excluding date list</a:t>
            </a:r>
            <a:endParaRPr lang="th-TH" altLang="ja-JP" sz="1600" dirty="0">
              <a:latin typeface="Cordia New" pitchFamily="34" charset="-128"/>
            </a:endParaRPr>
          </a:p>
        </p:txBody>
      </p:sp>
      <p:sp>
        <p:nvSpPr>
          <p:cNvPr id="39960" name="スライド番号プレースホルダ 23"/>
          <p:cNvSpPr>
            <a:spLocks noGrp="1"/>
          </p:cNvSpPr>
          <p:nvPr>
            <p:ph type="sldNum" sz="quarter" idx="10"/>
          </p:nvPr>
        </p:nvSpPr>
        <p:spPr>
          <a:noFill/>
        </p:spPr>
        <p:txBody>
          <a:bodyPr/>
          <a:lstStyle/>
          <a:p>
            <a:fld id="{D3668110-F516-EE4A-A8C6-36B1179B925E}" type="slidenum">
              <a:rPr lang="ja-JP" altLang="en-US" sz="1800"/>
              <a:pPr/>
              <a:t>34</a:t>
            </a:fld>
            <a:endParaRPr lang="en-US" altLang="ja-JP" sz="180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タイトル 3"/>
          <p:cNvSpPr>
            <a:spLocks noGrp="1"/>
          </p:cNvSpPr>
          <p:nvPr>
            <p:ph type="title"/>
          </p:nvPr>
        </p:nvSpPr>
        <p:spPr/>
        <p:txBody>
          <a:bodyPr/>
          <a:lstStyle/>
          <a:p>
            <a:r>
              <a:rPr lang="ja-JP" altLang="en-US" smtClean="0"/>
              <a:t>背景</a:t>
            </a:r>
          </a:p>
        </p:txBody>
      </p:sp>
      <p:sp>
        <p:nvSpPr>
          <p:cNvPr id="59395" name="コンテンツ プレースホルダ 4"/>
          <p:cNvSpPr>
            <a:spLocks noGrp="1"/>
          </p:cNvSpPr>
          <p:nvPr>
            <p:ph idx="1"/>
          </p:nvPr>
        </p:nvSpPr>
        <p:spPr>
          <a:xfrm>
            <a:off x="457200" y="1295400"/>
            <a:ext cx="8229600" cy="4876800"/>
          </a:xfrm>
        </p:spPr>
        <p:txBody>
          <a:bodyPr/>
          <a:lstStyle/>
          <a:p>
            <a:r>
              <a:rPr lang="ja-JP" altLang="en-US" sz="2400" smtClean="0"/>
              <a:t>衛星光学センサのプロダクト</a:t>
            </a:r>
            <a:endParaRPr lang="en-US" altLang="ja-JP" sz="2400" smtClean="0"/>
          </a:p>
          <a:p>
            <a:pPr lvl="1"/>
            <a:r>
              <a:rPr lang="ja-JP" altLang="en-US" sz="2000" smtClean="0"/>
              <a:t>地表面反射率プロダクト</a:t>
            </a:r>
            <a:r>
              <a:rPr lang="en-US" altLang="ja-JP" sz="2000" smtClean="0"/>
              <a:t>(L2)</a:t>
            </a:r>
            <a:r>
              <a:rPr lang="ja-JP" altLang="en-US" sz="2000" smtClean="0"/>
              <a:t>は陸域高次レベルのプロダクト </a:t>
            </a:r>
            <a:r>
              <a:rPr lang="en-US" altLang="ja-JP" sz="2000" smtClean="0"/>
              <a:t>(LAI, fAPAR, GPP</a:t>
            </a:r>
            <a:r>
              <a:rPr lang="ja-JP" altLang="en-US" sz="2000" smtClean="0"/>
              <a:t>等</a:t>
            </a:r>
            <a:r>
              <a:rPr lang="en-US" altLang="ja-JP" sz="2000" smtClean="0"/>
              <a:t>)</a:t>
            </a:r>
            <a:r>
              <a:rPr lang="ja-JP" altLang="en-US" sz="2000" smtClean="0"/>
              <a:t>の基本であり、重要</a:t>
            </a:r>
            <a:endParaRPr lang="en-US" altLang="ja-JP" sz="2000" smtClean="0"/>
          </a:p>
          <a:p>
            <a:pPr lvl="1"/>
            <a:r>
              <a:rPr lang="ja-JP" altLang="en-US" sz="2000" smtClean="0"/>
              <a:t>大気補正アルゴリズムでは衛星大気プロダクトや地上計測値を用いる</a:t>
            </a:r>
            <a:endParaRPr lang="en-US" altLang="ja-JP" sz="2000" smtClean="0"/>
          </a:p>
          <a:p>
            <a:pPr lvl="1"/>
            <a:r>
              <a:rPr lang="ja-JP" altLang="en-US" sz="2000" smtClean="0"/>
              <a:t>大気プロダクト</a:t>
            </a:r>
            <a:r>
              <a:rPr lang="en-US" altLang="ja-JP" sz="2000" smtClean="0"/>
              <a:t>(</a:t>
            </a:r>
            <a:r>
              <a:rPr lang="ja-JP" altLang="en-US" sz="2000" smtClean="0"/>
              <a:t>水蒸気、エアロソル等</a:t>
            </a:r>
            <a:r>
              <a:rPr lang="en-US" altLang="ja-JP" sz="2000" smtClean="0"/>
              <a:t>)</a:t>
            </a:r>
            <a:r>
              <a:rPr lang="ja-JP" altLang="en-US" sz="2000" smtClean="0"/>
              <a:t>は地球の放射収支を知る上で重要</a:t>
            </a:r>
            <a:endParaRPr lang="en-US" altLang="ja-JP" sz="2000" smtClean="0"/>
          </a:p>
          <a:p>
            <a:r>
              <a:rPr lang="ja-JP" altLang="en-US" sz="2400" smtClean="0"/>
              <a:t>衛星プロダクトと地上観測値との比較</a:t>
            </a:r>
            <a:endParaRPr lang="en-US" altLang="ja-JP" sz="2400" smtClean="0"/>
          </a:p>
          <a:p>
            <a:pPr lvl="1"/>
            <a:r>
              <a:rPr lang="ja-JP" altLang="en-US" sz="2000" smtClean="0"/>
              <a:t>画素毎に品質フラグはあるが当てにならないので、しばしば地上観測値</a:t>
            </a:r>
            <a:r>
              <a:rPr lang="en-US" altLang="ja-JP" sz="2000" smtClean="0"/>
              <a:t>(</a:t>
            </a:r>
            <a:r>
              <a:rPr lang="ja-JP" altLang="en-US" sz="2000" smtClean="0"/>
              <a:t>天空画像や直下画像等を含め</a:t>
            </a:r>
            <a:r>
              <a:rPr lang="en-US" altLang="ja-JP" sz="2000" smtClean="0"/>
              <a:t>)</a:t>
            </a:r>
            <a:r>
              <a:rPr lang="ja-JP" altLang="en-US" sz="2000" smtClean="0"/>
              <a:t>との比較を行う</a:t>
            </a:r>
            <a:r>
              <a:rPr lang="en-US" altLang="ja-JP" sz="2000" smtClean="0"/>
              <a:t>(QA)</a:t>
            </a:r>
          </a:p>
          <a:p>
            <a:pPr lvl="1"/>
            <a:r>
              <a:rPr lang="ja-JP" altLang="en-US" sz="2000" smtClean="0"/>
              <a:t>衛星プロダクトを地上観測値に合わせたり、様々な衛星プロダクトの組み合わせで算出される物理量を地上観測値と比較する</a:t>
            </a:r>
            <a:r>
              <a:rPr lang="en-US" altLang="ja-JP" sz="2000" smtClean="0"/>
              <a:t>(</a:t>
            </a:r>
            <a:r>
              <a:rPr lang="ja-JP" altLang="en-US" sz="2000" smtClean="0"/>
              <a:t>検証</a:t>
            </a:r>
            <a:r>
              <a:rPr lang="en-US" altLang="ja-JP" sz="2000" smtClean="0"/>
              <a:t>)</a:t>
            </a:r>
          </a:p>
          <a:p>
            <a:r>
              <a:rPr lang="ja-JP" altLang="en-US" sz="2400" smtClean="0"/>
              <a:t>上記が簡単にプレビュー出来るようなものがあると便利</a:t>
            </a:r>
            <a:endParaRPr lang="en-US" altLang="ja-JP" sz="2400" smtClean="0"/>
          </a:p>
          <a:p>
            <a:pPr lvl="1"/>
            <a:r>
              <a:rPr lang="ja-JP" altLang="en-US" sz="2000" smtClean="0"/>
              <a:t>おまけに地上観測データの位置・日時から衛星データの検索やプロダクト創出が簡単にできると便利</a:t>
            </a:r>
            <a:endParaRPr lang="en-US" altLang="ja-JP" sz="2000" smtClean="0"/>
          </a:p>
        </p:txBody>
      </p:sp>
      <p:sp>
        <p:nvSpPr>
          <p:cNvPr id="59396" name="スライド番号プレースホルダ 2"/>
          <p:cNvSpPr>
            <a:spLocks noGrp="1"/>
          </p:cNvSpPr>
          <p:nvPr>
            <p:ph type="sldNum" sz="quarter" idx="10"/>
          </p:nvPr>
        </p:nvSpPr>
        <p:spPr>
          <a:noFill/>
        </p:spPr>
        <p:txBody>
          <a:bodyPr/>
          <a:lstStyle/>
          <a:p>
            <a:fld id="{6D430766-FC11-5B41-AFC4-D9430E558AC9}" type="slidenum">
              <a:rPr lang="en-US" altLang="ja-JP" smtClean="0"/>
              <a:pPr/>
              <a:t>35</a:t>
            </a:fld>
            <a:endParaRPr lang="en-US" altLang="ja-JP"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8" name="タイトル 3"/>
          <p:cNvSpPr>
            <a:spLocks noGrp="1"/>
          </p:cNvSpPr>
          <p:nvPr>
            <p:ph type="title"/>
          </p:nvPr>
        </p:nvSpPr>
        <p:spPr/>
        <p:txBody>
          <a:bodyPr/>
          <a:lstStyle/>
          <a:p>
            <a:r>
              <a:rPr lang="ja-JP" altLang="en-US" smtClean="0"/>
              <a:t>ツールを作るにあたって</a:t>
            </a:r>
          </a:p>
        </p:txBody>
      </p:sp>
      <p:sp>
        <p:nvSpPr>
          <p:cNvPr id="60419" name="コンテンツ プレースホルダ 4"/>
          <p:cNvSpPr>
            <a:spLocks noGrp="1"/>
          </p:cNvSpPr>
          <p:nvPr>
            <p:ph idx="1"/>
          </p:nvPr>
        </p:nvSpPr>
        <p:spPr/>
        <p:txBody>
          <a:bodyPr/>
          <a:lstStyle/>
          <a:p>
            <a:r>
              <a:rPr lang="ja-JP" altLang="en-US" sz="2800" smtClean="0"/>
              <a:t>衛星データ</a:t>
            </a:r>
            <a:r>
              <a:rPr lang="en-US" altLang="ja-JP" sz="2800" smtClean="0"/>
              <a:t>(</a:t>
            </a:r>
            <a:r>
              <a:rPr lang="ja-JP" altLang="en-US" sz="2800" smtClean="0"/>
              <a:t>エリア</a:t>
            </a:r>
            <a:r>
              <a:rPr lang="en-US" altLang="ja-JP" sz="2800" smtClean="0"/>
              <a:t>)</a:t>
            </a:r>
            <a:r>
              <a:rPr lang="ja-JP" altLang="en-US" sz="2800" smtClean="0"/>
              <a:t>と現地観測データ</a:t>
            </a:r>
            <a:r>
              <a:rPr lang="en-US" altLang="ja-JP" sz="2800" smtClean="0"/>
              <a:t>(</a:t>
            </a:r>
            <a:r>
              <a:rPr lang="ja-JP" altLang="en-US" sz="2800" smtClean="0"/>
              <a:t>点</a:t>
            </a:r>
            <a:r>
              <a:rPr lang="en-US" altLang="ja-JP" sz="2800" smtClean="0"/>
              <a:t>)</a:t>
            </a:r>
            <a:r>
              <a:rPr lang="ja-JP" altLang="en-US" sz="2800" smtClean="0"/>
              <a:t>は、位置・日時・処理レベル等メタデータが付随する</a:t>
            </a:r>
            <a:endParaRPr lang="en-US" altLang="ja-JP" sz="2800" smtClean="0"/>
          </a:p>
          <a:p>
            <a:pPr lvl="1"/>
            <a:r>
              <a:rPr lang="ja-JP" altLang="en-US" sz="2400" smtClean="0"/>
              <a:t>統合するにあたっては</a:t>
            </a:r>
            <a:r>
              <a:rPr lang="en-US" altLang="ja-JP" sz="2400" smtClean="0"/>
              <a:t>GIS</a:t>
            </a:r>
            <a:r>
              <a:rPr lang="ja-JP" altLang="en-US" sz="2400" smtClean="0"/>
              <a:t>の仕組みを使う</a:t>
            </a:r>
            <a:endParaRPr lang="en-US" altLang="ja-JP" sz="2400" smtClean="0"/>
          </a:p>
          <a:p>
            <a:endParaRPr lang="en-US" altLang="ja-JP" sz="2800" smtClean="0"/>
          </a:p>
          <a:p>
            <a:r>
              <a:rPr lang="ja-JP" altLang="en-US" sz="2800" smtClean="0"/>
              <a:t>汎用性を持たせるためにも、</a:t>
            </a:r>
            <a:r>
              <a:rPr lang="en-US" altLang="ja-JP" sz="2800" smtClean="0"/>
              <a:t>GIS</a:t>
            </a:r>
            <a:r>
              <a:rPr lang="ja-JP" altLang="en-US" sz="2800" smtClean="0"/>
              <a:t>標準を用いた方がよい</a:t>
            </a:r>
            <a:endParaRPr lang="en-US" altLang="ja-JP" sz="2800" smtClean="0"/>
          </a:p>
          <a:p>
            <a:pPr lvl="1"/>
            <a:r>
              <a:rPr lang="ja-JP" altLang="en-US" sz="2400" smtClean="0"/>
              <a:t>データの設計、品質、記述方法、仕様の書き方等について共通のルールを持たせたもの</a:t>
            </a:r>
            <a:endParaRPr lang="en-US" altLang="ja-JP" sz="2400" smtClean="0"/>
          </a:p>
          <a:p>
            <a:pPr lvl="2"/>
            <a:r>
              <a:rPr lang="en-US" altLang="ja-JP" sz="2000" smtClean="0"/>
              <a:t>ISO/TC211</a:t>
            </a:r>
          </a:p>
          <a:p>
            <a:pPr lvl="2"/>
            <a:r>
              <a:rPr lang="en-US" altLang="ja-JP" sz="2000" smtClean="0"/>
              <a:t>OGC</a:t>
            </a:r>
            <a:r>
              <a:rPr lang="ja-JP" altLang="en-US" sz="2000" smtClean="0"/>
              <a:t>（</a:t>
            </a:r>
            <a:r>
              <a:rPr lang="en-US" altLang="ja-JP" sz="2000" smtClean="0"/>
              <a:t>Open Geospatial Consortium</a:t>
            </a:r>
            <a:r>
              <a:rPr lang="ja-JP" altLang="en-US" sz="2000" smtClean="0"/>
              <a:t>）</a:t>
            </a:r>
            <a:endParaRPr lang="en-US" altLang="ja-JP" sz="2000" smtClean="0"/>
          </a:p>
        </p:txBody>
      </p:sp>
      <p:sp>
        <p:nvSpPr>
          <p:cNvPr id="60420" name="スライド番号プレースホルダ 2"/>
          <p:cNvSpPr>
            <a:spLocks noGrp="1"/>
          </p:cNvSpPr>
          <p:nvPr>
            <p:ph type="sldNum" sz="quarter" idx="10"/>
          </p:nvPr>
        </p:nvSpPr>
        <p:spPr>
          <a:noFill/>
        </p:spPr>
        <p:txBody>
          <a:bodyPr/>
          <a:lstStyle/>
          <a:p>
            <a:fld id="{63D1931A-A346-9E43-A77D-70CC652ADCC8}" type="slidenum">
              <a:rPr lang="en-US" altLang="ja-JP" smtClean="0"/>
              <a:pPr/>
              <a:t>36</a:t>
            </a:fld>
            <a:endParaRPr lang="en-US" altLang="ja-JP"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42" name="タイトル 1"/>
          <p:cNvSpPr>
            <a:spLocks noGrp="1"/>
          </p:cNvSpPr>
          <p:nvPr>
            <p:ph type="title"/>
          </p:nvPr>
        </p:nvSpPr>
        <p:spPr/>
        <p:txBody>
          <a:bodyPr/>
          <a:lstStyle/>
          <a:p>
            <a:r>
              <a:rPr lang="en-US" altLang="ja-JP" smtClean="0"/>
              <a:t>OGC</a:t>
            </a:r>
            <a:r>
              <a:rPr lang="ja-JP" altLang="en-US" smtClean="0"/>
              <a:t>標準規格</a:t>
            </a:r>
          </a:p>
        </p:txBody>
      </p:sp>
      <p:sp>
        <p:nvSpPr>
          <p:cNvPr id="61443" name="コンテンツ プレースホルダ 3"/>
          <p:cNvSpPr>
            <a:spLocks noGrp="1"/>
          </p:cNvSpPr>
          <p:nvPr>
            <p:ph idx="1"/>
          </p:nvPr>
        </p:nvSpPr>
        <p:spPr/>
        <p:txBody>
          <a:bodyPr/>
          <a:lstStyle/>
          <a:p>
            <a:r>
              <a:rPr lang="en-US" altLang="ja-JP" sz="2800" smtClean="0"/>
              <a:t>OGC</a:t>
            </a:r>
            <a:r>
              <a:rPr lang="ja-JP" altLang="en-US" sz="2800" smtClean="0"/>
              <a:t>とは？</a:t>
            </a:r>
            <a:endParaRPr lang="en-US" altLang="ja-JP" sz="2800" smtClean="0"/>
          </a:p>
          <a:p>
            <a:pPr lvl="1"/>
            <a:r>
              <a:rPr lang="en-US" altLang="ja-JP" sz="2400" smtClean="0"/>
              <a:t>OGC </a:t>
            </a:r>
            <a:r>
              <a:rPr lang="ja-JP" altLang="en-US" sz="2400" smtClean="0"/>
              <a:t>は、空間データの世界標準・相互運用を目指した 非営利団体で、仕様策定、実証実験、適合試験等を実施</a:t>
            </a:r>
            <a:endParaRPr lang="en-US" altLang="ja-JP" sz="2400" smtClean="0"/>
          </a:p>
          <a:p>
            <a:pPr lvl="1"/>
            <a:r>
              <a:rPr lang="en-US" altLang="ja-JP" sz="2400" smtClean="0"/>
              <a:t>GIS </a:t>
            </a:r>
            <a:r>
              <a:rPr lang="ja-JP" altLang="en-US" sz="2400" smtClean="0"/>
              <a:t>関連企業の他に、</a:t>
            </a:r>
            <a:r>
              <a:rPr lang="en-US" altLang="ja-JP" sz="2400" smtClean="0"/>
              <a:t>IT </a:t>
            </a:r>
            <a:r>
              <a:rPr lang="ja-JP" altLang="en-US" sz="2400" smtClean="0"/>
              <a:t>産業、大学、研究 機関等の団体</a:t>
            </a:r>
            <a:r>
              <a:rPr lang="en-US" altLang="ja-JP" sz="2400" smtClean="0"/>
              <a:t>(300</a:t>
            </a:r>
            <a:r>
              <a:rPr lang="ja-JP" altLang="en-US" sz="2400" smtClean="0"/>
              <a:t>以上</a:t>
            </a:r>
            <a:r>
              <a:rPr lang="en-US" altLang="ja-JP" sz="2400" smtClean="0"/>
              <a:t>)</a:t>
            </a:r>
            <a:r>
              <a:rPr lang="ja-JP" altLang="en-US" sz="2400" smtClean="0"/>
              <a:t>が加盟</a:t>
            </a:r>
            <a:endParaRPr lang="en-US" altLang="ja-JP" sz="2400" smtClean="0"/>
          </a:p>
          <a:p>
            <a:endParaRPr lang="en-US" altLang="ja-JP" sz="2800" smtClean="0"/>
          </a:p>
          <a:p>
            <a:r>
              <a:rPr lang="ja-JP" altLang="en-US" sz="2800" smtClean="0"/>
              <a:t>何が得か？</a:t>
            </a:r>
            <a:endParaRPr lang="en-US" altLang="ja-JP" sz="2800" smtClean="0"/>
          </a:p>
          <a:p>
            <a:pPr lvl="1"/>
            <a:r>
              <a:rPr lang="ja-JP" altLang="en-US" sz="2400" smtClean="0"/>
              <a:t>異なる</a:t>
            </a:r>
            <a:r>
              <a:rPr lang="en-US" altLang="ja-JP" sz="2400" smtClean="0"/>
              <a:t>GIS</a:t>
            </a:r>
            <a:r>
              <a:rPr lang="ja-JP" altLang="en-US" sz="2400" smtClean="0"/>
              <a:t>ソフト間での相互利用の拡大が期待される。</a:t>
            </a:r>
            <a:endParaRPr lang="en-US" altLang="ja-JP" sz="2400" smtClean="0"/>
          </a:p>
          <a:p>
            <a:pPr lvl="1"/>
            <a:r>
              <a:rPr lang="ja-JP" altLang="en-US" sz="2400" smtClean="0"/>
              <a:t>衛星データも現地観測データも標準化された形であれば、</a:t>
            </a:r>
            <a:r>
              <a:rPr lang="en-US" altLang="ja-JP" sz="2400" smtClean="0"/>
              <a:t>OGC</a:t>
            </a:r>
            <a:r>
              <a:rPr lang="ja-JP" altLang="en-US" sz="2400" smtClean="0"/>
              <a:t>準拠のソフトウェアで即座な読み込みや表示が可能</a:t>
            </a:r>
          </a:p>
        </p:txBody>
      </p:sp>
      <p:sp>
        <p:nvSpPr>
          <p:cNvPr id="61444" name="スライド番号プレースホルダ 2"/>
          <p:cNvSpPr>
            <a:spLocks noGrp="1"/>
          </p:cNvSpPr>
          <p:nvPr>
            <p:ph type="sldNum" sz="quarter" idx="10"/>
          </p:nvPr>
        </p:nvSpPr>
        <p:spPr>
          <a:noFill/>
        </p:spPr>
        <p:txBody>
          <a:bodyPr/>
          <a:lstStyle/>
          <a:p>
            <a:fld id="{48003E37-2BAF-A846-B19E-690A042FF7BD}" type="slidenum">
              <a:rPr lang="en-US" altLang="ja-JP" smtClean="0"/>
              <a:pPr/>
              <a:t>37</a:t>
            </a:fld>
            <a:endParaRPr lang="en-US" altLang="ja-JP"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タイトル 1"/>
          <p:cNvSpPr>
            <a:spLocks noGrp="1"/>
          </p:cNvSpPr>
          <p:nvPr>
            <p:ph type="title"/>
          </p:nvPr>
        </p:nvSpPr>
        <p:spPr/>
        <p:txBody>
          <a:bodyPr/>
          <a:lstStyle/>
          <a:p>
            <a:r>
              <a:rPr lang="en-US" altLang="ja-JP" smtClean="0"/>
              <a:t>Background</a:t>
            </a:r>
            <a:endParaRPr lang="ja-JP" altLang="en-US" smtClean="0"/>
          </a:p>
        </p:txBody>
      </p:sp>
      <p:sp>
        <p:nvSpPr>
          <p:cNvPr id="21507" name="コンテンツ プレースホルダ 12"/>
          <p:cNvSpPr>
            <a:spLocks noGrp="1"/>
          </p:cNvSpPr>
          <p:nvPr>
            <p:ph idx="1"/>
          </p:nvPr>
        </p:nvSpPr>
        <p:spPr>
          <a:xfrm>
            <a:off x="228600" y="1447800"/>
            <a:ext cx="8915400" cy="4525963"/>
          </a:xfrm>
        </p:spPr>
        <p:txBody>
          <a:bodyPr/>
          <a:lstStyle/>
          <a:p>
            <a:r>
              <a:rPr lang="en-US" altLang="ja-JP" sz="2000" dirty="0" smtClean="0"/>
              <a:t>Gross primary production (GPP) and net primary production (NPP)</a:t>
            </a:r>
          </a:p>
          <a:p>
            <a:pPr lvl="1"/>
            <a:r>
              <a:rPr lang="en-US" altLang="ja-JP" sz="1600" dirty="0" smtClean="0"/>
              <a:t>Total amount of CO2 that is fixed by the plant in photosynthesis</a:t>
            </a:r>
          </a:p>
          <a:p>
            <a:pPr lvl="1"/>
            <a:r>
              <a:rPr lang="en-US" altLang="ja-JP" sz="1600" dirty="0" smtClean="0"/>
              <a:t>One of important parameters for understanding climate change and prediction</a:t>
            </a:r>
            <a:endParaRPr lang="en-US" altLang="ja-JP" sz="2000" dirty="0" smtClean="0"/>
          </a:p>
          <a:p>
            <a:r>
              <a:rPr lang="en-US" altLang="ja-JP" sz="2000" dirty="0" smtClean="0"/>
              <a:t>Ground-based GPP</a:t>
            </a:r>
          </a:p>
          <a:p>
            <a:pPr lvl="1"/>
            <a:r>
              <a:rPr lang="en-US" altLang="ja-JP" sz="1600" dirty="0" smtClean="0"/>
              <a:t>Calculated by</a:t>
            </a:r>
            <a:r>
              <a:rPr lang="en-US" altLang="ja-JP" sz="1600" dirty="0" smtClean="0"/>
              <a:t> </a:t>
            </a:r>
            <a:r>
              <a:rPr lang="en-US" altLang="ja-JP" sz="1600" dirty="0" smtClean="0"/>
              <a:t>v</a:t>
            </a:r>
            <a:r>
              <a:rPr lang="en-US" altLang="ja-JP" sz="1600" dirty="0" smtClean="0"/>
              <a:t>arious </a:t>
            </a:r>
            <a:r>
              <a:rPr lang="en-US" altLang="ja-JP" sz="1600" dirty="0" smtClean="0"/>
              <a:t>kinds of parameters (temperature, radiation, and water, etc…</a:t>
            </a:r>
            <a:r>
              <a:rPr lang="en-US" altLang="ja-JP" sz="1600" dirty="0" smtClean="0"/>
              <a:t>)</a:t>
            </a:r>
            <a:endParaRPr lang="en-US" altLang="ja-JP" sz="1600" dirty="0" smtClean="0"/>
          </a:p>
          <a:p>
            <a:pPr lvl="1"/>
            <a:r>
              <a:rPr lang="en-US" altLang="ja-JP" sz="1600" dirty="0" smtClean="0"/>
              <a:t>There are v</a:t>
            </a:r>
            <a:r>
              <a:rPr lang="en-US" altLang="ja-JP" sz="1600" dirty="0" smtClean="0"/>
              <a:t>arious </a:t>
            </a:r>
            <a:r>
              <a:rPr lang="en-US" altLang="ja-JP" sz="1600" dirty="0" smtClean="0"/>
              <a:t>kinds of calculation </a:t>
            </a:r>
            <a:r>
              <a:rPr lang="en-US" altLang="ja-JP" sz="1600" dirty="0" smtClean="0"/>
              <a:t>methods.</a:t>
            </a:r>
          </a:p>
          <a:p>
            <a:pPr lvl="1"/>
            <a:r>
              <a:rPr lang="en-US" altLang="ja-JP" sz="1600" dirty="0" smtClean="0"/>
              <a:t>Arranged by </a:t>
            </a:r>
            <a:r>
              <a:rPr lang="en-US" altLang="ja-JP" sz="1600" dirty="0" err="1" smtClean="0"/>
              <a:t>CarboEurope</a:t>
            </a:r>
            <a:r>
              <a:rPr lang="en-US" altLang="ja-JP" sz="1600" dirty="0" smtClean="0"/>
              <a:t>, </a:t>
            </a:r>
            <a:r>
              <a:rPr lang="en-US" altLang="ja-JP" sz="1600" dirty="0" err="1" smtClean="0"/>
              <a:t>AsiaFlux</a:t>
            </a:r>
            <a:r>
              <a:rPr lang="en-US" altLang="ja-JP" sz="1600" dirty="0" smtClean="0"/>
              <a:t>, </a:t>
            </a:r>
            <a:r>
              <a:rPr lang="en-US" altLang="ja-JP" sz="1600" dirty="0" err="1" smtClean="0"/>
              <a:t>AmeriFlux</a:t>
            </a:r>
            <a:r>
              <a:rPr lang="en-US" altLang="ja-JP" sz="1600" dirty="0" smtClean="0"/>
              <a:t>, </a:t>
            </a:r>
            <a:r>
              <a:rPr lang="en-US" altLang="ja-JP" sz="1600" dirty="0" err="1" smtClean="0"/>
              <a:t>OzFlux</a:t>
            </a:r>
            <a:r>
              <a:rPr lang="en-US" altLang="ja-JP" sz="1600" dirty="0" smtClean="0"/>
              <a:t>, …</a:t>
            </a:r>
          </a:p>
          <a:p>
            <a:pPr lvl="1"/>
            <a:r>
              <a:rPr lang="en-US" altLang="ja-JP" sz="1600" dirty="0" smtClean="0">
                <a:solidFill>
                  <a:srgbClr val="FF0000"/>
                </a:solidFill>
              </a:rPr>
              <a:t>Quality </a:t>
            </a:r>
            <a:r>
              <a:rPr lang="en-US" altLang="ja-JP" sz="1600" dirty="0" smtClean="0"/>
              <a:t>assessments</a:t>
            </a:r>
          </a:p>
          <a:p>
            <a:r>
              <a:rPr lang="en-US" altLang="ja-JP" sz="2000" dirty="0" smtClean="0"/>
              <a:t>Satellite-based GPP</a:t>
            </a:r>
          </a:p>
          <a:p>
            <a:pPr lvl="1"/>
            <a:r>
              <a:rPr lang="en-US" altLang="ja-JP" sz="1600" dirty="0" smtClean="0"/>
              <a:t>Based on atmospherically corrected surface reflectance (250 or 500m L2 MOD09GA) or vegetation indices (250 or 500m L3 NDVI, EVI,…).</a:t>
            </a:r>
          </a:p>
          <a:p>
            <a:pPr lvl="1"/>
            <a:r>
              <a:rPr lang="en-US" altLang="ja-JP" sz="1600" dirty="0" smtClean="0"/>
              <a:t>Distributed as standard MODIS higher level (L3/L4) product (MOD17A2/MYD17A2, 1km) by NASA</a:t>
            </a:r>
          </a:p>
          <a:p>
            <a:pPr lvl="1"/>
            <a:r>
              <a:rPr lang="en-US" altLang="ja-JP" sz="1600" dirty="0" smtClean="0"/>
              <a:t>Composites </a:t>
            </a:r>
            <a:r>
              <a:rPr lang="en-US" altLang="ja-JP" sz="1600" dirty="0" smtClean="0"/>
              <a:t>product due to removal of clouds (8 days)</a:t>
            </a:r>
          </a:p>
          <a:p>
            <a:pPr lvl="1"/>
            <a:r>
              <a:rPr lang="en-US" altLang="ja-JP" sz="1600" dirty="0" smtClean="0"/>
              <a:t>Affected by clouds and radiation</a:t>
            </a:r>
          </a:p>
          <a:p>
            <a:pPr lvl="1"/>
            <a:r>
              <a:rPr lang="en-US" altLang="ja-JP" sz="1600" dirty="0" smtClean="0">
                <a:solidFill>
                  <a:srgbClr val="FF0000"/>
                </a:solidFill>
              </a:rPr>
              <a:t>Quality </a:t>
            </a:r>
            <a:r>
              <a:rPr lang="en-US" altLang="ja-JP" sz="1600" dirty="0" smtClean="0"/>
              <a:t>assessments</a:t>
            </a:r>
          </a:p>
        </p:txBody>
      </p:sp>
      <p:sp>
        <p:nvSpPr>
          <p:cNvPr id="21508" name="スライド番号プレースホルダ 2"/>
          <p:cNvSpPr>
            <a:spLocks noGrp="1"/>
          </p:cNvSpPr>
          <p:nvPr>
            <p:ph type="sldNum" sz="quarter" idx="10"/>
          </p:nvPr>
        </p:nvSpPr>
        <p:spPr>
          <a:noFill/>
        </p:spPr>
        <p:txBody>
          <a:bodyPr/>
          <a:lstStyle/>
          <a:p>
            <a:fld id="{5BBBE31D-4D6B-5E4D-A914-ECCBFD4326CC}" type="slidenum">
              <a:rPr lang="en-US" altLang="ja-JP" smtClean="0"/>
              <a:pPr/>
              <a:t>4</a:t>
            </a:fld>
            <a:endParaRPr lang="en-US" altLang="ja-JP"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タイトル 1"/>
          <p:cNvSpPr>
            <a:spLocks noGrp="1"/>
          </p:cNvSpPr>
          <p:nvPr>
            <p:ph type="title"/>
          </p:nvPr>
        </p:nvSpPr>
        <p:spPr/>
        <p:txBody>
          <a:bodyPr/>
          <a:lstStyle/>
          <a:p>
            <a:r>
              <a:rPr lang="en-US" altLang="ja-JP" sz="4000" dirty="0" smtClean="0"/>
              <a:t>Calibration and validation (Cal/Val)</a:t>
            </a:r>
            <a:endParaRPr lang="ja-JP" altLang="en-US" sz="4000" dirty="0" smtClean="0"/>
          </a:p>
        </p:txBody>
      </p:sp>
      <p:sp>
        <p:nvSpPr>
          <p:cNvPr id="22531" name="コンテンツ プレースホルダ 2"/>
          <p:cNvSpPr>
            <a:spLocks noGrp="1"/>
          </p:cNvSpPr>
          <p:nvPr>
            <p:ph idx="1"/>
          </p:nvPr>
        </p:nvSpPr>
        <p:spPr>
          <a:xfrm>
            <a:off x="457200" y="1371600"/>
            <a:ext cx="8229600" cy="4525963"/>
          </a:xfrm>
        </p:spPr>
        <p:txBody>
          <a:bodyPr/>
          <a:lstStyle/>
          <a:p>
            <a:r>
              <a:rPr lang="en-US" altLang="ja-JP" sz="2800" smtClean="0"/>
              <a:t>Calibration</a:t>
            </a:r>
          </a:p>
          <a:p>
            <a:pPr lvl="1"/>
            <a:r>
              <a:rPr lang="en-US" altLang="ja-JP" sz="2400" smtClean="0"/>
              <a:t>The process of quantitatively defining the system responses to known, controlled signal inputs.</a:t>
            </a:r>
          </a:p>
          <a:p>
            <a:pPr lvl="1"/>
            <a:endParaRPr lang="en-US" altLang="ja-JP" sz="2400" smtClean="0"/>
          </a:p>
          <a:p>
            <a:r>
              <a:rPr lang="en-US" altLang="ja-JP" sz="2800" smtClean="0"/>
              <a:t>Validation</a:t>
            </a:r>
          </a:p>
          <a:p>
            <a:pPr lvl="1"/>
            <a:r>
              <a:rPr lang="en-US" altLang="ja-JP" sz="2400" smtClean="0"/>
              <a:t>The process of assessing, by independent means, the quality of the data products derived from the system outputs.</a:t>
            </a:r>
          </a:p>
          <a:p>
            <a:pPr lvl="1"/>
            <a:endParaRPr lang="en-US" altLang="ja-JP" sz="2400" smtClean="0"/>
          </a:p>
          <a:p>
            <a:r>
              <a:rPr lang="en-US" altLang="ja-JP" sz="2000" smtClean="0"/>
              <a:t>Committee on Earth Observation Satellites (CEOS) Working Group on Calibration and Validation (WGCV)</a:t>
            </a:r>
          </a:p>
          <a:p>
            <a:pPr lvl="1"/>
            <a:r>
              <a:rPr lang="en-US" altLang="ja-JP" sz="1800" smtClean="0"/>
              <a:t>http://www.ceos.org/index.php?option=com_content&amp;view=category&amp;layout=blog&amp;id=75&amp;Itemid=113/</a:t>
            </a:r>
            <a:endParaRPr lang="ja-JP" altLang="en-US" sz="1800" smtClean="0"/>
          </a:p>
        </p:txBody>
      </p:sp>
      <p:sp>
        <p:nvSpPr>
          <p:cNvPr id="22532" name="スライド番号プレースホルダ 3"/>
          <p:cNvSpPr>
            <a:spLocks noGrp="1"/>
          </p:cNvSpPr>
          <p:nvPr>
            <p:ph type="sldNum" sz="quarter" idx="10"/>
          </p:nvPr>
        </p:nvSpPr>
        <p:spPr>
          <a:noFill/>
        </p:spPr>
        <p:txBody>
          <a:bodyPr/>
          <a:lstStyle/>
          <a:p>
            <a:fld id="{EF374870-A66A-614B-96A9-1C984F477215}" type="slidenum">
              <a:rPr lang="en-US" altLang="ja-JP" smtClean="0"/>
              <a:pPr/>
              <a:t>5</a:t>
            </a:fld>
            <a:endParaRPr lang="en-US" altLang="ja-JP"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98" name="直線矢印コネクタ 97"/>
          <p:cNvCxnSpPr>
            <a:cxnSpLocks noChangeShapeType="1"/>
          </p:cNvCxnSpPr>
          <p:nvPr/>
        </p:nvCxnSpPr>
        <p:spPr bwMode="auto">
          <a:xfrm rot="16200000" flipV="1">
            <a:off x="4457700" y="3009900"/>
            <a:ext cx="2438400" cy="685800"/>
          </a:xfrm>
          <a:prstGeom prst="straightConnector1">
            <a:avLst/>
          </a:prstGeom>
          <a:noFill/>
          <a:ln w="88900">
            <a:solidFill>
              <a:srgbClr val="FF6600"/>
            </a:solidFill>
            <a:round/>
            <a:headEnd/>
            <a:tailEnd type="arrow" w="med" len="med"/>
          </a:ln>
          <a:effectLst>
            <a:outerShdw blurRad="40000" dist="20000" dir="5400000" rotWithShape="0">
              <a:srgbClr val="000000">
                <a:alpha val="37999"/>
              </a:srgbClr>
            </a:outerShdw>
          </a:effectLst>
        </p:spPr>
      </p:cxnSp>
      <p:cxnSp>
        <p:nvCxnSpPr>
          <p:cNvPr id="97" name="直線矢印コネクタ 96"/>
          <p:cNvCxnSpPr/>
          <p:nvPr/>
        </p:nvCxnSpPr>
        <p:spPr>
          <a:xfrm rot="5400000">
            <a:off x="7010400" y="3276600"/>
            <a:ext cx="2133600" cy="457200"/>
          </a:xfrm>
          <a:prstGeom prst="straightConnector1">
            <a:avLst/>
          </a:prstGeom>
          <a:ln w="88900">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23556" name="タイトル 14"/>
          <p:cNvSpPr>
            <a:spLocks noGrp="1"/>
          </p:cNvSpPr>
          <p:nvPr>
            <p:ph type="title"/>
          </p:nvPr>
        </p:nvSpPr>
        <p:spPr/>
        <p:txBody>
          <a:bodyPr/>
          <a:lstStyle/>
          <a:p>
            <a:r>
              <a:rPr lang="en-US" altLang="ja-JP" sz="3600" dirty="0" smtClean="0"/>
              <a:t>Calibration</a:t>
            </a:r>
            <a:endParaRPr lang="ja-JP" altLang="en-US" sz="3600" dirty="0" smtClean="0"/>
          </a:p>
        </p:txBody>
      </p:sp>
      <p:sp>
        <p:nvSpPr>
          <p:cNvPr id="23557" name="スライド番号プレースホルダ 3"/>
          <p:cNvSpPr>
            <a:spLocks noGrp="1"/>
          </p:cNvSpPr>
          <p:nvPr>
            <p:ph type="sldNum" sz="quarter" idx="10"/>
          </p:nvPr>
        </p:nvSpPr>
        <p:spPr>
          <a:noFill/>
        </p:spPr>
        <p:txBody>
          <a:bodyPr/>
          <a:lstStyle/>
          <a:p>
            <a:fld id="{6F6B9F65-BBD9-4C4B-8825-15BE6D23EDDC}" type="slidenum">
              <a:rPr lang="en-US" altLang="ja-JP" smtClean="0"/>
              <a:pPr/>
              <a:t>6</a:t>
            </a:fld>
            <a:endParaRPr lang="en-US" altLang="ja-JP" smtClean="0"/>
          </a:p>
        </p:txBody>
      </p:sp>
      <p:sp>
        <p:nvSpPr>
          <p:cNvPr id="5" name="円柱 4"/>
          <p:cNvSpPr/>
          <p:nvPr/>
        </p:nvSpPr>
        <p:spPr>
          <a:xfrm>
            <a:off x="195263" y="1676400"/>
            <a:ext cx="3048000" cy="914400"/>
          </a:xfrm>
          <a:prstGeom prst="can">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6" name="円柱 5"/>
          <p:cNvSpPr/>
          <p:nvPr/>
        </p:nvSpPr>
        <p:spPr>
          <a:xfrm>
            <a:off x="152400" y="5029200"/>
            <a:ext cx="3124200" cy="1447800"/>
          </a:xfrm>
          <a:prstGeom prst="can">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23560" name="テキスト ボックス 6"/>
          <p:cNvSpPr txBox="1">
            <a:spLocks noChangeArrowheads="1"/>
          </p:cNvSpPr>
          <p:nvPr/>
        </p:nvSpPr>
        <p:spPr bwMode="auto">
          <a:xfrm>
            <a:off x="1049338" y="2057400"/>
            <a:ext cx="1338262" cy="461963"/>
          </a:xfrm>
          <a:prstGeom prst="rect">
            <a:avLst/>
          </a:prstGeom>
          <a:noFill/>
          <a:ln w="9525">
            <a:noFill/>
            <a:miter lim="800000"/>
            <a:headEnd/>
            <a:tailEnd/>
          </a:ln>
        </p:spPr>
        <p:txBody>
          <a:bodyPr wrap="none">
            <a:prstTxWarp prst="textNoShape">
              <a:avLst/>
            </a:prstTxWarp>
            <a:spAutoFit/>
          </a:bodyPr>
          <a:lstStyle/>
          <a:p>
            <a:r>
              <a:rPr lang="en-US" altLang="ja-JP"/>
              <a:t>Raw data</a:t>
            </a:r>
            <a:endParaRPr lang="ja-JP" altLang="en-US"/>
          </a:p>
        </p:txBody>
      </p:sp>
      <p:sp>
        <p:nvSpPr>
          <p:cNvPr id="23561" name="テキスト ボックス 8"/>
          <p:cNvSpPr txBox="1">
            <a:spLocks noChangeArrowheads="1"/>
          </p:cNvSpPr>
          <p:nvPr/>
        </p:nvSpPr>
        <p:spPr bwMode="auto">
          <a:xfrm>
            <a:off x="152400" y="5486400"/>
            <a:ext cx="3124200" cy="707886"/>
          </a:xfrm>
          <a:prstGeom prst="rect">
            <a:avLst/>
          </a:prstGeom>
          <a:noFill/>
          <a:ln w="9525">
            <a:noFill/>
            <a:miter lim="800000"/>
            <a:headEnd/>
            <a:tailEnd/>
          </a:ln>
        </p:spPr>
        <p:txBody>
          <a:bodyPr>
            <a:prstTxWarp prst="textNoShape">
              <a:avLst/>
            </a:prstTxWarp>
            <a:spAutoFit/>
          </a:bodyPr>
          <a:lstStyle/>
          <a:p>
            <a:r>
              <a:rPr lang="en-US" altLang="ja-JP" sz="2000" dirty="0"/>
              <a:t>LAI/FPAR, NPP/GPP,</a:t>
            </a:r>
            <a:r>
              <a:rPr lang="ja-JP" altLang="en-US" sz="2000" dirty="0"/>
              <a:t> </a:t>
            </a:r>
            <a:r>
              <a:rPr lang="en-US" altLang="ja-JP" sz="2000" dirty="0"/>
              <a:t>Land Cover Type,</a:t>
            </a:r>
            <a:r>
              <a:rPr lang="en-US" altLang="ja-JP" sz="2000" dirty="0" smtClean="0"/>
              <a:t> LST/SST etc</a:t>
            </a:r>
            <a:r>
              <a:rPr lang="en-US" altLang="ja-JP" sz="2000" dirty="0"/>
              <a:t>…</a:t>
            </a:r>
            <a:endParaRPr lang="ja-JP" altLang="en-US" sz="2000" dirty="0"/>
          </a:p>
        </p:txBody>
      </p:sp>
      <p:sp>
        <p:nvSpPr>
          <p:cNvPr id="10" name="円柱 9"/>
          <p:cNvSpPr/>
          <p:nvPr/>
        </p:nvSpPr>
        <p:spPr>
          <a:xfrm>
            <a:off x="195263" y="3733800"/>
            <a:ext cx="3048000" cy="914400"/>
          </a:xfrm>
          <a:prstGeom prst="can">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23563" name="テキスト ボックス 10"/>
          <p:cNvSpPr txBox="1">
            <a:spLocks noChangeArrowheads="1"/>
          </p:cNvSpPr>
          <p:nvPr/>
        </p:nvSpPr>
        <p:spPr bwMode="auto">
          <a:xfrm>
            <a:off x="392113" y="3817938"/>
            <a:ext cx="2654300" cy="830262"/>
          </a:xfrm>
          <a:prstGeom prst="rect">
            <a:avLst/>
          </a:prstGeom>
          <a:noFill/>
          <a:ln w="9525">
            <a:noFill/>
            <a:miter lim="800000"/>
            <a:headEnd/>
            <a:tailEnd/>
          </a:ln>
        </p:spPr>
        <p:txBody>
          <a:bodyPr wrap="none">
            <a:prstTxWarp prst="textNoShape">
              <a:avLst/>
            </a:prstTxWarp>
            <a:spAutoFit/>
          </a:bodyPr>
          <a:lstStyle/>
          <a:p>
            <a:r>
              <a:rPr lang="en-US" altLang="ja-JP"/>
              <a:t>Surface Reflectance</a:t>
            </a:r>
          </a:p>
          <a:p>
            <a:r>
              <a:rPr lang="en-US" altLang="ja-JP"/>
              <a:t>NDVI/EVI, etc…</a:t>
            </a:r>
            <a:endParaRPr lang="ja-JP" altLang="en-US"/>
          </a:p>
        </p:txBody>
      </p:sp>
      <p:sp>
        <p:nvSpPr>
          <p:cNvPr id="23564" name="テキスト ボックス 11"/>
          <p:cNvSpPr txBox="1">
            <a:spLocks noChangeArrowheads="1"/>
          </p:cNvSpPr>
          <p:nvPr/>
        </p:nvSpPr>
        <p:spPr bwMode="auto">
          <a:xfrm>
            <a:off x="3319463" y="3962400"/>
            <a:ext cx="1035050" cy="461963"/>
          </a:xfrm>
          <a:prstGeom prst="rect">
            <a:avLst/>
          </a:prstGeom>
          <a:noFill/>
          <a:ln w="9525">
            <a:noFill/>
            <a:miter lim="800000"/>
            <a:headEnd/>
            <a:tailEnd/>
          </a:ln>
        </p:spPr>
        <p:txBody>
          <a:bodyPr wrap="none">
            <a:prstTxWarp prst="textNoShape">
              <a:avLst/>
            </a:prstTxWarp>
            <a:spAutoFit/>
          </a:bodyPr>
          <a:lstStyle/>
          <a:p>
            <a:r>
              <a:rPr lang="en-US" altLang="ja-JP"/>
              <a:t>L2~L3</a:t>
            </a:r>
            <a:endParaRPr lang="ja-JP" altLang="en-US"/>
          </a:p>
        </p:txBody>
      </p:sp>
      <p:sp>
        <p:nvSpPr>
          <p:cNvPr id="23565" name="テキスト ボックス 12"/>
          <p:cNvSpPr txBox="1">
            <a:spLocks noChangeArrowheads="1"/>
          </p:cNvSpPr>
          <p:nvPr/>
        </p:nvSpPr>
        <p:spPr bwMode="auto">
          <a:xfrm>
            <a:off x="3276600" y="1981200"/>
            <a:ext cx="1239838" cy="461963"/>
          </a:xfrm>
          <a:prstGeom prst="rect">
            <a:avLst/>
          </a:prstGeom>
          <a:noFill/>
          <a:ln w="9525">
            <a:noFill/>
            <a:miter lim="800000"/>
            <a:headEnd/>
            <a:tailEnd/>
          </a:ln>
        </p:spPr>
        <p:txBody>
          <a:bodyPr wrap="none">
            <a:prstTxWarp prst="textNoShape">
              <a:avLst/>
            </a:prstTxWarp>
            <a:spAutoFit/>
          </a:bodyPr>
          <a:lstStyle/>
          <a:p>
            <a:r>
              <a:rPr lang="en-US" altLang="ja-JP"/>
              <a:t>(L0)~L1</a:t>
            </a:r>
            <a:endParaRPr lang="ja-JP" altLang="en-US"/>
          </a:p>
        </p:txBody>
      </p:sp>
      <p:sp>
        <p:nvSpPr>
          <p:cNvPr id="23566" name="テキスト ボックス 13"/>
          <p:cNvSpPr txBox="1">
            <a:spLocks noChangeArrowheads="1"/>
          </p:cNvSpPr>
          <p:nvPr/>
        </p:nvSpPr>
        <p:spPr bwMode="auto">
          <a:xfrm>
            <a:off x="3319463" y="5562600"/>
            <a:ext cx="1035050" cy="461963"/>
          </a:xfrm>
          <a:prstGeom prst="rect">
            <a:avLst/>
          </a:prstGeom>
          <a:noFill/>
          <a:ln w="9525">
            <a:noFill/>
            <a:miter lim="800000"/>
            <a:headEnd/>
            <a:tailEnd/>
          </a:ln>
        </p:spPr>
        <p:txBody>
          <a:bodyPr wrap="none">
            <a:prstTxWarp prst="textNoShape">
              <a:avLst/>
            </a:prstTxWarp>
            <a:spAutoFit/>
          </a:bodyPr>
          <a:lstStyle/>
          <a:p>
            <a:r>
              <a:rPr lang="en-US" altLang="ja-JP"/>
              <a:t>L3~L4</a:t>
            </a:r>
            <a:endParaRPr lang="ja-JP" altLang="en-US"/>
          </a:p>
        </p:txBody>
      </p:sp>
      <p:pic>
        <p:nvPicPr>
          <p:cNvPr id="23567" name="図 30"/>
          <p:cNvPicPr>
            <a:picLocks noChangeAspect="1"/>
          </p:cNvPicPr>
          <p:nvPr/>
        </p:nvPicPr>
        <p:blipFill>
          <a:blip r:embed="rId2"/>
          <a:srcRect/>
          <a:stretch>
            <a:fillRect/>
          </a:stretch>
        </p:blipFill>
        <p:spPr bwMode="auto">
          <a:xfrm>
            <a:off x="4884738" y="5037138"/>
            <a:ext cx="1143000" cy="1143000"/>
          </a:xfrm>
          <a:prstGeom prst="rect">
            <a:avLst/>
          </a:prstGeom>
          <a:noFill/>
          <a:ln w="9525">
            <a:noFill/>
            <a:miter lim="800000"/>
            <a:headEnd/>
            <a:tailEnd/>
          </a:ln>
        </p:spPr>
      </p:pic>
      <p:pic>
        <p:nvPicPr>
          <p:cNvPr id="23568" name="図 31"/>
          <p:cNvPicPr>
            <a:picLocks noChangeAspect="1"/>
          </p:cNvPicPr>
          <p:nvPr/>
        </p:nvPicPr>
        <p:blipFill>
          <a:blip r:embed="rId2"/>
          <a:srcRect/>
          <a:stretch>
            <a:fillRect/>
          </a:stretch>
        </p:blipFill>
        <p:spPr bwMode="auto">
          <a:xfrm>
            <a:off x="5453063" y="5037138"/>
            <a:ext cx="1143000" cy="1143000"/>
          </a:xfrm>
          <a:prstGeom prst="rect">
            <a:avLst/>
          </a:prstGeom>
          <a:noFill/>
          <a:ln w="9525">
            <a:noFill/>
            <a:miter lim="800000"/>
            <a:headEnd/>
            <a:tailEnd/>
          </a:ln>
        </p:spPr>
      </p:pic>
      <p:sp>
        <p:nvSpPr>
          <p:cNvPr id="18" name="正方形/長方形 17"/>
          <p:cNvSpPr/>
          <p:nvPr/>
        </p:nvSpPr>
        <p:spPr bwMode="auto">
          <a:xfrm>
            <a:off x="4953000" y="4597400"/>
            <a:ext cx="228600" cy="46038"/>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19" name="円/楕円 18"/>
          <p:cNvSpPr/>
          <p:nvPr/>
        </p:nvSpPr>
        <p:spPr bwMode="auto">
          <a:xfrm>
            <a:off x="5257800" y="4648200"/>
            <a:ext cx="228600" cy="228600"/>
          </a:xfrm>
          <a:prstGeom prst="ellips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20" name="正方形/長方形 19"/>
          <p:cNvSpPr/>
          <p:nvPr/>
        </p:nvSpPr>
        <p:spPr bwMode="auto">
          <a:xfrm>
            <a:off x="5181600" y="4521200"/>
            <a:ext cx="381000" cy="2286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21" name="正方形/長方形 20"/>
          <p:cNvSpPr/>
          <p:nvPr/>
        </p:nvSpPr>
        <p:spPr bwMode="auto">
          <a:xfrm>
            <a:off x="4876800" y="4343400"/>
            <a:ext cx="87313" cy="1836738"/>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22" name="正方形/長方形 21"/>
          <p:cNvSpPr/>
          <p:nvPr/>
        </p:nvSpPr>
        <p:spPr bwMode="auto">
          <a:xfrm>
            <a:off x="6519863" y="5357813"/>
            <a:ext cx="552450" cy="38735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23" name="正方形/長方形 22"/>
          <p:cNvSpPr/>
          <p:nvPr/>
        </p:nvSpPr>
        <p:spPr bwMode="auto">
          <a:xfrm rot="17713187">
            <a:off x="6503988" y="5121275"/>
            <a:ext cx="944562" cy="58738"/>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24" name="円/楕円 23"/>
          <p:cNvSpPr/>
          <p:nvPr/>
        </p:nvSpPr>
        <p:spPr bwMode="auto">
          <a:xfrm>
            <a:off x="6684963" y="5437188"/>
            <a:ext cx="222250" cy="222250"/>
          </a:xfrm>
          <a:prstGeom prst="ellips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25" name="正方形/長方形 24"/>
          <p:cNvSpPr/>
          <p:nvPr/>
        </p:nvSpPr>
        <p:spPr bwMode="auto">
          <a:xfrm>
            <a:off x="6684963" y="5745163"/>
            <a:ext cx="166687" cy="53975"/>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26" name="正方形/長方形 25"/>
          <p:cNvSpPr/>
          <p:nvPr/>
        </p:nvSpPr>
        <p:spPr bwMode="auto">
          <a:xfrm>
            <a:off x="6519863" y="5799138"/>
            <a:ext cx="552450" cy="38735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grpSp>
        <p:nvGrpSpPr>
          <p:cNvPr id="23578" name="図形グループ 23"/>
          <p:cNvGrpSpPr>
            <a:grpSpLocks/>
          </p:cNvGrpSpPr>
          <p:nvPr/>
        </p:nvGrpSpPr>
        <p:grpSpPr bwMode="auto">
          <a:xfrm>
            <a:off x="8001000" y="1447800"/>
            <a:ext cx="914400" cy="914400"/>
            <a:chOff x="6400800" y="1828800"/>
            <a:chExt cx="1295400" cy="1295400"/>
          </a:xfrm>
        </p:grpSpPr>
        <p:sp>
          <p:nvSpPr>
            <p:cNvPr id="28" name="円/楕円 27"/>
            <p:cNvSpPr/>
            <p:nvPr/>
          </p:nvSpPr>
          <p:spPr>
            <a:xfrm>
              <a:off x="6780875" y="2208875"/>
              <a:ext cx="535252" cy="535252"/>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ja-JP" altLang="en-US">
                <a:solidFill>
                  <a:srgbClr val="FFFFFF"/>
                </a:solidFill>
              </a:endParaRPr>
            </a:p>
          </p:txBody>
        </p:sp>
        <p:cxnSp>
          <p:nvCxnSpPr>
            <p:cNvPr id="29" name="直線コネクタ 28"/>
            <p:cNvCxnSpPr/>
            <p:nvPr/>
          </p:nvCxnSpPr>
          <p:spPr>
            <a:xfrm>
              <a:off x="6400800" y="2438268"/>
              <a:ext cx="305858" cy="2248"/>
            </a:xfrm>
            <a:prstGeom prst="line">
              <a:avLst/>
            </a:prstGeom>
            <a:ln w="635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30" name="直線コネクタ 29"/>
            <p:cNvCxnSpPr/>
            <p:nvPr/>
          </p:nvCxnSpPr>
          <p:spPr>
            <a:xfrm rot="16200000">
              <a:off x="6934929" y="1980604"/>
              <a:ext cx="305858" cy="2248"/>
            </a:xfrm>
            <a:prstGeom prst="line">
              <a:avLst/>
            </a:prstGeom>
            <a:ln w="635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31" name="直線コネクタ 30"/>
            <p:cNvCxnSpPr/>
            <p:nvPr/>
          </p:nvCxnSpPr>
          <p:spPr>
            <a:xfrm rot="16200000">
              <a:off x="6934929" y="2970146"/>
              <a:ext cx="305858" cy="2248"/>
            </a:xfrm>
            <a:prstGeom prst="line">
              <a:avLst/>
            </a:prstGeom>
            <a:ln w="635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32" name="直線コネクタ 31"/>
            <p:cNvCxnSpPr/>
            <p:nvPr/>
          </p:nvCxnSpPr>
          <p:spPr>
            <a:xfrm>
              <a:off x="7390342" y="2438268"/>
              <a:ext cx="305858" cy="2248"/>
            </a:xfrm>
            <a:prstGeom prst="line">
              <a:avLst/>
            </a:prstGeom>
            <a:ln w="635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33" name="直線コネクタ 32"/>
            <p:cNvCxnSpPr/>
            <p:nvPr/>
          </p:nvCxnSpPr>
          <p:spPr>
            <a:xfrm rot="18900000">
              <a:off x="7282392" y="2100925"/>
              <a:ext cx="305858" cy="2248"/>
            </a:xfrm>
            <a:prstGeom prst="line">
              <a:avLst/>
            </a:prstGeom>
            <a:ln w="635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34" name="直線コネクタ 33"/>
            <p:cNvCxnSpPr/>
            <p:nvPr/>
          </p:nvCxnSpPr>
          <p:spPr>
            <a:xfrm rot="18900000">
              <a:off x="6508750" y="2849827"/>
              <a:ext cx="305858" cy="2250"/>
            </a:xfrm>
            <a:prstGeom prst="line">
              <a:avLst/>
            </a:prstGeom>
            <a:ln w="635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35" name="直線コネクタ 34"/>
            <p:cNvCxnSpPr/>
            <p:nvPr/>
          </p:nvCxnSpPr>
          <p:spPr>
            <a:xfrm rot="13500000">
              <a:off x="6508750" y="2089679"/>
              <a:ext cx="305858" cy="0"/>
            </a:xfrm>
            <a:prstGeom prst="line">
              <a:avLst/>
            </a:prstGeom>
            <a:ln w="635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36" name="直線コネクタ 35"/>
            <p:cNvCxnSpPr/>
            <p:nvPr/>
          </p:nvCxnSpPr>
          <p:spPr>
            <a:xfrm rot="13500000">
              <a:off x="7346487" y="2850952"/>
              <a:ext cx="305858" cy="2250"/>
            </a:xfrm>
            <a:prstGeom prst="line">
              <a:avLst/>
            </a:prstGeom>
            <a:ln w="63500">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23579" name="テキスト ボックス 36"/>
          <p:cNvSpPr txBox="1">
            <a:spLocks noChangeArrowheads="1"/>
          </p:cNvSpPr>
          <p:nvPr/>
        </p:nvSpPr>
        <p:spPr bwMode="auto">
          <a:xfrm>
            <a:off x="6172200" y="1676400"/>
            <a:ext cx="1570038" cy="461963"/>
          </a:xfrm>
          <a:prstGeom prst="rect">
            <a:avLst/>
          </a:prstGeom>
          <a:noFill/>
          <a:ln w="25400">
            <a:solidFill>
              <a:srgbClr val="FF0000"/>
            </a:solidFill>
            <a:miter lim="800000"/>
            <a:headEnd/>
            <a:tailEnd/>
          </a:ln>
        </p:spPr>
        <p:txBody>
          <a:bodyPr wrap="none">
            <a:prstTxWarp prst="textNoShape">
              <a:avLst/>
            </a:prstTxWarp>
            <a:spAutoFit/>
          </a:bodyPr>
          <a:lstStyle/>
          <a:p>
            <a:r>
              <a:rPr lang="en-US" altLang="ja-JP" dirty="0">
                <a:solidFill>
                  <a:srgbClr val="FF0000"/>
                </a:solidFill>
              </a:rPr>
              <a:t>Calibration</a:t>
            </a:r>
            <a:endParaRPr lang="ja-JP" altLang="en-US" dirty="0">
              <a:solidFill>
                <a:srgbClr val="FF0000"/>
              </a:solidFill>
            </a:endParaRPr>
          </a:p>
        </p:txBody>
      </p:sp>
      <p:sp>
        <p:nvSpPr>
          <p:cNvPr id="23580" name="テキスト ボックス 37"/>
          <p:cNvSpPr txBox="1">
            <a:spLocks noChangeArrowheads="1"/>
          </p:cNvSpPr>
          <p:nvPr/>
        </p:nvSpPr>
        <p:spPr bwMode="auto">
          <a:xfrm>
            <a:off x="6218238" y="4114800"/>
            <a:ext cx="1454150" cy="461963"/>
          </a:xfrm>
          <a:prstGeom prst="rect">
            <a:avLst/>
          </a:prstGeom>
          <a:noFill/>
          <a:ln w="25400">
            <a:solidFill>
              <a:srgbClr val="FF0000"/>
            </a:solidFill>
            <a:miter lim="800000"/>
            <a:headEnd/>
            <a:tailEnd/>
          </a:ln>
        </p:spPr>
        <p:txBody>
          <a:bodyPr wrap="none">
            <a:prstTxWarp prst="textNoShape">
              <a:avLst/>
            </a:prstTxWarp>
            <a:spAutoFit/>
          </a:bodyPr>
          <a:lstStyle/>
          <a:p>
            <a:r>
              <a:rPr lang="en-US" altLang="ja-JP" dirty="0">
                <a:solidFill>
                  <a:srgbClr val="FF0000"/>
                </a:solidFill>
              </a:rPr>
              <a:t>Validation</a:t>
            </a:r>
            <a:endParaRPr lang="ja-JP" altLang="en-US" dirty="0">
              <a:solidFill>
                <a:srgbClr val="FF0000"/>
              </a:solidFill>
            </a:endParaRPr>
          </a:p>
        </p:txBody>
      </p:sp>
      <p:cxnSp>
        <p:nvCxnSpPr>
          <p:cNvPr id="40" name="直線矢印コネクタ 39"/>
          <p:cNvCxnSpPr>
            <a:stCxn id="5" idx="3"/>
            <a:endCxn id="10" idx="1"/>
          </p:cNvCxnSpPr>
          <p:nvPr/>
        </p:nvCxnSpPr>
        <p:spPr>
          <a:xfrm rot="5400000">
            <a:off x="1146969" y="3163094"/>
            <a:ext cx="11430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2" name="直線矢印コネクタ 41"/>
          <p:cNvCxnSpPr>
            <a:stCxn id="10" idx="3"/>
            <a:endCxn id="6" idx="1"/>
          </p:cNvCxnSpPr>
          <p:nvPr/>
        </p:nvCxnSpPr>
        <p:spPr>
          <a:xfrm rot="5400000">
            <a:off x="1526382" y="4836318"/>
            <a:ext cx="381000" cy="476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23583" name="Picture 43"/>
          <p:cNvPicPr>
            <a:picLocks noChangeAspect="1" noChangeArrowheads="1"/>
          </p:cNvPicPr>
          <p:nvPr/>
        </p:nvPicPr>
        <p:blipFill>
          <a:blip r:embed="rId3"/>
          <a:srcRect/>
          <a:stretch>
            <a:fillRect/>
          </a:stretch>
        </p:blipFill>
        <p:spPr bwMode="auto">
          <a:xfrm flipH="1" flipV="1">
            <a:off x="4572000" y="1447800"/>
            <a:ext cx="1384300" cy="609600"/>
          </a:xfrm>
          <a:prstGeom prst="rect">
            <a:avLst/>
          </a:prstGeom>
          <a:noFill/>
          <a:ln w="9525">
            <a:noFill/>
            <a:miter lim="800000"/>
            <a:headEnd/>
            <a:tailEnd/>
          </a:ln>
        </p:spPr>
      </p:pic>
      <p:cxnSp>
        <p:nvCxnSpPr>
          <p:cNvPr id="46" name="直線矢印コネクタ 45"/>
          <p:cNvCxnSpPr>
            <a:stCxn id="23579" idx="2"/>
            <a:endCxn id="23580" idx="0"/>
          </p:cNvCxnSpPr>
          <p:nvPr/>
        </p:nvCxnSpPr>
        <p:spPr>
          <a:xfrm rot="5400000">
            <a:off x="5962650" y="3121026"/>
            <a:ext cx="1976437" cy="1111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7" name="正方形/長方形 46"/>
          <p:cNvSpPr/>
          <p:nvPr/>
        </p:nvSpPr>
        <p:spPr>
          <a:xfrm>
            <a:off x="4572000" y="6172200"/>
            <a:ext cx="4343400" cy="304800"/>
          </a:xfrm>
          <a:prstGeom prst="rect">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ja-JP" altLang="en-US">
              <a:solidFill>
                <a:srgbClr val="FFFFFF"/>
              </a:solidFill>
            </a:endParaRPr>
          </a:p>
        </p:txBody>
      </p:sp>
      <p:sp>
        <p:nvSpPr>
          <p:cNvPr id="49" name="正方形/長方形 48"/>
          <p:cNvSpPr/>
          <p:nvPr/>
        </p:nvSpPr>
        <p:spPr bwMode="auto">
          <a:xfrm>
            <a:off x="4572000" y="2928938"/>
            <a:ext cx="4343400" cy="609600"/>
          </a:xfrm>
          <a:prstGeom prst="rect">
            <a:avLst/>
          </a:prstGeom>
          <a:solidFill>
            <a:schemeClr val="accent1">
              <a:alpha val="50000"/>
            </a:schemeClr>
          </a:solidFill>
          <a:ln>
            <a:solidFill>
              <a:schemeClr val="accent1">
                <a:shade val="95000"/>
                <a:satMod val="105000"/>
                <a:alpha val="50000"/>
              </a:schemeClr>
            </a:solidFill>
          </a:ln>
        </p:spPr>
        <p:style>
          <a:lnRef idx="1">
            <a:schemeClr val="accent1"/>
          </a:lnRef>
          <a:fillRef idx="2">
            <a:schemeClr val="accent1"/>
          </a:fillRef>
          <a:effectRef idx="1">
            <a:schemeClr val="accent1"/>
          </a:effectRef>
          <a:fontRef idx="minor">
            <a:schemeClr val="dk1"/>
          </a:fontRef>
        </p:style>
        <p:txBody>
          <a:bodyPr anchor="ctr">
            <a:prstTxWarp prst="textNoShape">
              <a:avLst/>
            </a:prstTxWarp>
          </a:bodyPr>
          <a:lstStyle/>
          <a:p>
            <a:pPr algn="ctr">
              <a:defRPr/>
            </a:pPr>
            <a:endParaRPr lang="ja-JP" altLang="en-US">
              <a:solidFill>
                <a:srgbClr val="000000"/>
              </a:solidFill>
            </a:endParaRPr>
          </a:p>
        </p:txBody>
      </p:sp>
      <p:pic>
        <p:nvPicPr>
          <p:cNvPr id="23587" name="図 28"/>
          <p:cNvPicPr>
            <a:picLocks noChangeAspect="1"/>
          </p:cNvPicPr>
          <p:nvPr/>
        </p:nvPicPr>
        <p:blipFill>
          <a:blip r:embed="rId4"/>
          <a:srcRect/>
          <a:stretch>
            <a:fillRect/>
          </a:stretch>
        </p:blipFill>
        <p:spPr bwMode="auto">
          <a:xfrm>
            <a:off x="4572000" y="2928938"/>
            <a:ext cx="976313" cy="609600"/>
          </a:xfrm>
          <a:prstGeom prst="rect">
            <a:avLst/>
          </a:prstGeom>
          <a:noFill/>
          <a:ln w="9525">
            <a:noFill/>
            <a:miter lim="800000"/>
            <a:headEnd/>
            <a:tailEnd/>
          </a:ln>
        </p:spPr>
      </p:pic>
      <p:grpSp>
        <p:nvGrpSpPr>
          <p:cNvPr id="23588" name="図形グループ 75"/>
          <p:cNvGrpSpPr>
            <a:grpSpLocks/>
          </p:cNvGrpSpPr>
          <p:nvPr/>
        </p:nvGrpSpPr>
        <p:grpSpPr bwMode="auto">
          <a:xfrm>
            <a:off x="5775325" y="2919413"/>
            <a:ext cx="854075" cy="619125"/>
            <a:chOff x="3810000" y="3348038"/>
            <a:chExt cx="854075" cy="619125"/>
          </a:xfrm>
        </p:grpSpPr>
        <p:sp>
          <p:nvSpPr>
            <p:cNvPr id="51" name="円/楕円 50"/>
            <p:cNvSpPr/>
            <p:nvPr/>
          </p:nvSpPr>
          <p:spPr bwMode="auto">
            <a:xfrm>
              <a:off x="4186238" y="3622675"/>
              <a:ext cx="73025" cy="85725"/>
            </a:xfrm>
            <a:prstGeom prst="ellipse">
              <a:avLst/>
            </a:prstGeom>
            <a:solidFill>
              <a:srgbClr val="0000FF"/>
            </a:solidFill>
            <a:ln>
              <a:solidFill>
                <a:srgbClr val="0000FF"/>
              </a:solidFill>
              <a:tailEnd type="arrow" w="sm" len="med"/>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ja-JP" altLang="en-US">
                <a:solidFill>
                  <a:srgbClr val="FFFFFF"/>
                </a:solidFill>
              </a:endParaRPr>
            </a:p>
          </p:txBody>
        </p:sp>
        <p:cxnSp>
          <p:nvCxnSpPr>
            <p:cNvPr id="52" name="直線矢印コネクタ 51"/>
            <p:cNvCxnSpPr>
              <a:cxnSpLocks noChangeShapeType="1"/>
            </p:cNvCxnSpPr>
            <p:nvPr/>
          </p:nvCxnSpPr>
          <p:spPr bwMode="auto">
            <a:xfrm rot="5400000" flipH="1" flipV="1">
              <a:off x="4214813" y="3449638"/>
              <a:ext cx="161925" cy="73025"/>
            </a:xfrm>
            <a:prstGeom prst="straightConnector1">
              <a:avLst/>
            </a:prstGeom>
            <a:noFill/>
            <a:ln w="12700">
              <a:solidFill>
                <a:srgbClr val="0000FF"/>
              </a:solidFill>
              <a:round/>
              <a:headEnd/>
              <a:tailEnd type="arrow" w="sm" len="sm"/>
            </a:ln>
            <a:effectLst>
              <a:outerShdw blurRad="40000" dist="20000" dir="5400000" rotWithShape="0">
                <a:srgbClr val="000000">
                  <a:alpha val="37999"/>
                </a:srgbClr>
              </a:outerShdw>
            </a:effectLst>
          </p:spPr>
        </p:cxnSp>
        <p:cxnSp>
          <p:nvCxnSpPr>
            <p:cNvPr id="53" name="直線矢印コネクタ 52"/>
            <p:cNvCxnSpPr>
              <a:cxnSpLocks noChangeShapeType="1"/>
            </p:cNvCxnSpPr>
            <p:nvPr/>
          </p:nvCxnSpPr>
          <p:spPr bwMode="auto">
            <a:xfrm rot="16200000" flipV="1">
              <a:off x="4062412" y="3416301"/>
              <a:ext cx="219075" cy="82550"/>
            </a:xfrm>
            <a:prstGeom prst="straightConnector1">
              <a:avLst/>
            </a:prstGeom>
            <a:noFill/>
            <a:ln w="12700">
              <a:solidFill>
                <a:srgbClr val="0000FF"/>
              </a:solidFill>
              <a:round/>
              <a:headEnd/>
              <a:tailEnd type="arrow" w="sm" len="sm"/>
            </a:ln>
            <a:effectLst>
              <a:outerShdw blurRad="40000" dist="20000" dir="5400000" rotWithShape="0">
                <a:srgbClr val="000000">
                  <a:alpha val="37999"/>
                </a:srgbClr>
              </a:outerShdw>
            </a:effectLst>
          </p:spPr>
        </p:cxnSp>
        <p:cxnSp>
          <p:nvCxnSpPr>
            <p:cNvPr id="54" name="直線矢印コネクタ 53"/>
            <p:cNvCxnSpPr>
              <a:cxnSpLocks noChangeShapeType="1"/>
            </p:cNvCxnSpPr>
            <p:nvPr/>
          </p:nvCxnSpPr>
          <p:spPr bwMode="auto">
            <a:xfrm rot="16200000" flipV="1">
              <a:off x="3948113" y="3384550"/>
              <a:ext cx="274637" cy="201613"/>
            </a:xfrm>
            <a:prstGeom prst="straightConnector1">
              <a:avLst/>
            </a:prstGeom>
            <a:noFill/>
            <a:ln w="12700">
              <a:solidFill>
                <a:srgbClr val="0000FF"/>
              </a:solidFill>
              <a:round/>
              <a:headEnd/>
              <a:tailEnd type="arrow" w="sm" len="sm"/>
            </a:ln>
            <a:effectLst>
              <a:outerShdw blurRad="40000" dist="20000" dir="5400000" rotWithShape="0">
                <a:srgbClr val="000000">
                  <a:alpha val="37999"/>
                </a:srgbClr>
              </a:outerShdw>
            </a:effectLst>
          </p:spPr>
        </p:cxnSp>
        <p:cxnSp>
          <p:nvCxnSpPr>
            <p:cNvPr id="55" name="直線矢印コネクタ 54"/>
            <p:cNvCxnSpPr>
              <a:cxnSpLocks noChangeShapeType="1"/>
            </p:cNvCxnSpPr>
            <p:nvPr/>
          </p:nvCxnSpPr>
          <p:spPr bwMode="auto">
            <a:xfrm flipV="1">
              <a:off x="4295775" y="3567113"/>
              <a:ext cx="187325" cy="55562"/>
            </a:xfrm>
            <a:prstGeom prst="straightConnector1">
              <a:avLst/>
            </a:prstGeom>
            <a:noFill/>
            <a:ln w="12700">
              <a:solidFill>
                <a:srgbClr val="0000FF"/>
              </a:solidFill>
              <a:round/>
              <a:headEnd/>
              <a:tailEnd type="arrow" w="sm" len="sm"/>
            </a:ln>
            <a:effectLst>
              <a:outerShdw blurRad="40000" dist="20000" dir="5400000" rotWithShape="0">
                <a:srgbClr val="000000">
                  <a:alpha val="37999"/>
                </a:srgbClr>
              </a:outerShdw>
            </a:effectLst>
          </p:spPr>
        </p:cxnSp>
        <p:cxnSp>
          <p:nvCxnSpPr>
            <p:cNvPr id="56" name="直線矢印コネクタ 55"/>
            <p:cNvCxnSpPr/>
            <p:nvPr/>
          </p:nvCxnSpPr>
          <p:spPr bwMode="auto">
            <a:xfrm>
              <a:off x="4295775" y="3667125"/>
              <a:ext cx="368300" cy="41275"/>
            </a:xfrm>
            <a:prstGeom prst="straightConnector1">
              <a:avLst/>
            </a:prstGeom>
            <a:ln w="12700">
              <a:solidFill>
                <a:srgbClr val="0000FF"/>
              </a:solidFill>
              <a:tailEnd type="arrow" w="sm" len="sm"/>
            </a:ln>
          </p:spPr>
          <p:style>
            <a:lnRef idx="2">
              <a:schemeClr val="accent1"/>
            </a:lnRef>
            <a:fillRef idx="0">
              <a:schemeClr val="accent1"/>
            </a:fillRef>
            <a:effectRef idx="1">
              <a:schemeClr val="accent1"/>
            </a:effectRef>
            <a:fontRef idx="minor">
              <a:schemeClr val="tx1"/>
            </a:fontRef>
          </p:style>
        </p:cxnSp>
        <p:cxnSp>
          <p:nvCxnSpPr>
            <p:cNvPr id="57" name="直線矢印コネクタ 56"/>
            <p:cNvCxnSpPr/>
            <p:nvPr/>
          </p:nvCxnSpPr>
          <p:spPr bwMode="auto">
            <a:xfrm>
              <a:off x="4259263" y="3708400"/>
              <a:ext cx="404812" cy="185738"/>
            </a:xfrm>
            <a:prstGeom prst="straightConnector1">
              <a:avLst/>
            </a:prstGeom>
            <a:ln w="12700">
              <a:solidFill>
                <a:srgbClr val="0000FF"/>
              </a:solidFill>
              <a:tailEnd type="arrow" w="sm" len="sm"/>
            </a:ln>
          </p:spPr>
          <p:style>
            <a:lnRef idx="2">
              <a:schemeClr val="accent1"/>
            </a:lnRef>
            <a:fillRef idx="0">
              <a:schemeClr val="accent1"/>
            </a:fillRef>
            <a:effectRef idx="1">
              <a:schemeClr val="accent1"/>
            </a:effectRef>
            <a:fontRef idx="minor">
              <a:schemeClr val="tx1"/>
            </a:fontRef>
          </p:style>
        </p:cxnSp>
        <p:cxnSp>
          <p:nvCxnSpPr>
            <p:cNvPr id="58" name="直線矢印コネクタ 57"/>
            <p:cNvCxnSpPr/>
            <p:nvPr/>
          </p:nvCxnSpPr>
          <p:spPr bwMode="auto">
            <a:xfrm>
              <a:off x="4259263" y="3740150"/>
              <a:ext cx="223837" cy="227013"/>
            </a:xfrm>
            <a:prstGeom prst="straightConnector1">
              <a:avLst/>
            </a:prstGeom>
            <a:ln w="12700">
              <a:solidFill>
                <a:srgbClr val="0000FF"/>
              </a:solidFill>
              <a:tailEnd type="arrow" w="sm" len="sm"/>
            </a:ln>
          </p:spPr>
          <p:style>
            <a:lnRef idx="2">
              <a:schemeClr val="accent1"/>
            </a:lnRef>
            <a:fillRef idx="0">
              <a:schemeClr val="accent1"/>
            </a:fillRef>
            <a:effectRef idx="1">
              <a:schemeClr val="accent1"/>
            </a:effectRef>
            <a:fontRef idx="minor">
              <a:schemeClr val="tx1"/>
            </a:fontRef>
          </p:style>
        </p:cxnSp>
        <p:cxnSp>
          <p:nvCxnSpPr>
            <p:cNvPr id="59" name="直線矢印コネクタ 58"/>
            <p:cNvCxnSpPr>
              <a:cxnSpLocks noChangeShapeType="1"/>
            </p:cNvCxnSpPr>
            <p:nvPr/>
          </p:nvCxnSpPr>
          <p:spPr bwMode="auto">
            <a:xfrm rot="16200000" flipH="1">
              <a:off x="4163219" y="3798094"/>
              <a:ext cx="227013" cy="111125"/>
            </a:xfrm>
            <a:prstGeom prst="straightConnector1">
              <a:avLst/>
            </a:prstGeom>
            <a:noFill/>
            <a:ln w="12700">
              <a:solidFill>
                <a:srgbClr val="0000FF"/>
              </a:solidFill>
              <a:round/>
              <a:headEnd/>
              <a:tailEnd type="arrow" w="sm" len="sm"/>
            </a:ln>
            <a:effectLst>
              <a:outerShdw blurRad="40000" dist="20000" dir="5400000" rotWithShape="0">
                <a:srgbClr val="000000">
                  <a:alpha val="37999"/>
                </a:srgbClr>
              </a:outerShdw>
            </a:effectLst>
          </p:spPr>
        </p:cxnSp>
        <p:cxnSp>
          <p:nvCxnSpPr>
            <p:cNvPr id="60" name="直線矢印コネクタ 59"/>
            <p:cNvCxnSpPr/>
            <p:nvPr/>
          </p:nvCxnSpPr>
          <p:spPr bwMode="auto">
            <a:xfrm rot="5400000">
              <a:off x="4082256" y="3793332"/>
              <a:ext cx="149225" cy="52388"/>
            </a:xfrm>
            <a:prstGeom prst="straightConnector1">
              <a:avLst/>
            </a:prstGeom>
            <a:ln w="12700">
              <a:solidFill>
                <a:srgbClr val="0000FF"/>
              </a:solidFill>
              <a:tailEnd type="arrow" w="sm" len="sm"/>
            </a:ln>
          </p:spPr>
          <p:style>
            <a:lnRef idx="2">
              <a:schemeClr val="accent1"/>
            </a:lnRef>
            <a:fillRef idx="0">
              <a:schemeClr val="accent1"/>
            </a:fillRef>
            <a:effectRef idx="1">
              <a:schemeClr val="accent1"/>
            </a:effectRef>
            <a:fontRef idx="minor">
              <a:schemeClr val="tx1"/>
            </a:fontRef>
          </p:style>
        </p:cxnSp>
        <p:cxnSp>
          <p:nvCxnSpPr>
            <p:cNvPr id="61" name="直線矢印コネクタ 60"/>
            <p:cNvCxnSpPr>
              <a:cxnSpLocks noChangeShapeType="1"/>
            </p:cNvCxnSpPr>
            <p:nvPr/>
          </p:nvCxnSpPr>
          <p:spPr bwMode="auto">
            <a:xfrm rot="10800000" flipV="1">
              <a:off x="3938588" y="3708400"/>
              <a:ext cx="244475" cy="101600"/>
            </a:xfrm>
            <a:prstGeom prst="straightConnector1">
              <a:avLst/>
            </a:prstGeom>
            <a:noFill/>
            <a:ln w="12700">
              <a:solidFill>
                <a:srgbClr val="0000FF"/>
              </a:solidFill>
              <a:round/>
              <a:headEnd/>
              <a:tailEnd type="arrow" w="sm" len="sm"/>
            </a:ln>
            <a:effectLst>
              <a:outerShdw blurRad="40000" dist="20000" dir="5400000" rotWithShape="0">
                <a:srgbClr val="000000">
                  <a:alpha val="37999"/>
                </a:srgbClr>
              </a:outerShdw>
            </a:effectLst>
          </p:spPr>
        </p:cxnSp>
        <p:cxnSp>
          <p:nvCxnSpPr>
            <p:cNvPr id="62" name="直線矢印コネクタ 61"/>
            <p:cNvCxnSpPr>
              <a:cxnSpLocks noChangeShapeType="1"/>
            </p:cNvCxnSpPr>
            <p:nvPr/>
          </p:nvCxnSpPr>
          <p:spPr bwMode="auto">
            <a:xfrm rot="10800000" flipV="1">
              <a:off x="3824288" y="3657600"/>
              <a:ext cx="306387" cy="9525"/>
            </a:xfrm>
            <a:prstGeom prst="straightConnector1">
              <a:avLst/>
            </a:prstGeom>
            <a:noFill/>
            <a:ln w="12700">
              <a:solidFill>
                <a:srgbClr val="0000FF"/>
              </a:solidFill>
              <a:round/>
              <a:headEnd/>
              <a:tailEnd type="arrow" w="sm" len="sm"/>
            </a:ln>
            <a:effectLst>
              <a:outerShdw blurRad="40000" dist="20000" dir="5400000" rotWithShape="0">
                <a:srgbClr val="000000">
                  <a:alpha val="37999"/>
                </a:srgbClr>
              </a:outerShdw>
            </a:effectLst>
          </p:spPr>
        </p:cxnSp>
        <p:cxnSp>
          <p:nvCxnSpPr>
            <p:cNvPr id="63" name="直線矢印コネクタ 62"/>
            <p:cNvCxnSpPr/>
            <p:nvPr/>
          </p:nvCxnSpPr>
          <p:spPr bwMode="auto">
            <a:xfrm rot="10800000">
              <a:off x="3810000" y="3457575"/>
              <a:ext cx="358775" cy="184150"/>
            </a:xfrm>
            <a:prstGeom prst="straightConnector1">
              <a:avLst/>
            </a:prstGeom>
            <a:ln w="12700">
              <a:solidFill>
                <a:srgbClr val="0000FF"/>
              </a:solidFill>
              <a:tailEnd type="arrow" w="sm" len="sm"/>
            </a:ln>
          </p:spPr>
          <p:style>
            <a:lnRef idx="2">
              <a:schemeClr val="accent1"/>
            </a:lnRef>
            <a:fillRef idx="0">
              <a:schemeClr val="accent1"/>
            </a:fillRef>
            <a:effectRef idx="1">
              <a:schemeClr val="accent1"/>
            </a:effectRef>
            <a:fontRef idx="minor">
              <a:schemeClr val="tx1"/>
            </a:fontRef>
          </p:style>
        </p:cxnSp>
      </p:grpSp>
      <p:grpSp>
        <p:nvGrpSpPr>
          <p:cNvPr id="23589" name="図形グループ 83"/>
          <p:cNvGrpSpPr>
            <a:grpSpLocks/>
          </p:cNvGrpSpPr>
          <p:nvPr/>
        </p:nvGrpSpPr>
        <p:grpSpPr bwMode="auto">
          <a:xfrm>
            <a:off x="7086600" y="2928938"/>
            <a:ext cx="685800" cy="652462"/>
            <a:chOff x="5105400" y="3500438"/>
            <a:chExt cx="685800" cy="652462"/>
          </a:xfrm>
        </p:grpSpPr>
        <p:sp>
          <p:nvSpPr>
            <p:cNvPr id="77" name="フリーフォーム 76"/>
            <p:cNvSpPr/>
            <p:nvPr/>
          </p:nvSpPr>
          <p:spPr bwMode="auto">
            <a:xfrm rot="17971488">
              <a:off x="5412581" y="3602832"/>
              <a:ext cx="288925" cy="84138"/>
            </a:xfrm>
            <a:custGeom>
              <a:avLst/>
              <a:gdLst>
                <a:gd name="connsiteX0" fmla="*/ 0 w 361950"/>
                <a:gd name="connsiteY0" fmla="*/ 114300 h 191558"/>
                <a:gd name="connsiteX1" fmla="*/ 69850 w 361950"/>
                <a:gd name="connsiteY1" fmla="*/ 120650 h 191558"/>
                <a:gd name="connsiteX2" fmla="*/ 158750 w 361950"/>
                <a:gd name="connsiteY2" fmla="*/ 177800 h 191558"/>
                <a:gd name="connsiteX3" fmla="*/ 209550 w 361950"/>
                <a:gd name="connsiteY3" fmla="*/ 38100 h 191558"/>
                <a:gd name="connsiteX4" fmla="*/ 311150 w 361950"/>
                <a:gd name="connsiteY4" fmla="*/ 114300 h 191558"/>
                <a:gd name="connsiteX5" fmla="*/ 361950 w 361950"/>
                <a:gd name="connsiteY5" fmla="*/ 0 h 19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191558">
                  <a:moveTo>
                    <a:pt x="0" y="114300"/>
                  </a:moveTo>
                  <a:lnTo>
                    <a:pt x="69850" y="120650"/>
                  </a:lnTo>
                  <a:cubicBezTo>
                    <a:pt x="96308" y="131233"/>
                    <a:pt x="135467" y="191558"/>
                    <a:pt x="158750" y="177800"/>
                  </a:cubicBezTo>
                  <a:cubicBezTo>
                    <a:pt x="182033" y="164042"/>
                    <a:pt x="184150" y="48683"/>
                    <a:pt x="209550" y="38100"/>
                  </a:cubicBezTo>
                  <a:cubicBezTo>
                    <a:pt x="234950" y="27517"/>
                    <a:pt x="285750" y="120650"/>
                    <a:pt x="311150" y="114300"/>
                  </a:cubicBezTo>
                  <a:cubicBezTo>
                    <a:pt x="336550" y="107950"/>
                    <a:pt x="361950" y="0"/>
                    <a:pt x="361950" y="0"/>
                  </a:cubicBezTo>
                </a:path>
              </a:pathLst>
            </a:custGeom>
            <a:ln w="12700">
              <a:solidFill>
                <a:srgbClr val="0000FF"/>
              </a:solidFill>
              <a:headEnd type="arrow" w="sm" len="sm"/>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defRPr/>
              </a:pPr>
              <a:endParaRPr lang="ja-JP" altLang="en-US"/>
            </a:p>
          </p:txBody>
        </p:sp>
        <p:sp>
          <p:nvSpPr>
            <p:cNvPr id="78" name="フリーフォーム 77"/>
            <p:cNvSpPr/>
            <p:nvPr/>
          </p:nvSpPr>
          <p:spPr bwMode="auto">
            <a:xfrm rot="13697725">
              <a:off x="5181600" y="3603625"/>
              <a:ext cx="287338" cy="84138"/>
            </a:xfrm>
            <a:custGeom>
              <a:avLst/>
              <a:gdLst>
                <a:gd name="connsiteX0" fmla="*/ 0 w 361950"/>
                <a:gd name="connsiteY0" fmla="*/ 114300 h 191558"/>
                <a:gd name="connsiteX1" fmla="*/ 69850 w 361950"/>
                <a:gd name="connsiteY1" fmla="*/ 120650 h 191558"/>
                <a:gd name="connsiteX2" fmla="*/ 158750 w 361950"/>
                <a:gd name="connsiteY2" fmla="*/ 177800 h 191558"/>
                <a:gd name="connsiteX3" fmla="*/ 209550 w 361950"/>
                <a:gd name="connsiteY3" fmla="*/ 38100 h 191558"/>
                <a:gd name="connsiteX4" fmla="*/ 311150 w 361950"/>
                <a:gd name="connsiteY4" fmla="*/ 114300 h 191558"/>
                <a:gd name="connsiteX5" fmla="*/ 361950 w 361950"/>
                <a:gd name="connsiteY5" fmla="*/ 0 h 19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191558">
                  <a:moveTo>
                    <a:pt x="0" y="114300"/>
                  </a:moveTo>
                  <a:lnTo>
                    <a:pt x="69850" y="120650"/>
                  </a:lnTo>
                  <a:cubicBezTo>
                    <a:pt x="96308" y="131233"/>
                    <a:pt x="135467" y="191558"/>
                    <a:pt x="158750" y="177800"/>
                  </a:cubicBezTo>
                  <a:cubicBezTo>
                    <a:pt x="182033" y="164042"/>
                    <a:pt x="184150" y="48683"/>
                    <a:pt x="209550" y="38100"/>
                  </a:cubicBezTo>
                  <a:cubicBezTo>
                    <a:pt x="234950" y="27517"/>
                    <a:pt x="285750" y="120650"/>
                    <a:pt x="311150" y="114300"/>
                  </a:cubicBezTo>
                  <a:cubicBezTo>
                    <a:pt x="336550" y="107950"/>
                    <a:pt x="361950" y="0"/>
                    <a:pt x="361950" y="0"/>
                  </a:cubicBezTo>
                </a:path>
              </a:pathLst>
            </a:custGeom>
            <a:ln w="12700">
              <a:solidFill>
                <a:srgbClr val="0000FF"/>
              </a:solidFill>
              <a:headEnd type="arrow" w="sm" len="sm"/>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defRPr/>
              </a:pPr>
              <a:endParaRPr lang="ja-JP" altLang="en-US"/>
            </a:p>
          </p:txBody>
        </p:sp>
        <p:sp>
          <p:nvSpPr>
            <p:cNvPr id="79" name="円/楕円 78"/>
            <p:cNvSpPr/>
            <p:nvPr/>
          </p:nvSpPr>
          <p:spPr bwMode="auto">
            <a:xfrm>
              <a:off x="5432425" y="3770313"/>
              <a:ext cx="58738" cy="58737"/>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ja-JP" altLang="en-US">
                <a:solidFill>
                  <a:srgbClr val="FFFFFF"/>
                </a:solidFill>
              </a:endParaRPr>
            </a:p>
          </p:txBody>
        </p:sp>
        <p:sp>
          <p:nvSpPr>
            <p:cNvPr id="80" name="フリーフォーム 79"/>
            <p:cNvSpPr/>
            <p:nvPr/>
          </p:nvSpPr>
          <p:spPr bwMode="auto">
            <a:xfrm rot="600756">
              <a:off x="5503863" y="3795713"/>
              <a:ext cx="287337" cy="84137"/>
            </a:xfrm>
            <a:custGeom>
              <a:avLst/>
              <a:gdLst>
                <a:gd name="connsiteX0" fmla="*/ 0 w 361950"/>
                <a:gd name="connsiteY0" fmla="*/ 114300 h 191558"/>
                <a:gd name="connsiteX1" fmla="*/ 69850 w 361950"/>
                <a:gd name="connsiteY1" fmla="*/ 120650 h 191558"/>
                <a:gd name="connsiteX2" fmla="*/ 158750 w 361950"/>
                <a:gd name="connsiteY2" fmla="*/ 177800 h 191558"/>
                <a:gd name="connsiteX3" fmla="*/ 209550 w 361950"/>
                <a:gd name="connsiteY3" fmla="*/ 38100 h 191558"/>
                <a:gd name="connsiteX4" fmla="*/ 311150 w 361950"/>
                <a:gd name="connsiteY4" fmla="*/ 114300 h 191558"/>
                <a:gd name="connsiteX5" fmla="*/ 361950 w 361950"/>
                <a:gd name="connsiteY5" fmla="*/ 0 h 19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191558">
                  <a:moveTo>
                    <a:pt x="0" y="114300"/>
                  </a:moveTo>
                  <a:lnTo>
                    <a:pt x="69850" y="120650"/>
                  </a:lnTo>
                  <a:cubicBezTo>
                    <a:pt x="96308" y="131233"/>
                    <a:pt x="135467" y="191558"/>
                    <a:pt x="158750" y="177800"/>
                  </a:cubicBezTo>
                  <a:cubicBezTo>
                    <a:pt x="182033" y="164042"/>
                    <a:pt x="184150" y="48683"/>
                    <a:pt x="209550" y="38100"/>
                  </a:cubicBezTo>
                  <a:cubicBezTo>
                    <a:pt x="234950" y="27517"/>
                    <a:pt x="285750" y="120650"/>
                    <a:pt x="311150" y="114300"/>
                  </a:cubicBezTo>
                  <a:cubicBezTo>
                    <a:pt x="336550" y="107950"/>
                    <a:pt x="361950" y="0"/>
                    <a:pt x="361950" y="0"/>
                  </a:cubicBezTo>
                </a:path>
              </a:pathLst>
            </a:custGeom>
            <a:ln w="12700">
              <a:solidFill>
                <a:srgbClr val="0000FF"/>
              </a:solidFill>
              <a:headEnd type="arrow" w="sm" len="sm"/>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defRPr/>
              </a:pPr>
              <a:endParaRPr lang="ja-JP" altLang="en-US"/>
            </a:p>
          </p:txBody>
        </p:sp>
        <p:sp>
          <p:nvSpPr>
            <p:cNvPr id="81" name="フリーフォーム 80"/>
            <p:cNvSpPr/>
            <p:nvPr/>
          </p:nvSpPr>
          <p:spPr bwMode="auto">
            <a:xfrm rot="7199268">
              <a:off x="5230813" y="3925888"/>
              <a:ext cx="287337" cy="84137"/>
            </a:xfrm>
            <a:custGeom>
              <a:avLst/>
              <a:gdLst>
                <a:gd name="connsiteX0" fmla="*/ 0 w 361950"/>
                <a:gd name="connsiteY0" fmla="*/ 114300 h 191558"/>
                <a:gd name="connsiteX1" fmla="*/ 69850 w 361950"/>
                <a:gd name="connsiteY1" fmla="*/ 120650 h 191558"/>
                <a:gd name="connsiteX2" fmla="*/ 158750 w 361950"/>
                <a:gd name="connsiteY2" fmla="*/ 177800 h 191558"/>
                <a:gd name="connsiteX3" fmla="*/ 209550 w 361950"/>
                <a:gd name="connsiteY3" fmla="*/ 38100 h 191558"/>
                <a:gd name="connsiteX4" fmla="*/ 311150 w 361950"/>
                <a:gd name="connsiteY4" fmla="*/ 114300 h 191558"/>
                <a:gd name="connsiteX5" fmla="*/ 361950 w 361950"/>
                <a:gd name="connsiteY5" fmla="*/ 0 h 19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191558">
                  <a:moveTo>
                    <a:pt x="0" y="114300"/>
                  </a:moveTo>
                  <a:lnTo>
                    <a:pt x="69850" y="120650"/>
                  </a:lnTo>
                  <a:cubicBezTo>
                    <a:pt x="96308" y="131233"/>
                    <a:pt x="135467" y="191558"/>
                    <a:pt x="158750" y="177800"/>
                  </a:cubicBezTo>
                  <a:cubicBezTo>
                    <a:pt x="182033" y="164042"/>
                    <a:pt x="184150" y="48683"/>
                    <a:pt x="209550" y="38100"/>
                  </a:cubicBezTo>
                  <a:cubicBezTo>
                    <a:pt x="234950" y="27517"/>
                    <a:pt x="285750" y="120650"/>
                    <a:pt x="311150" y="114300"/>
                  </a:cubicBezTo>
                  <a:cubicBezTo>
                    <a:pt x="336550" y="107950"/>
                    <a:pt x="361950" y="0"/>
                    <a:pt x="361950" y="0"/>
                  </a:cubicBezTo>
                </a:path>
              </a:pathLst>
            </a:custGeom>
            <a:ln w="12700">
              <a:solidFill>
                <a:srgbClr val="0000FF"/>
              </a:solidFill>
              <a:headEnd type="arrow" w="sm" len="sm"/>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defRPr/>
              </a:pPr>
              <a:endParaRPr lang="ja-JP" altLang="en-US"/>
            </a:p>
          </p:txBody>
        </p:sp>
        <p:sp>
          <p:nvSpPr>
            <p:cNvPr id="82" name="フリーフォーム 81"/>
            <p:cNvSpPr/>
            <p:nvPr/>
          </p:nvSpPr>
          <p:spPr bwMode="auto">
            <a:xfrm rot="9513593">
              <a:off x="5105400" y="3808413"/>
              <a:ext cx="287338" cy="84137"/>
            </a:xfrm>
            <a:custGeom>
              <a:avLst/>
              <a:gdLst>
                <a:gd name="connsiteX0" fmla="*/ 0 w 361950"/>
                <a:gd name="connsiteY0" fmla="*/ 114300 h 191558"/>
                <a:gd name="connsiteX1" fmla="*/ 69850 w 361950"/>
                <a:gd name="connsiteY1" fmla="*/ 120650 h 191558"/>
                <a:gd name="connsiteX2" fmla="*/ 158750 w 361950"/>
                <a:gd name="connsiteY2" fmla="*/ 177800 h 191558"/>
                <a:gd name="connsiteX3" fmla="*/ 209550 w 361950"/>
                <a:gd name="connsiteY3" fmla="*/ 38100 h 191558"/>
                <a:gd name="connsiteX4" fmla="*/ 311150 w 361950"/>
                <a:gd name="connsiteY4" fmla="*/ 114300 h 191558"/>
                <a:gd name="connsiteX5" fmla="*/ 361950 w 361950"/>
                <a:gd name="connsiteY5" fmla="*/ 0 h 19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191558">
                  <a:moveTo>
                    <a:pt x="0" y="114300"/>
                  </a:moveTo>
                  <a:lnTo>
                    <a:pt x="69850" y="120650"/>
                  </a:lnTo>
                  <a:cubicBezTo>
                    <a:pt x="96308" y="131233"/>
                    <a:pt x="135467" y="191558"/>
                    <a:pt x="158750" y="177800"/>
                  </a:cubicBezTo>
                  <a:cubicBezTo>
                    <a:pt x="182033" y="164042"/>
                    <a:pt x="184150" y="48683"/>
                    <a:pt x="209550" y="38100"/>
                  </a:cubicBezTo>
                  <a:cubicBezTo>
                    <a:pt x="234950" y="27517"/>
                    <a:pt x="285750" y="120650"/>
                    <a:pt x="311150" y="114300"/>
                  </a:cubicBezTo>
                  <a:cubicBezTo>
                    <a:pt x="336550" y="107950"/>
                    <a:pt x="361950" y="0"/>
                    <a:pt x="361950" y="0"/>
                  </a:cubicBezTo>
                </a:path>
              </a:pathLst>
            </a:custGeom>
            <a:ln w="12700">
              <a:solidFill>
                <a:srgbClr val="0000FF"/>
              </a:solidFill>
              <a:headEnd type="arrow" w="sm" len="sm"/>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defRPr/>
              </a:pPr>
              <a:endParaRPr lang="ja-JP" altLang="en-US"/>
            </a:p>
          </p:txBody>
        </p:sp>
        <p:sp>
          <p:nvSpPr>
            <p:cNvPr id="83" name="フリーフォーム 82"/>
            <p:cNvSpPr/>
            <p:nvPr/>
          </p:nvSpPr>
          <p:spPr bwMode="auto">
            <a:xfrm rot="3441417">
              <a:off x="5434806" y="3966369"/>
              <a:ext cx="288925" cy="84138"/>
            </a:xfrm>
            <a:custGeom>
              <a:avLst/>
              <a:gdLst>
                <a:gd name="connsiteX0" fmla="*/ 0 w 361950"/>
                <a:gd name="connsiteY0" fmla="*/ 114300 h 191558"/>
                <a:gd name="connsiteX1" fmla="*/ 69850 w 361950"/>
                <a:gd name="connsiteY1" fmla="*/ 120650 h 191558"/>
                <a:gd name="connsiteX2" fmla="*/ 158750 w 361950"/>
                <a:gd name="connsiteY2" fmla="*/ 177800 h 191558"/>
                <a:gd name="connsiteX3" fmla="*/ 209550 w 361950"/>
                <a:gd name="connsiteY3" fmla="*/ 38100 h 191558"/>
                <a:gd name="connsiteX4" fmla="*/ 311150 w 361950"/>
                <a:gd name="connsiteY4" fmla="*/ 114300 h 191558"/>
                <a:gd name="connsiteX5" fmla="*/ 361950 w 361950"/>
                <a:gd name="connsiteY5" fmla="*/ 0 h 19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191558">
                  <a:moveTo>
                    <a:pt x="0" y="114300"/>
                  </a:moveTo>
                  <a:lnTo>
                    <a:pt x="69850" y="120650"/>
                  </a:lnTo>
                  <a:cubicBezTo>
                    <a:pt x="96308" y="131233"/>
                    <a:pt x="135467" y="191558"/>
                    <a:pt x="158750" y="177800"/>
                  </a:cubicBezTo>
                  <a:cubicBezTo>
                    <a:pt x="182033" y="164042"/>
                    <a:pt x="184150" y="48683"/>
                    <a:pt x="209550" y="38100"/>
                  </a:cubicBezTo>
                  <a:cubicBezTo>
                    <a:pt x="234950" y="27517"/>
                    <a:pt x="285750" y="120650"/>
                    <a:pt x="311150" y="114300"/>
                  </a:cubicBezTo>
                  <a:cubicBezTo>
                    <a:pt x="336550" y="107950"/>
                    <a:pt x="361950" y="0"/>
                    <a:pt x="361950" y="0"/>
                  </a:cubicBezTo>
                </a:path>
              </a:pathLst>
            </a:custGeom>
            <a:ln w="12700">
              <a:solidFill>
                <a:srgbClr val="0000FF"/>
              </a:solidFill>
              <a:headEnd type="arrow" w="sm" len="sm"/>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defRPr/>
              </a:pPr>
              <a:endParaRPr lang="ja-JP" altLang="en-US"/>
            </a:p>
          </p:txBody>
        </p:sp>
      </p:grpSp>
      <p:sp>
        <p:nvSpPr>
          <p:cNvPr id="23590" name="テキスト ボックス 52"/>
          <p:cNvSpPr txBox="1">
            <a:spLocks noChangeArrowheads="1"/>
          </p:cNvSpPr>
          <p:nvPr/>
        </p:nvSpPr>
        <p:spPr bwMode="auto">
          <a:xfrm>
            <a:off x="7678738" y="2852738"/>
            <a:ext cx="1312862" cy="369887"/>
          </a:xfrm>
          <a:prstGeom prst="rect">
            <a:avLst/>
          </a:prstGeom>
          <a:noFill/>
          <a:ln w="9525">
            <a:noFill/>
            <a:miter lim="800000"/>
            <a:headEnd/>
            <a:tailEnd/>
          </a:ln>
        </p:spPr>
        <p:txBody>
          <a:bodyPr wrap="none">
            <a:prstTxWarp prst="textNoShape">
              <a:avLst/>
            </a:prstTxWarp>
            <a:spAutoFit/>
          </a:bodyPr>
          <a:lstStyle/>
          <a:p>
            <a:r>
              <a:rPr lang="en-US" altLang="ja-JP" sz="1800"/>
              <a:t>Atmosphere</a:t>
            </a:r>
            <a:endParaRPr lang="ja-JP" altLang="en-US" sz="1800"/>
          </a:p>
        </p:txBody>
      </p:sp>
      <p:grpSp>
        <p:nvGrpSpPr>
          <p:cNvPr id="23591" name="図形グループ 94"/>
          <p:cNvGrpSpPr>
            <a:grpSpLocks/>
          </p:cNvGrpSpPr>
          <p:nvPr/>
        </p:nvGrpSpPr>
        <p:grpSpPr bwMode="auto">
          <a:xfrm>
            <a:off x="6934200" y="5867400"/>
            <a:ext cx="866775" cy="336550"/>
            <a:chOff x="3429000" y="5862638"/>
            <a:chExt cx="866775" cy="336550"/>
          </a:xfrm>
        </p:grpSpPr>
        <p:sp>
          <p:nvSpPr>
            <p:cNvPr id="86" name="フリーフォーム 85"/>
            <p:cNvSpPr/>
            <p:nvPr/>
          </p:nvSpPr>
          <p:spPr bwMode="auto">
            <a:xfrm>
              <a:off x="3429000" y="6013451"/>
              <a:ext cx="212725" cy="161925"/>
            </a:xfrm>
            <a:custGeom>
              <a:avLst/>
              <a:gdLst>
                <a:gd name="connsiteX0" fmla="*/ 0 w 304800"/>
                <a:gd name="connsiteY0" fmla="*/ 0 h 232616"/>
                <a:gd name="connsiteX1" fmla="*/ 88900 w 304800"/>
                <a:gd name="connsiteY1" fmla="*/ 25400 h 232616"/>
                <a:gd name="connsiteX2" fmla="*/ 165100 w 304800"/>
                <a:gd name="connsiteY2" fmla="*/ 76200 h 232616"/>
                <a:gd name="connsiteX3" fmla="*/ 241300 w 304800"/>
                <a:gd name="connsiteY3" fmla="*/ 114300 h 232616"/>
                <a:gd name="connsiteX4" fmla="*/ 279400 w 304800"/>
                <a:gd name="connsiteY4" fmla="*/ 190500 h 232616"/>
                <a:gd name="connsiteX5" fmla="*/ 304800 w 304800"/>
                <a:gd name="connsiteY5" fmla="*/ 228600 h 232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232616">
                  <a:moveTo>
                    <a:pt x="0" y="0"/>
                  </a:moveTo>
                  <a:cubicBezTo>
                    <a:pt x="29633" y="8467"/>
                    <a:pt x="60917" y="12485"/>
                    <a:pt x="88900" y="25400"/>
                  </a:cubicBezTo>
                  <a:cubicBezTo>
                    <a:pt x="116617" y="38193"/>
                    <a:pt x="136140" y="66547"/>
                    <a:pt x="165100" y="76200"/>
                  </a:cubicBezTo>
                  <a:cubicBezTo>
                    <a:pt x="217680" y="93727"/>
                    <a:pt x="192061" y="81474"/>
                    <a:pt x="241300" y="114300"/>
                  </a:cubicBezTo>
                  <a:cubicBezTo>
                    <a:pt x="273222" y="210065"/>
                    <a:pt x="230161" y="92023"/>
                    <a:pt x="279400" y="190500"/>
                  </a:cubicBezTo>
                  <a:cubicBezTo>
                    <a:pt x="300458" y="232616"/>
                    <a:pt x="276493" y="228600"/>
                    <a:pt x="304800" y="228600"/>
                  </a:cubicBezTo>
                </a:path>
              </a:pathLst>
            </a:custGeom>
            <a:ln w="88900">
              <a:solidFill>
                <a:srgbClr val="008000"/>
              </a:solidFill>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defRPr/>
              </a:pPr>
              <a:endParaRPr lang="ja-JP" altLang="en-US"/>
            </a:p>
          </p:txBody>
        </p:sp>
        <p:sp>
          <p:nvSpPr>
            <p:cNvPr id="87" name="フリーフォーム 86"/>
            <p:cNvSpPr/>
            <p:nvPr/>
          </p:nvSpPr>
          <p:spPr bwMode="auto">
            <a:xfrm>
              <a:off x="3508375" y="5880101"/>
              <a:ext cx="133350" cy="266700"/>
            </a:xfrm>
            <a:custGeom>
              <a:avLst/>
              <a:gdLst>
                <a:gd name="connsiteX0" fmla="*/ 190500 w 190500"/>
                <a:gd name="connsiteY0" fmla="*/ 383993 h 383993"/>
                <a:gd name="connsiteX1" fmla="*/ 177800 w 190500"/>
                <a:gd name="connsiteY1" fmla="*/ 269693 h 383993"/>
                <a:gd name="connsiteX2" fmla="*/ 114300 w 190500"/>
                <a:gd name="connsiteY2" fmla="*/ 129993 h 383993"/>
                <a:gd name="connsiteX3" fmla="*/ 76200 w 190500"/>
                <a:gd name="connsiteY3" fmla="*/ 117293 h 383993"/>
                <a:gd name="connsiteX4" fmla="*/ 50800 w 190500"/>
                <a:gd name="connsiteY4" fmla="*/ 79193 h 383993"/>
                <a:gd name="connsiteX5" fmla="*/ 12700 w 190500"/>
                <a:gd name="connsiteY5" fmla="*/ 2993 h 383993"/>
                <a:gd name="connsiteX6" fmla="*/ 0 w 190500"/>
                <a:gd name="connsiteY6" fmla="*/ 2993 h 38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0" h="383993">
                  <a:moveTo>
                    <a:pt x="190500" y="383993"/>
                  </a:moveTo>
                  <a:cubicBezTo>
                    <a:pt x="186267" y="345893"/>
                    <a:pt x="184462" y="307444"/>
                    <a:pt x="177800" y="269693"/>
                  </a:cubicBezTo>
                  <a:cubicBezTo>
                    <a:pt x="166098" y="203382"/>
                    <a:pt x="167796" y="165657"/>
                    <a:pt x="114300" y="129993"/>
                  </a:cubicBezTo>
                  <a:cubicBezTo>
                    <a:pt x="103161" y="122567"/>
                    <a:pt x="88900" y="121526"/>
                    <a:pt x="76200" y="117293"/>
                  </a:cubicBezTo>
                  <a:cubicBezTo>
                    <a:pt x="67733" y="104593"/>
                    <a:pt x="57626" y="92845"/>
                    <a:pt x="50800" y="79193"/>
                  </a:cubicBezTo>
                  <a:cubicBezTo>
                    <a:pt x="30142" y="37876"/>
                    <a:pt x="49096" y="39389"/>
                    <a:pt x="12700" y="2993"/>
                  </a:cubicBezTo>
                  <a:cubicBezTo>
                    <a:pt x="9707" y="0"/>
                    <a:pt x="4233" y="2993"/>
                    <a:pt x="0" y="2993"/>
                  </a:cubicBezTo>
                </a:path>
              </a:pathLst>
            </a:custGeom>
            <a:ln w="88900">
              <a:solidFill>
                <a:srgbClr val="008000"/>
              </a:solidFill>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defRPr/>
              </a:pPr>
              <a:endParaRPr lang="ja-JP" altLang="en-US"/>
            </a:p>
          </p:txBody>
        </p:sp>
        <p:sp>
          <p:nvSpPr>
            <p:cNvPr id="88" name="フリーフォーム 87"/>
            <p:cNvSpPr/>
            <p:nvPr/>
          </p:nvSpPr>
          <p:spPr bwMode="auto">
            <a:xfrm>
              <a:off x="3667125" y="5862638"/>
              <a:ext cx="79375" cy="292100"/>
            </a:xfrm>
            <a:custGeom>
              <a:avLst/>
              <a:gdLst>
                <a:gd name="connsiteX0" fmla="*/ 0 w 114300"/>
                <a:gd name="connsiteY0" fmla="*/ 420760 h 420760"/>
                <a:gd name="connsiteX1" fmla="*/ 12700 w 114300"/>
                <a:gd name="connsiteY1" fmla="*/ 204860 h 420760"/>
                <a:gd name="connsiteX2" fmla="*/ 38100 w 114300"/>
                <a:gd name="connsiteY2" fmla="*/ 128660 h 420760"/>
                <a:gd name="connsiteX3" fmla="*/ 88900 w 114300"/>
                <a:gd name="connsiteY3" fmla="*/ 1660 h 420760"/>
                <a:gd name="connsiteX4" fmla="*/ 114300 w 114300"/>
                <a:gd name="connsiteY4" fmla="*/ 1660 h 420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420760">
                  <a:moveTo>
                    <a:pt x="0" y="420760"/>
                  </a:moveTo>
                  <a:cubicBezTo>
                    <a:pt x="4233" y="348793"/>
                    <a:pt x="3376" y="276346"/>
                    <a:pt x="12700" y="204860"/>
                  </a:cubicBezTo>
                  <a:cubicBezTo>
                    <a:pt x="16163" y="178311"/>
                    <a:pt x="38100" y="128660"/>
                    <a:pt x="38100" y="128660"/>
                  </a:cubicBezTo>
                  <a:cubicBezTo>
                    <a:pt x="49047" y="30133"/>
                    <a:pt x="15561" y="16328"/>
                    <a:pt x="88900" y="1660"/>
                  </a:cubicBezTo>
                  <a:cubicBezTo>
                    <a:pt x="97202" y="0"/>
                    <a:pt x="105833" y="1660"/>
                    <a:pt x="114300" y="1660"/>
                  </a:cubicBezTo>
                </a:path>
              </a:pathLst>
            </a:custGeom>
            <a:ln w="88900">
              <a:solidFill>
                <a:srgbClr val="008000"/>
              </a:solidFill>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defRPr/>
              </a:pPr>
              <a:endParaRPr lang="ja-JP" altLang="en-US"/>
            </a:p>
          </p:txBody>
        </p:sp>
        <p:sp>
          <p:nvSpPr>
            <p:cNvPr id="89" name="フリーフォーム 88"/>
            <p:cNvSpPr/>
            <p:nvPr/>
          </p:nvSpPr>
          <p:spPr bwMode="auto">
            <a:xfrm>
              <a:off x="3668713" y="5994401"/>
              <a:ext cx="246062" cy="204787"/>
            </a:xfrm>
            <a:custGeom>
              <a:avLst/>
              <a:gdLst>
                <a:gd name="connsiteX0" fmla="*/ 10390 w 353290"/>
                <a:gd name="connsiteY0" fmla="*/ 294777 h 294777"/>
                <a:gd name="connsiteX1" fmla="*/ 48490 w 353290"/>
                <a:gd name="connsiteY1" fmla="*/ 116977 h 294777"/>
                <a:gd name="connsiteX2" fmla="*/ 150090 w 353290"/>
                <a:gd name="connsiteY2" fmla="*/ 53477 h 294777"/>
                <a:gd name="connsiteX3" fmla="*/ 289790 w 353290"/>
                <a:gd name="connsiteY3" fmla="*/ 15377 h 294777"/>
                <a:gd name="connsiteX4" fmla="*/ 353290 w 353290"/>
                <a:gd name="connsiteY4" fmla="*/ 2677 h 29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90" h="294777">
                  <a:moveTo>
                    <a:pt x="10390" y="294777"/>
                  </a:moveTo>
                  <a:cubicBezTo>
                    <a:pt x="23090" y="235510"/>
                    <a:pt x="0" y="153344"/>
                    <a:pt x="48490" y="116977"/>
                  </a:cubicBezTo>
                  <a:cubicBezTo>
                    <a:pt x="92161" y="84224"/>
                    <a:pt x="100281" y="73400"/>
                    <a:pt x="150090" y="53477"/>
                  </a:cubicBezTo>
                  <a:cubicBezTo>
                    <a:pt x="240909" y="17149"/>
                    <a:pt x="204760" y="36635"/>
                    <a:pt x="289790" y="15377"/>
                  </a:cubicBezTo>
                  <a:cubicBezTo>
                    <a:pt x="351300" y="0"/>
                    <a:pt x="304778" y="2677"/>
                    <a:pt x="353290" y="2677"/>
                  </a:cubicBezTo>
                </a:path>
              </a:pathLst>
            </a:custGeom>
            <a:ln w="88900">
              <a:solidFill>
                <a:srgbClr val="008000"/>
              </a:solidFill>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defRPr/>
              </a:pPr>
              <a:endParaRPr lang="ja-JP" altLang="en-US"/>
            </a:p>
          </p:txBody>
        </p:sp>
        <p:sp>
          <p:nvSpPr>
            <p:cNvPr id="90" name="フリーフォーム 89"/>
            <p:cNvSpPr/>
            <p:nvPr/>
          </p:nvSpPr>
          <p:spPr bwMode="auto">
            <a:xfrm>
              <a:off x="3684588" y="6062663"/>
              <a:ext cx="354012" cy="109538"/>
            </a:xfrm>
            <a:custGeom>
              <a:avLst/>
              <a:gdLst>
                <a:gd name="connsiteX0" fmla="*/ 0 w 508000"/>
                <a:gd name="connsiteY0" fmla="*/ 159325 h 159325"/>
                <a:gd name="connsiteX1" fmla="*/ 38100 w 508000"/>
                <a:gd name="connsiteY1" fmla="*/ 121225 h 159325"/>
                <a:gd name="connsiteX2" fmla="*/ 165100 w 508000"/>
                <a:gd name="connsiteY2" fmla="*/ 70425 h 159325"/>
                <a:gd name="connsiteX3" fmla="*/ 203200 w 508000"/>
                <a:gd name="connsiteY3" fmla="*/ 57725 h 159325"/>
                <a:gd name="connsiteX4" fmla="*/ 254000 w 508000"/>
                <a:gd name="connsiteY4" fmla="*/ 45025 h 159325"/>
                <a:gd name="connsiteX5" fmla="*/ 292100 w 508000"/>
                <a:gd name="connsiteY5" fmla="*/ 32325 h 159325"/>
                <a:gd name="connsiteX6" fmla="*/ 330200 w 508000"/>
                <a:gd name="connsiteY6" fmla="*/ 6925 h 159325"/>
                <a:gd name="connsiteX7" fmla="*/ 508000 w 508000"/>
                <a:gd name="connsiteY7" fmla="*/ 6925 h 15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00" h="159325">
                  <a:moveTo>
                    <a:pt x="0" y="159325"/>
                  </a:moveTo>
                  <a:cubicBezTo>
                    <a:pt x="12700" y="146625"/>
                    <a:pt x="23156" y="131188"/>
                    <a:pt x="38100" y="121225"/>
                  </a:cubicBezTo>
                  <a:cubicBezTo>
                    <a:pt x="101695" y="78828"/>
                    <a:pt x="104093" y="87856"/>
                    <a:pt x="165100" y="70425"/>
                  </a:cubicBezTo>
                  <a:cubicBezTo>
                    <a:pt x="177972" y="66747"/>
                    <a:pt x="190328" y="61403"/>
                    <a:pt x="203200" y="57725"/>
                  </a:cubicBezTo>
                  <a:cubicBezTo>
                    <a:pt x="219983" y="52930"/>
                    <a:pt x="237217" y="49820"/>
                    <a:pt x="254000" y="45025"/>
                  </a:cubicBezTo>
                  <a:cubicBezTo>
                    <a:pt x="266872" y="41347"/>
                    <a:pt x="280126" y="38312"/>
                    <a:pt x="292100" y="32325"/>
                  </a:cubicBezTo>
                  <a:cubicBezTo>
                    <a:pt x="305752" y="25499"/>
                    <a:pt x="315041" y="8708"/>
                    <a:pt x="330200" y="6925"/>
                  </a:cubicBezTo>
                  <a:cubicBezTo>
                    <a:pt x="389061" y="0"/>
                    <a:pt x="448733" y="6925"/>
                    <a:pt x="508000" y="6925"/>
                  </a:cubicBezTo>
                </a:path>
              </a:pathLst>
            </a:custGeom>
            <a:ln w="88900">
              <a:solidFill>
                <a:srgbClr val="008000"/>
              </a:solidFill>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defRPr/>
              </a:pPr>
              <a:endParaRPr lang="ja-JP" altLang="en-US"/>
            </a:p>
          </p:txBody>
        </p:sp>
        <p:sp>
          <p:nvSpPr>
            <p:cNvPr id="91" name="フリーフォーム 90"/>
            <p:cNvSpPr/>
            <p:nvPr/>
          </p:nvSpPr>
          <p:spPr bwMode="auto">
            <a:xfrm>
              <a:off x="3810000" y="6013451"/>
              <a:ext cx="212725" cy="161925"/>
            </a:xfrm>
            <a:custGeom>
              <a:avLst/>
              <a:gdLst>
                <a:gd name="connsiteX0" fmla="*/ 0 w 304800"/>
                <a:gd name="connsiteY0" fmla="*/ 0 h 232616"/>
                <a:gd name="connsiteX1" fmla="*/ 88900 w 304800"/>
                <a:gd name="connsiteY1" fmla="*/ 25400 h 232616"/>
                <a:gd name="connsiteX2" fmla="*/ 165100 w 304800"/>
                <a:gd name="connsiteY2" fmla="*/ 76200 h 232616"/>
                <a:gd name="connsiteX3" fmla="*/ 241300 w 304800"/>
                <a:gd name="connsiteY3" fmla="*/ 114300 h 232616"/>
                <a:gd name="connsiteX4" fmla="*/ 279400 w 304800"/>
                <a:gd name="connsiteY4" fmla="*/ 190500 h 232616"/>
                <a:gd name="connsiteX5" fmla="*/ 304800 w 304800"/>
                <a:gd name="connsiteY5" fmla="*/ 228600 h 232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232616">
                  <a:moveTo>
                    <a:pt x="0" y="0"/>
                  </a:moveTo>
                  <a:cubicBezTo>
                    <a:pt x="29633" y="8467"/>
                    <a:pt x="60917" y="12485"/>
                    <a:pt x="88900" y="25400"/>
                  </a:cubicBezTo>
                  <a:cubicBezTo>
                    <a:pt x="116617" y="38193"/>
                    <a:pt x="136140" y="66547"/>
                    <a:pt x="165100" y="76200"/>
                  </a:cubicBezTo>
                  <a:cubicBezTo>
                    <a:pt x="217680" y="93727"/>
                    <a:pt x="192061" y="81474"/>
                    <a:pt x="241300" y="114300"/>
                  </a:cubicBezTo>
                  <a:cubicBezTo>
                    <a:pt x="273222" y="210065"/>
                    <a:pt x="230161" y="92023"/>
                    <a:pt x="279400" y="190500"/>
                  </a:cubicBezTo>
                  <a:cubicBezTo>
                    <a:pt x="300458" y="232616"/>
                    <a:pt x="276493" y="228600"/>
                    <a:pt x="304800" y="228600"/>
                  </a:cubicBezTo>
                </a:path>
              </a:pathLst>
            </a:custGeom>
            <a:ln w="88900">
              <a:solidFill>
                <a:srgbClr val="008000"/>
              </a:solidFill>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defRPr/>
              </a:pPr>
              <a:endParaRPr lang="ja-JP" altLang="en-US"/>
            </a:p>
          </p:txBody>
        </p:sp>
        <p:sp>
          <p:nvSpPr>
            <p:cNvPr id="92" name="フリーフォーム 91"/>
            <p:cNvSpPr/>
            <p:nvPr/>
          </p:nvSpPr>
          <p:spPr bwMode="auto">
            <a:xfrm>
              <a:off x="3889375" y="5880101"/>
              <a:ext cx="133350" cy="266700"/>
            </a:xfrm>
            <a:custGeom>
              <a:avLst/>
              <a:gdLst>
                <a:gd name="connsiteX0" fmla="*/ 190500 w 190500"/>
                <a:gd name="connsiteY0" fmla="*/ 383993 h 383993"/>
                <a:gd name="connsiteX1" fmla="*/ 177800 w 190500"/>
                <a:gd name="connsiteY1" fmla="*/ 269693 h 383993"/>
                <a:gd name="connsiteX2" fmla="*/ 114300 w 190500"/>
                <a:gd name="connsiteY2" fmla="*/ 129993 h 383993"/>
                <a:gd name="connsiteX3" fmla="*/ 76200 w 190500"/>
                <a:gd name="connsiteY3" fmla="*/ 117293 h 383993"/>
                <a:gd name="connsiteX4" fmla="*/ 50800 w 190500"/>
                <a:gd name="connsiteY4" fmla="*/ 79193 h 383993"/>
                <a:gd name="connsiteX5" fmla="*/ 12700 w 190500"/>
                <a:gd name="connsiteY5" fmla="*/ 2993 h 383993"/>
                <a:gd name="connsiteX6" fmla="*/ 0 w 190500"/>
                <a:gd name="connsiteY6" fmla="*/ 2993 h 38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0" h="383993">
                  <a:moveTo>
                    <a:pt x="190500" y="383993"/>
                  </a:moveTo>
                  <a:cubicBezTo>
                    <a:pt x="186267" y="345893"/>
                    <a:pt x="184462" y="307444"/>
                    <a:pt x="177800" y="269693"/>
                  </a:cubicBezTo>
                  <a:cubicBezTo>
                    <a:pt x="166098" y="203382"/>
                    <a:pt x="167796" y="165657"/>
                    <a:pt x="114300" y="129993"/>
                  </a:cubicBezTo>
                  <a:cubicBezTo>
                    <a:pt x="103161" y="122567"/>
                    <a:pt x="88900" y="121526"/>
                    <a:pt x="76200" y="117293"/>
                  </a:cubicBezTo>
                  <a:cubicBezTo>
                    <a:pt x="67733" y="104593"/>
                    <a:pt x="57626" y="92845"/>
                    <a:pt x="50800" y="79193"/>
                  </a:cubicBezTo>
                  <a:cubicBezTo>
                    <a:pt x="30142" y="37876"/>
                    <a:pt x="49096" y="39389"/>
                    <a:pt x="12700" y="2993"/>
                  </a:cubicBezTo>
                  <a:cubicBezTo>
                    <a:pt x="9707" y="0"/>
                    <a:pt x="4233" y="2993"/>
                    <a:pt x="0" y="2993"/>
                  </a:cubicBezTo>
                </a:path>
              </a:pathLst>
            </a:custGeom>
            <a:ln w="88900">
              <a:solidFill>
                <a:srgbClr val="008000"/>
              </a:solidFill>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defRPr/>
              </a:pPr>
              <a:endParaRPr lang="ja-JP" altLang="en-US"/>
            </a:p>
          </p:txBody>
        </p:sp>
        <p:sp>
          <p:nvSpPr>
            <p:cNvPr id="93" name="フリーフォーム 92"/>
            <p:cNvSpPr/>
            <p:nvPr/>
          </p:nvSpPr>
          <p:spPr bwMode="auto">
            <a:xfrm>
              <a:off x="4048125" y="5862638"/>
              <a:ext cx="79375" cy="292100"/>
            </a:xfrm>
            <a:custGeom>
              <a:avLst/>
              <a:gdLst>
                <a:gd name="connsiteX0" fmla="*/ 0 w 114300"/>
                <a:gd name="connsiteY0" fmla="*/ 420760 h 420760"/>
                <a:gd name="connsiteX1" fmla="*/ 12700 w 114300"/>
                <a:gd name="connsiteY1" fmla="*/ 204860 h 420760"/>
                <a:gd name="connsiteX2" fmla="*/ 38100 w 114300"/>
                <a:gd name="connsiteY2" fmla="*/ 128660 h 420760"/>
                <a:gd name="connsiteX3" fmla="*/ 88900 w 114300"/>
                <a:gd name="connsiteY3" fmla="*/ 1660 h 420760"/>
                <a:gd name="connsiteX4" fmla="*/ 114300 w 114300"/>
                <a:gd name="connsiteY4" fmla="*/ 1660 h 420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420760">
                  <a:moveTo>
                    <a:pt x="0" y="420760"/>
                  </a:moveTo>
                  <a:cubicBezTo>
                    <a:pt x="4233" y="348793"/>
                    <a:pt x="3376" y="276346"/>
                    <a:pt x="12700" y="204860"/>
                  </a:cubicBezTo>
                  <a:cubicBezTo>
                    <a:pt x="16163" y="178311"/>
                    <a:pt x="38100" y="128660"/>
                    <a:pt x="38100" y="128660"/>
                  </a:cubicBezTo>
                  <a:cubicBezTo>
                    <a:pt x="49047" y="30133"/>
                    <a:pt x="15561" y="16328"/>
                    <a:pt x="88900" y="1660"/>
                  </a:cubicBezTo>
                  <a:cubicBezTo>
                    <a:pt x="97202" y="0"/>
                    <a:pt x="105833" y="1660"/>
                    <a:pt x="114300" y="1660"/>
                  </a:cubicBezTo>
                </a:path>
              </a:pathLst>
            </a:custGeom>
            <a:ln w="88900">
              <a:solidFill>
                <a:srgbClr val="008000"/>
              </a:solidFill>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defRPr/>
              </a:pPr>
              <a:endParaRPr lang="ja-JP" altLang="en-US"/>
            </a:p>
          </p:txBody>
        </p:sp>
        <p:sp>
          <p:nvSpPr>
            <p:cNvPr id="94" name="フリーフォーム 93"/>
            <p:cNvSpPr/>
            <p:nvPr/>
          </p:nvSpPr>
          <p:spPr bwMode="auto">
            <a:xfrm>
              <a:off x="4049713" y="5994401"/>
              <a:ext cx="246062" cy="204787"/>
            </a:xfrm>
            <a:custGeom>
              <a:avLst/>
              <a:gdLst>
                <a:gd name="connsiteX0" fmla="*/ 10390 w 353290"/>
                <a:gd name="connsiteY0" fmla="*/ 294777 h 294777"/>
                <a:gd name="connsiteX1" fmla="*/ 48490 w 353290"/>
                <a:gd name="connsiteY1" fmla="*/ 116977 h 294777"/>
                <a:gd name="connsiteX2" fmla="*/ 150090 w 353290"/>
                <a:gd name="connsiteY2" fmla="*/ 53477 h 294777"/>
                <a:gd name="connsiteX3" fmla="*/ 289790 w 353290"/>
                <a:gd name="connsiteY3" fmla="*/ 15377 h 294777"/>
                <a:gd name="connsiteX4" fmla="*/ 353290 w 353290"/>
                <a:gd name="connsiteY4" fmla="*/ 2677 h 29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90" h="294777">
                  <a:moveTo>
                    <a:pt x="10390" y="294777"/>
                  </a:moveTo>
                  <a:cubicBezTo>
                    <a:pt x="23090" y="235510"/>
                    <a:pt x="0" y="153344"/>
                    <a:pt x="48490" y="116977"/>
                  </a:cubicBezTo>
                  <a:cubicBezTo>
                    <a:pt x="92161" y="84224"/>
                    <a:pt x="100281" y="73400"/>
                    <a:pt x="150090" y="53477"/>
                  </a:cubicBezTo>
                  <a:cubicBezTo>
                    <a:pt x="240909" y="17149"/>
                    <a:pt x="204760" y="36635"/>
                    <a:pt x="289790" y="15377"/>
                  </a:cubicBezTo>
                  <a:cubicBezTo>
                    <a:pt x="351300" y="0"/>
                    <a:pt x="304778" y="2677"/>
                    <a:pt x="353290" y="2677"/>
                  </a:cubicBezTo>
                </a:path>
              </a:pathLst>
            </a:custGeom>
            <a:ln w="88900">
              <a:solidFill>
                <a:srgbClr val="008000"/>
              </a:solidFill>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defRPr/>
              </a:pPr>
              <a:endParaRPr lang="ja-JP" altLang="en-US"/>
            </a:p>
          </p:txBody>
        </p:sp>
      </p:grpSp>
      <p:sp>
        <p:nvSpPr>
          <p:cNvPr id="96" name="円/楕円 95"/>
          <p:cNvSpPr/>
          <p:nvPr/>
        </p:nvSpPr>
        <p:spPr>
          <a:xfrm>
            <a:off x="7848600" y="6172200"/>
            <a:ext cx="1066800" cy="228600"/>
          </a:xfrm>
          <a:prstGeom prst="ellipse">
            <a:avLst/>
          </a:prstGeom>
          <a:blipFill rotWithShape="1">
            <a:blip r:embed="rId5"/>
            <a:tile tx="0" ty="0" sx="100000" sy="100000" flip="none" algn="tl"/>
          </a:blip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ja-JP" altLang="en-US">
              <a:solidFill>
                <a:srgbClr val="FFFFFF"/>
              </a:solidFill>
            </a:endParaRPr>
          </a:p>
        </p:txBody>
      </p:sp>
      <p:sp>
        <p:nvSpPr>
          <p:cNvPr id="23593" name="テキスト ボックス 129"/>
          <p:cNvSpPr txBox="1">
            <a:spLocks noChangeArrowheads="1"/>
          </p:cNvSpPr>
          <p:nvPr/>
        </p:nvSpPr>
        <p:spPr bwMode="auto">
          <a:xfrm>
            <a:off x="6248400" y="2819400"/>
            <a:ext cx="1016000" cy="338138"/>
          </a:xfrm>
          <a:prstGeom prst="rect">
            <a:avLst/>
          </a:prstGeom>
          <a:noFill/>
          <a:ln w="9525">
            <a:noFill/>
            <a:miter lim="800000"/>
            <a:headEnd/>
            <a:tailEnd/>
          </a:ln>
        </p:spPr>
        <p:txBody>
          <a:bodyPr wrap="none">
            <a:prstTxWarp prst="textNoShape">
              <a:avLst/>
            </a:prstTxWarp>
            <a:spAutoFit/>
          </a:bodyPr>
          <a:lstStyle/>
          <a:p>
            <a:r>
              <a:rPr lang="en-US" altLang="ja-JP" sz="1600" dirty="0">
                <a:solidFill>
                  <a:srgbClr val="0000FF"/>
                </a:solidFill>
              </a:rPr>
              <a:t>Scattering</a:t>
            </a:r>
            <a:endParaRPr lang="ja-JP" altLang="en-US" sz="1600" dirty="0">
              <a:solidFill>
                <a:srgbClr val="0000FF"/>
              </a:solidFill>
            </a:endParaRPr>
          </a:p>
        </p:txBody>
      </p:sp>
      <p:sp>
        <p:nvSpPr>
          <p:cNvPr id="23594" name="テキスト ボックス 130"/>
          <p:cNvSpPr txBox="1">
            <a:spLocks noChangeArrowheads="1"/>
          </p:cNvSpPr>
          <p:nvPr/>
        </p:nvSpPr>
        <p:spPr bwMode="auto">
          <a:xfrm>
            <a:off x="7793038" y="3309938"/>
            <a:ext cx="1350962" cy="339725"/>
          </a:xfrm>
          <a:prstGeom prst="rect">
            <a:avLst/>
          </a:prstGeom>
          <a:noFill/>
          <a:ln w="9525">
            <a:noFill/>
            <a:miter lim="800000"/>
            <a:headEnd/>
            <a:tailEnd/>
          </a:ln>
        </p:spPr>
        <p:txBody>
          <a:bodyPr wrap="none">
            <a:prstTxWarp prst="textNoShape">
              <a:avLst/>
            </a:prstTxWarp>
            <a:spAutoFit/>
          </a:bodyPr>
          <a:lstStyle/>
          <a:p>
            <a:r>
              <a:rPr lang="en-US" altLang="ja-JP" sz="1600">
                <a:solidFill>
                  <a:srgbClr val="0000FF"/>
                </a:solidFill>
              </a:rPr>
              <a:t>Transmittance</a:t>
            </a:r>
            <a:endParaRPr lang="ja-JP" altLang="en-US" sz="1600">
              <a:solidFill>
                <a:srgbClr val="0000FF"/>
              </a:solidFill>
            </a:endParaRPr>
          </a:p>
        </p:txBody>
      </p:sp>
      <p:sp>
        <p:nvSpPr>
          <p:cNvPr id="23595" name="テキスト ボックス 130"/>
          <p:cNvSpPr txBox="1">
            <a:spLocks noChangeArrowheads="1"/>
          </p:cNvSpPr>
          <p:nvPr/>
        </p:nvSpPr>
        <p:spPr bwMode="auto">
          <a:xfrm>
            <a:off x="6781800" y="3276600"/>
            <a:ext cx="1108075" cy="338138"/>
          </a:xfrm>
          <a:prstGeom prst="rect">
            <a:avLst/>
          </a:prstGeom>
          <a:noFill/>
          <a:ln w="9525">
            <a:noFill/>
            <a:miter lim="800000"/>
            <a:headEnd/>
            <a:tailEnd/>
          </a:ln>
        </p:spPr>
        <p:txBody>
          <a:bodyPr wrap="none">
            <a:prstTxWarp prst="textNoShape">
              <a:avLst/>
            </a:prstTxWarp>
            <a:spAutoFit/>
          </a:bodyPr>
          <a:lstStyle/>
          <a:p>
            <a:r>
              <a:rPr lang="en-US" altLang="ja-JP" sz="1600" dirty="0">
                <a:solidFill>
                  <a:srgbClr val="0000FF"/>
                </a:solidFill>
              </a:rPr>
              <a:t>Absorption</a:t>
            </a:r>
            <a:endParaRPr lang="ja-JP" altLang="en-US" sz="1600" dirty="0">
              <a:solidFill>
                <a:srgbClr val="0000FF"/>
              </a:solidFill>
            </a:endParaRPr>
          </a:p>
        </p:txBody>
      </p:sp>
      <p:sp>
        <p:nvSpPr>
          <p:cNvPr id="23596" name="テキスト ボックス 52"/>
          <p:cNvSpPr txBox="1">
            <a:spLocks noChangeArrowheads="1"/>
          </p:cNvSpPr>
          <p:nvPr/>
        </p:nvSpPr>
        <p:spPr bwMode="auto">
          <a:xfrm>
            <a:off x="7907338" y="4953000"/>
            <a:ext cx="1008062" cy="708025"/>
          </a:xfrm>
          <a:prstGeom prst="rect">
            <a:avLst/>
          </a:prstGeom>
          <a:noFill/>
          <a:ln w="9525">
            <a:noFill/>
            <a:miter lim="800000"/>
            <a:headEnd/>
            <a:tailEnd/>
          </a:ln>
        </p:spPr>
        <p:txBody>
          <a:bodyPr>
            <a:prstTxWarp prst="textNoShape">
              <a:avLst/>
            </a:prstTxWarp>
            <a:spAutoFit/>
          </a:bodyPr>
          <a:lstStyle/>
          <a:p>
            <a:r>
              <a:rPr lang="en-US" altLang="ja-JP" sz="2000"/>
              <a:t>Ground Surface</a:t>
            </a:r>
            <a:endParaRPr lang="ja-JP" altLang="en-US" sz="2000"/>
          </a:p>
        </p:txBody>
      </p:sp>
      <p:sp>
        <p:nvSpPr>
          <p:cNvPr id="84" name="正方形/長方形 83"/>
          <p:cNvSpPr/>
          <p:nvPr/>
        </p:nvSpPr>
        <p:spPr>
          <a:xfrm>
            <a:off x="0" y="1371600"/>
            <a:ext cx="9144000" cy="1524000"/>
          </a:xfrm>
          <a:prstGeom prst="rect">
            <a:avLst/>
          </a:prstGeom>
          <a:noFill/>
          <a:ln w="889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8" name="Rectangle 1026"/>
          <p:cNvSpPr>
            <a:spLocks noGrp="1" noChangeArrowheads="1"/>
          </p:cNvSpPr>
          <p:nvPr>
            <p:ph type="title"/>
          </p:nvPr>
        </p:nvSpPr>
        <p:spPr>
          <a:xfrm>
            <a:off x="0" y="274638"/>
            <a:ext cx="9144000" cy="1143000"/>
          </a:xfrm>
        </p:spPr>
        <p:txBody>
          <a:bodyPr/>
          <a:lstStyle/>
          <a:p>
            <a:r>
              <a:rPr lang="en-US" altLang="ja-JP" sz="4000" dirty="0" smtClean="0"/>
              <a:t>On-board calibration</a:t>
            </a:r>
          </a:p>
        </p:txBody>
      </p:sp>
      <p:cxnSp>
        <p:nvCxnSpPr>
          <p:cNvPr id="14" name="直線矢印コネクタ 13"/>
          <p:cNvCxnSpPr/>
          <p:nvPr/>
        </p:nvCxnSpPr>
        <p:spPr>
          <a:xfrm rot="10800000">
            <a:off x="5791200" y="2209800"/>
            <a:ext cx="609600" cy="152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580" name="テキスト ボックス 20"/>
          <p:cNvSpPr txBox="1">
            <a:spLocks noChangeArrowheads="1"/>
          </p:cNvSpPr>
          <p:nvPr/>
        </p:nvSpPr>
        <p:spPr bwMode="auto">
          <a:xfrm>
            <a:off x="609600" y="4953000"/>
            <a:ext cx="4648200" cy="1570038"/>
          </a:xfrm>
          <a:prstGeom prst="rect">
            <a:avLst/>
          </a:prstGeom>
          <a:noFill/>
          <a:ln w="9525">
            <a:noFill/>
            <a:miter lim="800000"/>
            <a:headEnd/>
            <a:tailEnd/>
          </a:ln>
        </p:spPr>
        <p:txBody>
          <a:bodyPr>
            <a:prstTxWarp prst="textNoShape">
              <a:avLst/>
            </a:prstTxWarp>
            <a:spAutoFit/>
          </a:bodyPr>
          <a:lstStyle/>
          <a:p>
            <a:r>
              <a:rPr lang="en-US" altLang="ja-JP"/>
              <a:t>The on-board is designed to guarantee an accurate calibration, and has the potential degradation over time.</a:t>
            </a:r>
          </a:p>
        </p:txBody>
      </p:sp>
      <p:pic>
        <p:nvPicPr>
          <p:cNvPr id="24581" name="図 23"/>
          <p:cNvPicPr>
            <a:picLocks noChangeAspect="1"/>
          </p:cNvPicPr>
          <p:nvPr/>
        </p:nvPicPr>
        <p:blipFill>
          <a:blip r:embed="rId2"/>
          <a:srcRect/>
          <a:stretch>
            <a:fillRect/>
          </a:stretch>
        </p:blipFill>
        <p:spPr bwMode="auto">
          <a:xfrm>
            <a:off x="6161088" y="3733800"/>
            <a:ext cx="2754312" cy="2057400"/>
          </a:xfrm>
          <a:prstGeom prst="rect">
            <a:avLst/>
          </a:prstGeom>
          <a:noFill/>
          <a:ln w="9525">
            <a:noFill/>
            <a:miter lim="800000"/>
            <a:headEnd/>
            <a:tailEnd/>
          </a:ln>
        </p:spPr>
      </p:pic>
      <p:sp>
        <p:nvSpPr>
          <p:cNvPr id="26" name="正方形/長方形 25"/>
          <p:cNvSpPr/>
          <p:nvPr/>
        </p:nvSpPr>
        <p:spPr>
          <a:xfrm>
            <a:off x="5943600" y="1143000"/>
            <a:ext cx="3124200" cy="4876800"/>
          </a:xfrm>
          <a:prstGeom prst="rect">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ja-JP" altLang="en-US">
              <a:solidFill>
                <a:srgbClr val="FFFFFF"/>
              </a:solidFill>
            </a:endParaRPr>
          </a:p>
        </p:txBody>
      </p:sp>
      <p:sp>
        <p:nvSpPr>
          <p:cNvPr id="24583" name="テキスト ボックス 27"/>
          <p:cNvSpPr txBox="1">
            <a:spLocks noChangeArrowheads="1"/>
          </p:cNvSpPr>
          <p:nvPr/>
        </p:nvSpPr>
        <p:spPr bwMode="auto">
          <a:xfrm>
            <a:off x="6802438" y="5334000"/>
            <a:ext cx="2112962" cy="369888"/>
          </a:xfrm>
          <a:prstGeom prst="rect">
            <a:avLst/>
          </a:prstGeom>
          <a:noFill/>
          <a:ln w="9525">
            <a:noFill/>
            <a:miter lim="800000"/>
            <a:headEnd/>
            <a:tailEnd/>
          </a:ln>
        </p:spPr>
        <p:txBody>
          <a:bodyPr wrap="none">
            <a:prstTxWarp prst="textNoShape">
              <a:avLst/>
            </a:prstTxWarp>
            <a:spAutoFit/>
          </a:bodyPr>
          <a:lstStyle/>
          <a:p>
            <a:r>
              <a:rPr lang="en-US" altLang="ja-JP" sz="1800"/>
              <a:t>Vicarious calibration</a:t>
            </a:r>
            <a:endParaRPr lang="ja-JP" altLang="en-US" sz="1800"/>
          </a:p>
        </p:txBody>
      </p:sp>
      <p:pic>
        <p:nvPicPr>
          <p:cNvPr id="24584" name="図 11"/>
          <p:cNvPicPr>
            <a:picLocks noChangeAspect="1"/>
          </p:cNvPicPr>
          <p:nvPr/>
        </p:nvPicPr>
        <p:blipFill>
          <a:blip r:embed="rId3"/>
          <a:srcRect/>
          <a:stretch>
            <a:fillRect/>
          </a:stretch>
        </p:blipFill>
        <p:spPr bwMode="auto">
          <a:xfrm>
            <a:off x="6070600" y="1455738"/>
            <a:ext cx="2768600" cy="1820862"/>
          </a:xfrm>
          <a:prstGeom prst="rect">
            <a:avLst/>
          </a:prstGeom>
          <a:noFill/>
          <a:ln w="9525">
            <a:noFill/>
            <a:miter lim="800000"/>
            <a:headEnd/>
            <a:tailEnd/>
          </a:ln>
        </p:spPr>
      </p:pic>
      <p:sp>
        <p:nvSpPr>
          <p:cNvPr id="24585" name="テキスト ボックス 27"/>
          <p:cNvSpPr txBox="1">
            <a:spLocks noChangeArrowheads="1"/>
          </p:cNvSpPr>
          <p:nvPr/>
        </p:nvSpPr>
        <p:spPr bwMode="auto">
          <a:xfrm>
            <a:off x="6738938" y="3028950"/>
            <a:ext cx="2328862" cy="400050"/>
          </a:xfrm>
          <a:prstGeom prst="rect">
            <a:avLst/>
          </a:prstGeom>
          <a:noFill/>
          <a:ln w="9525">
            <a:noFill/>
            <a:miter lim="800000"/>
            <a:headEnd/>
            <a:tailEnd/>
          </a:ln>
        </p:spPr>
        <p:txBody>
          <a:bodyPr wrap="none">
            <a:prstTxWarp prst="textNoShape">
              <a:avLst/>
            </a:prstTxWarp>
            <a:spAutoFit/>
          </a:bodyPr>
          <a:lstStyle/>
          <a:p>
            <a:r>
              <a:rPr lang="en-US" altLang="ja-JP" sz="2000"/>
              <a:t>On-board calibration</a:t>
            </a:r>
            <a:endParaRPr lang="ja-JP" altLang="en-US" sz="2000"/>
          </a:p>
        </p:txBody>
      </p:sp>
      <p:sp>
        <p:nvSpPr>
          <p:cNvPr id="24586" name="スライド番号プレースホルダ 11"/>
          <p:cNvSpPr>
            <a:spLocks noGrp="1"/>
          </p:cNvSpPr>
          <p:nvPr>
            <p:ph type="sldNum" sz="quarter" idx="10"/>
          </p:nvPr>
        </p:nvSpPr>
        <p:spPr>
          <a:noFill/>
        </p:spPr>
        <p:txBody>
          <a:bodyPr/>
          <a:lstStyle/>
          <a:p>
            <a:fld id="{DFB2AE13-6C6E-FC4F-B24A-ABC390864BCE}" type="slidenum">
              <a:rPr lang="en-US" altLang="ja-JP" smtClean="0"/>
              <a:pPr/>
              <a:t>7</a:t>
            </a:fld>
            <a:endParaRPr lang="en-US" altLang="ja-JP" smtClean="0"/>
          </a:p>
        </p:txBody>
      </p:sp>
      <p:pic>
        <p:nvPicPr>
          <p:cNvPr id="24587" name="図 17"/>
          <p:cNvPicPr>
            <a:picLocks noChangeAspect="1"/>
          </p:cNvPicPr>
          <p:nvPr/>
        </p:nvPicPr>
        <p:blipFill>
          <a:blip r:embed="rId4"/>
          <a:srcRect/>
          <a:stretch>
            <a:fillRect/>
          </a:stretch>
        </p:blipFill>
        <p:spPr bwMode="auto">
          <a:xfrm>
            <a:off x="228600" y="1219200"/>
            <a:ext cx="5538788" cy="3429000"/>
          </a:xfrm>
          <a:prstGeom prst="rect">
            <a:avLst/>
          </a:prstGeom>
          <a:noFill/>
          <a:ln w="9525">
            <a:noFill/>
            <a:miter lim="800000"/>
            <a:headEnd/>
            <a:tailEnd/>
          </a:ln>
        </p:spPr>
      </p:pic>
      <p:cxnSp>
        <p:nvCxnSpPr>
          <p:cNvPr id="23" name="直線矢印コネクタ 22"/>
          <p:cNvCxnSpPr/>
          <p:nvPr/>
        </p:nvCxnSpPr>
        <p:spPr>
          <a:xfrm>
            <a:off x="2238375" y="2300288"/>
            <a:ext cx="1600200" cy="45720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4589" name="テキスト ボックス 23"/>
          <p:cNvSpPr txBox="1">
            <a:spLocks noChangeArrowheads="1"/>
          </p:cNvSpPr>
          <p:nvPr/>
        </p:nvSpPr>
        <p:spPr bwMode="auto">
          <a:xfrm rot="1031990">
            <a:off x="2468563" y="2071688"/>
            <a:ext cx="1711325" cy="461962"/>
          </a:xfrm>
          <a:prstGeom prst="rect">
            <a:avLst/>
          </a:prstGeom>
          <a:noFill/>
          <a:ln w="9525">
            <a:noFill/>
            <a:miter lim="800000"/>
            <a:headEnd/>
            <a:tailEnd/>
          </a:ln>
        </p:spPr>
        <p:txBody>
          <a:bodyPr wrap="none">
            <a:prstTxWarp prst="textNoShape">
              <a:avLst/>
            </a:prstTxWarp>
            <a:spAutoFit/>
          </a:bodyPr>
          <a:lstStyle/>
          <a:p>
            <a:r>
              <a:rPr lang="en-US" altLang="ja-JP">
                <a:solidFill>
                  <a:srgbClr val="FF0000"/>
                </a:solidFill>
              </a:rPr>
              <a:t>Degradation</a:t>
            </a:r>
            <a:endParaRPr lang="ja-JP" altLang="en-US">
              <a:solidFill>
                <a:srgbClr val="FF0000"/>
              </a:solidFill>
            </a:endParaRPr>
          </a:p>
        </p:txBody>
      </p:sp>
      <p:sp>
        <p:nvSpPr>
          <p:cNvPr id="24590" name="テキスト ボックス 16"/>
          <p:cNvSpPr txBox="1">
            <a:spLocks noChangeArrowheads="1"/>
          </p:cNvSpPr>
          <p:nvPr/>
        </p:nvSpPr>
        <p:spPr bwMode="auto">
          <a:xfrm>
            <a:off x="1828800" y="4343400"/>
            <a:ext cx="2051050" cy="400050"/>
          </a:xfrm>
          <a:prstGeom prst="rect">
            <a:avLst/>
          </a:prstGeom>
          <a:solidFill>
            <a:schemeClr val="bg1"/>
          </a:solidFill>
          <a:ln w="9525">
            <a:noFill/>
            <a:miter lim="800000"/>
            <a:headEnd/>
            <a:tailEnd/>
          </a:ln>
        </p:spPr>
        <p:txBody>
          <a:bodyPr wrap="none">
            <a:prstTxWarp prst="textNoShape">
              <a:avLst/>
            </a:prstTxWarp>
            <a:spAutoFit/>
          </a:bodyPr>
          <a:lstStyle/>
          <a:p>
            <a:r>
              <a:rPr lang="en-US" altLang="ja-JP" sz="2000"/>
              <a:t>Days since launch</a:t>
            </a:r>
            <a:endParaRPr lang="ja-JP" altLang="en-US" sz="2000"/>
          </a:p>
        </p:txBody>
      </p:sp>
      <p:sp>
        <p:nvSpPr>
          <p:cNvPr id="24591" name="テキスト ボックス 17"/>
          <p:cNvSpPr txBox="1">
            <a:spLocks noChangeArrowheads="1"/>
          </p:cNvSpPr>
          <p:nvPr/>
        </p:nvSpPr>
        <p:spPr bwMode="auto">
          <a:xfrm rot="-5400000">
            <a:off x="-1097756" y="2688432"/>
            <a:ext cx="2808287" cy="400050"/>
          </a:xfrm>
          <a:prstGeom prst="rect">
            <a:avLst/>
          </a:prstGeom>
          <a:solidFill>
            <a:schemeClr val="bg1"/>
          </a:solidFill>
          <a:ln w="9525">
            <a:noFill/>
            <a:miter lim="800000"/>
            <a:headEnd/>
            <a:tailEnd/>
          </a:ln>
        </p:spPr>
        <p:txBody>
          <a:bodyPr wrap="none">
            <a:prstTxWarp prst="textNoShape">
              <a:avLst/>
            </a:prstTxWarp>
            <a:spAutoFit/>
          </a:bodyPr>
          <a:lstStyle/>
          <a:p>
            <a:r>
              <a:rPr lang="en-US" altLang="ja-JP" sz="2000"/>
              <a:t>Re-calibration coefficient</a:t>
            </a:r>
            <a:endParaRPr lang="ja-JP" altLang="en-US" sz="20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タイトル 1"/>
          <p:cNvSpPr>
            <a:spLocks noGrp="1"/>
          </p:cNvSpPr>
          <p:nvPr>
            <p:ph type="title"/>
          </p:nvPr>
        </p:nvSpPr>
        <p:spPr>
          <a:xfrm>
            <a:off x="457200" y="76200"/>
            <a:ext cx="8229600" cy="1143000"/>
          </a:xfrm>
        </p:spPr>
        <p:txBody>
          <a:bodyPr/>
          <a:lstStyle/>
          <a:p>
            <a:r>
              <a:rPr lang="en-US" altLang="ja-JP" sz="3200" dirty="0" smtClean="0"/>
              <a:t>Vicarious calibration and Cross calibration</a:t>
            </a:r>
            <a:endParaRPr lang="ja-JP" altLang="en-US" sz="3200" dirty="0" smtClean="0"/>
          </a:p>
        </p:txBody>
      </p:sp>
      <p:grpSp>
        <p:nvGrpSpPr>
          <p:cNvPr id="25603" name="Group 436"/>
          <p:cNvGrpSpPr>
            <a:grpSpLocks/>
          </p:cNvGrpSpPr>
          <p:nvPr/>
        </p:nvGrpSpPr>
        <p:grpSpPr bwMode="auto">
          <a:xfrm>
            <a:off x="292100" y="2678113"/>
            <a:ext cx="8650288" cy="3178175"/>
            <a:chOff x="9877" y="8702"/>
            <a:chExt cx="8347" cy="3067"/>
          </a:xfrm>
        </p:grpSpPr>
        <p:grpSp>
          <p:nvGrpSpPr>
            <p:cNvPr id="25607" name="Group 401"/>
            <p:cNvGrpSpPr>
              <a:grpSpLocks/>
            </p:cNvGrpSpPr>
            <p:nvPr/>
          </p:nvGrpSpPr>
          <p:grpSpPr bwMode="auto">
            <a:xfrm>
              <a:off x="14134" y="8702"/>
              <a:ext cx="4090" cy="3067"/>
              <a:chOff x="0" y="0"/>
              <a:chExt cx="4090" cy="3067"/>
            </a:xfrm>
          </p:grpSpPr>
          <p:sp>
            <p:nvSpPr>
              <p:cNvPr id="25624" name="Rectangle 402"/>
              <p:cNvSpPr>
                <a:spLocks noChangeArrowheads="1"/>
              </p:cNvSpPr>
              <p:nvPr/>
            </p:nvSpPr>
            <p:spPr bwMode="auto">
              <a:xfrm>
                <a:off x="0" y="0"/>
                <a:ext cx="4090" cy="823"/>
              </a:xfrm>
              <a:prstGeom prst="rect">
                <a:avLst/>
              </a:prstGeom>
              <a:gradFill rotWithShape="1">
                <a:gsLst>
                  <a:gs pos="0">
                    <a:srgbClr val="404040"/>
                  </a:gs>
                  <a:gs pos="100000">
                    <a:srgbClr val="4040A0"/>
                  </a:gs>
                </a:gsLst>
                <a:lin ang="5400000" scaled="1"/>
              </a:gradFill>
              <a:ln w="25400">
                <a:noFill/>
                <a:miter lim="800000"/>
                <a:headEnd/>
                <a:tailEnd/>
              </a:ln>
            </p:spPr>
            <p:txBody>
              <a:bodyPr wrap="none" anchor="ctr">
                <a:prstTxWarp prst="textNoShape">
                  <a:avLst/>
                </a:prstTxWarp>
              </a:bodyPr>
              <a:lstStyle/>
              <a:p>
                <a:endParaRPr lang="ja-JP" altLang="en-US"/>
              </a:p>
            </p:txBody>
          </p:sp>
          <p:sp>
            <p:nvSpPr>
              <p:cNvPr id="25625" name="Rectangle 403"/>
              <p:cNvSpPr>
                <a:spLocks noChangeArrowheads="1"/>
              </p:cNvSpPr>
              <p:nvPr/>
            </p:nvSpPr>
            <p:spPr bwMode="auto">
              <a:xfrm>
                <a:off x="0" y="823"/>
                <a:ext cx="4090" cy="823"/>
              </a:xfrm>
              <a:prstGeom prst="rect">
                <a:avLst/>
              </a:prstGeom>
              <a:gradFill rotWithShape="1">
                <a:gsLst>
                  <a:gs pos="0">
                    <a:srgbClr val="4040A0"/>
                  </a:gs>
                  <a:gs pos="100000">
                    <a:srgbClr val="40D0FF"/>
                  </a:gs>
                </a:gsLst>
                <a:lin ang="5400000" scaled="1"/>
              </a:gradFill>
              <a:ln w="25400">
                <a:noFill/>
                <a:miter lim="800000"/>
                <a:headEnd/>
                <a:tailEnd/>
              </a:ln>
            </p:spPr>
            <p:txBody>
              <a:bodyPr wrap="none" anchor="ctr">
                <a:prstTxWarp prst="textNoShape">
                  <a:avLst/>
                </a:prstTxWarp>
              </a:bodyPr>
              <a:lstStyle/>
              <a:p>
                <a:endParaRPr lang="ja-JP" altLang="en-US"/>
              </a:p>
            </p:txBody>
          </p:sp>
          <p:sp>
            <p:nvSpPr>
              <p:cNvPr id="25626" name="Rectangle 404"/>
              <p:cNvSpPr>
                <a:spLocks noChangeArrowheads="1"/>
              </p:cNvSpPr>
              <p:nvPr/>
            </p:nvSpPr>
            <p:spPr bwMode="auto">
              <a:xfrm>
                <a:off x="0" y="1646"/>
                <a:ext cx="4090" cy="823"/>
              </a:xfrm>
              <a:prstGeom prst="rect">
                <a:avLst/>
              </a:prstGeom>
              <a:gradFill rotWithShape="1">
                <a:gsLst>
                  <a:gs pos="0">
                    <a:srgbClr val="40D0FF"/>
                  </a:gs>
                  <a:gs pos="100000">
                    <a:srgbClr val="A0FFFF"/>
                  </a:gs>
                </a:gsLst>
                <a:lin ang="5400000" scaled="1"/>
              </a:gradFill>
              <a:ln w="25400">
                <a:noFill/>
                <a:miter lim="800000"/>
                <a:headEnd/>
                <a:tailEnd/>
              </a:ln>
            </p:spPr>
            <p:txBody>
              <a:bodyPr wrap="none" anchor="ctr">
                <a:prstTxWarp prst="textNoShape">
                  <a:avLst/>
                </a:prstTxWarp>
              </a:bodyPr>
              <a:lstStyle/>
              <a:p>
                <a:endParaRPr lang="ja-JP" altLang="en-US"/>
              </a:p>
            </p:txBody>
          </p:sp>
          <p:sp>
            <p:nvSpPr>
              <p:cNvPr id="25627" name="Rectangle 405"/>
              <p:cNvSpPr>
                <a:spLocks noChangeArrowheads="1"/>
              </p:cNvSpPr>
              <p:nvPr/>
            </p:nvSpPr>
            <p:spPr bwMode="auto">
              <a:xfrm>
                <a:off x="0" y="2469"/>
                <a:ext cx="4090" cy="598"/>
              </a:xfrm>
              <a:prstGeom prst="rect">
                <a:avLst/>
              </a:prstGeom>
              <a:gradFill rotWithShape="1">
                <a:gsLst>
                  <a:gs pos="0">
                    <a:srgbClr val="A07040"/>
                  </a:gs>
                  <a:gs pos="100000">
                    <a:srgbClr val="FFD040"/>
                  </a:gs>
                </a:gsLst>
                <a:lin ang="5400000" scaled="1"/>
              </a:gradFill>
              <a:ln w="25400">
                <a:noFill/>
                <a:miter lim="800000"/>
                <a:headEnd/>
                <a:tailEnd/>
              </a:ln>
            </p:spPr>
            <p:txBody>
              <a:bodyPr wrap="none" anchor="ctr">
                <a:prstTxWarp prst="textNoShape">
                  <a:avLst/>
                </a:prstTxWarp>
              </a:bodyPr>
              <a:lstStyle/>
              <a:p>
                <a:endParaRPr lang="ja-JP" altLang="en-US"/>
              </a:p>
            </p:txBody>
          </p:sp>
          <p:sp>
            <p:nvSpPr>
              <p:cNvPr id="25" name="Line 406"/>
              <p:cNvSpPr>
                <a:spLocks noChangeShapeType="1"/>
              </p:cNvSpPr>
              <p:nvPr/>
            </p:nvSpPr>
            <p:spPr bwMode="auto">
              <a:xfrm>
                <a:off x="1026" y="907"/>
                <a:ext cx="1019" cy="1674"/>
              </a:xfrm>
              <a:prstGeom prst="line">
                <a:avLst/>
              </a:prstGeom>
              <a:noFill/>
              <a:ln w="25400">
                <a:solidFill>
                  <a:srgbClr val="FFFF40"/>
                </a:solidFill>
                <a:round/>
                <a:headEnd type="arrow" w="med" len="lg"/>
                <a:tailEnd type="none" w="med" len="lg"/>
              </a:ln>
              <a:effectLst>
                <a:outerShdw blurRad="63500" dist="17961" dir="2700000" algn="ctr" rotWithShape="0">
                  <a:srgbClr val="000000">
                    <a:alpha val="74997"/>
                  </a:srgbClr>
                </a:outerShdw>
              </a:effectLst>
            </p:spPr>
            <p:txBody>
              <a:bodyPr>
                <a:prstTxWarp prst="textNoShape">
                  <a:avLst/>
                </a:prstTxWarp>
              </a:bodyPr>
              <a:lstStyle/>
              <a:p>
                <a:pPr>
                  <a:defRPr/>
                </a:pPr>
                <a:endParaRPr lang="ja-JP" altLang="en-US"/>
              </a:p>
            </p:txBody>
          </p:sp>
          <p:sp>
            <p:nvSpPr>
              <p:cNvPr id="26" name="Line 407"/>
              <p:cNvSpPr>
                <a:spLocks noChangeShapeType="1"/>
              </p:cNvSpPr>
              <p:nvPr/>
            </p:nvSpPr>
            <p:spPr bwMode="auto">
              <a:xfrm>
                <a:off x="2045" y="907"/>
                <a:ext cx="0" cy="1674"/>
              </a:xfrm>
              <a:prstGeom prst="line">
                <a:avLst/>
              </a:prstGeom>
              <a:noFill/>
              <a:ln w="25400">
                <a:solidFill>
                  <a:srgbClr val="FFFF40"/>
                </a:solidFill>
                <a:round/>
                <a:headEnd type="arrow" w="med" len="lg"/>
                <a:tailEnd type="none" w="med" len="lg"/>
              </a:ln>
              <a:effectLst>
                <a:outerShdw blurRad="63500" dist="17961" dir="2700000" algn="ctr" rotWithShape="0">
                  <a:srgbClr val="000000">
                    <a:alpha val="74997"/>
                  </a:srgbClr>
                </a:outerShdw>
              </a:effectLst>
            </p:spPr>
            <p:txBody>
              <a:bodyPr>
                <a:prstTxWarp prst="textNoShape">
                  <a:avLst/>
                </a:prstTxWarp>
              </a:bodyPr>
              <a:lstStyle/>
              <a:p>
                <a:pPr>
                  <a:defRPr/>
                </a:pPr>
                <a:endParaRPr lang="ja-JP" altLang="en-US"/>
              </a:p>
            </p:txBody>
          </p:sp>
          <p:sp>
            <p:nvSpPr>
              <p:cNvPr id="27" name="Line 408"/>
              <p:cNvSpPr>
                <a:spLocks noChangeShapeType="1"/>
              </p:cNvSpPr>
              <p:nvPr/>
            </p:nvSpPr>
            <p:spPr bwMode="auto">
              <a:xfrm flipH="1">
                <a:off x="2045" y="794"/>
                <a:ext cx="1268" cy="1788"/>
              </a:xfrm>
              <a:prstGeom prst="line">
                <a:avLst/>
              </a:prstGeom>
              <a:noFill/>
              <a:ln w="25400">
                <a:solidFill>
                  <a:srgbClr val="FFFF40"/>
                </a:solidFill>
                <a:round/>
                <a:headEnd type="none" w="med" len="lg"/>
                <a:tailEnd type="arrow" w="med" len="lg"/>
              </a:ln>
              <a:effectLst>
                <a:outerShdw blurRad="63500" dist="17961" dir="2700000" algn="ctr" rotWithShape="0">
                  <a:srgbClr val="000000">
                    <a:alpha val="74997"/>
                  </a:srgbClr>
                </a:outerShdw>
              </a:effectLst>
            </p:spPr>
            <p:txBody>
              <a:bodyPr>
                <a:prstTxWarp prst="textNoShape">
                  <a:avLst/>
                </a:prstTxWarp>
              </a:bodyPr>
              <a:lstStyle/>
              <a:p>
                <a:pPr>
                  <a:defRPr/>
                </a:pPr>
                <a:endParaRPr lang="ja-JP" altLang="en-US"/>
              </a:p>
            </p:txBody>
          </p:sp>
          <p:sp>
            <p:nvSpPr>
              <p:cNvPr id="28" name="Line 409"/>
              <p:cNvSpPr>
                <a:spLocks noChangeShapeType="1"/>
              </p:cNvSpPr>
              <p:nvPr/>
            </p:nvSpPr>
            <p:spPr bwMode="auto">
              <a:xfrm>
                <a:off x="911" y="907"/>
                <a:ext cx="1020" cy="1674"/>
              </a:xfrm>
              <a:prstGeom prst="line">
                <a:avLst/>
              </a:prstGeom>
              <a:noFill/>
              <a:ln w="25400">
                <a:solidFill>
                  <a:srgbClr val="FF40FF"/>
                </a:solidFill>
                <a:round/>
                <a:headEnd type="arrow" w="med" len="lg"/>
                <a:tailEnd type="none" w="med" len="lg"/>
              </a:ln>
              <a:effectLst>
                <a:outerShdw blurRad="63500" dist="17961" dir="2700000" algn="ctr" rotWithShape="0">
                  <a:srgbClr val="000000">
                    <a:alpha val="74997"/>
                  </a:srgbClr>
                </a:outerShdw>
              </a:effectLst>
            </p:spPr>
            <p:txBody>
              <a:bodyPr>
                <a:prstTxWarp prst="textNoShape">
                  <a:avLst/>
                </a:prstTxWarp>
              </a:bodyPr>
              <a:lstStyle/>
              <a:p>
                <a:pPr>
                  <a:defRPr/>
                </a:pPr>
                <a:endParaRPr lang="ja-JP" altLang="en-US"/>
              </a:p>
            </p:txBody>
          </p:sp>
          <p:sp>
            <p:nvSpPr>
              <p:cNvPr id="29" name="Line 410"/>
              <p:cNvSpPr>
                <a:spLocks noChangeShapeType="1"/>
              </p:cNvSpPr>
              <p:nvPr/>
            </p:nvSpPr>
            <p:spPr bwMode="auto">
              <a:xfrm>
                <a:off x="1932" y="907"/>
                <a:ext cx="0" cy="1674"/>
              </a:xfrm>
              <a:prstGeom prst="line">
                <a:avLst/>
              </a:prstGeom>
              <a:noFill/>
              <a:ln w="25400">
                <a:solidFill>
                  <a:srgbClr val="FF40FF"/>
                </a:solidFill>
                <a:round/>
                <a:headEnd type="none" w="med" len="lg"/>
                <a:tailEnd type="arrow" w="med" len="lg"/>
              </a:ln>
              <a:effectLst>
                <a:outerShdw blurRad="63500" dist="17961" dir="2700000" algn="ctr" rotWithShape="0">
                  <a:srgbClr val="000000">
                    <a:alpha val="74997"/>
                  </a:srgbClr>
                </a:outerShdw>
              </a:effectLst>
            </p:spPr>
            <p:txBody>
              <a:bodyPr>
                <a:prstTxWarp prst="textNoShape">
                  <a:avLst/>
                </a:prstTxWarp>
              </a:bodyPr>
              <a:lstStyle/>
              <a:p>
                <a:pPr>
                  <a:defRPr/>
                </a:pPr>
                <a:endParaRPr lang="ja-JP" altLang="en-US"/>
              </a:p>
            </p:txBody>
          </p:sp>
          <p:pic>
            <p:nvPicPr>
              <p:cNvPr id="25633" name="Picture 411" descr="sun"/>
              <p:cNvPicPr>
                <a:picLocks noChangeAspect="1" noChangeArrowheads="1"/>
              </p:cNvPicPr>
              <p:nvPr/>
            </p:nvPicPr>
            <p:blipFill>
              <a:blip r:embed="rId2"/>
              <a:srcRect/>
              <a:stretch>
                <a:fillRect/>
              </a:stretch>
            </p:blipFill>
            <p:spPr bwMode="auto">
              <a:xfrm>
                <a:off x="3337" y="113"/>
                <a:ext cx="526" cy="556"/>
              </a:xfrm>
              <a:prstGeom prst="rect">
                <a:avLst/>
              </a:prstGeom>
              <a:noFill/>
              <a:ln w="9525">
                <a:noFill/>
                <a:miter lim="800000"/>
                <a:headEnd/>
                <a:tailEnd/>
              </a:ln>
            </p:spPr>
          </p:pic>
          <p:pic>
            <p:nvPicPr>
              <p:cNvPr id="25634" name="Picture 412" descr="ALOS-3_tr"/>
              <p:cNvPicPr>
                <a:picLocks noChangeAspect="1" noChangeArrowheads="1"/>
              </p:cNvPicPr>
              <p:nvPr/>
            </p:nvPicPr>
            <p:blipFill>
              <a:blip r:embed="rId3"/>
              <a:srcRect/>
              <a:stretch>
                <a:fillRect/>
              </a:stretch>
            </p:blipFill>
            <p:spPr bwMode="auto">
              <a:xfrm>
                <a:off x="1355" y="170"/>
                <a:ext cx="1381" cy="795"/>
              </a:xfrm>
              <a:prstGeom prst="rect">
                <a:avLst/>
              </a:prstGeom>
              <a:noFill/>
              <a:ln w="9525">
                <a:noFill/>
                <a:miter lim="800000"/>
                <a:headEnd/>
                <a:tailEnd/>
              </a:ln>
            </p:spPr>
          </p:pic>
          <p:pic>
            <p:nvPicPr>
              <p:cNvPr id="25635" name="Picture 413" descr="MC900434857"/>
              <p:cNvPicPr>
                <a:picLocks noChangeAspect="1" noChangeArrowheads="1"/>
              </p:cNvPicPr>
              <p:nvPr/>
            </p:nvPicPr>
            <p:blipFill>
              <a:blip r:embed="rId4"/>
              <a:srcRect/>
              <a:stretch>
                <a:fillRect/>
              </a:stretch>
            </p:blipFill>
            <p:spPr bwMode="auto">
              <a:xfrm>
                <a:off x="182" y="136"/>
                <a:ext cx="864" cy="864"/>
              </a:xfrm>
              <a:prstGeom prst="rect">
                <a:avLst/>
              </a:prstGeom>
              <a:noFill/>
              <a:ln w="9525">
                <a:noFill/>
                <a:miter lim="800000"/>
                <a:headEnd/>
                <a:tailEnd/>
              </a:ln>
            </p:spPr>
          </p:pic>
          <p:sp>
            <p:nvSpPr>
              <p:cNvPr id="33" name="Text Box 414"/>
              <p:cNvSpPr txBox="1">
                <a:spLocks noChangeArrowheads="1"/>
              </p:cNvSpPr>
              <p:nvPr/>
            </p:nvSpPr>
            <p:spPr bwMode="auto">
              <a:xfrm>
                <a:off x="1363" y="17"/>
                <a:ext cx="1498" cy="303"/>
              </a:xfrm>
              <a:prstGeom prst="rect">
                <a:avLst/>
              </a:prstGeom>
              <a:noFill/>
              <a:ln w="9525">
                <a:noFill/>
                <a:miter lim="800000"/>
                <a:headEnd/>
                <a:tailEnd/>
              </a:ln>
              <a:effectLst>
                <a:outerShdw blurRad="63500" dist="17961" dir="2700000" algn="ctr" rotWithShape="0">
                  <a:srgbClr val="000000">
                    <a:alpha val="74997"/>
                  </a:srgbClr>
                </a:outerShdw>
              </a:effectLst>
            </p:spPr>
            <p:txBody>
              <a:bodyPr tIns="54000" bIns="54000" anchor="ctr" anchorCtr="1">
                <a:prstTxWarp prst="textNoShape">
                  <a:avLst/>
                </a:prstTxWarp>
                <a:spAutoFit/>
              </a:bodyPr>
              <a:lstStyle/>
              <a:p>
                <a:pPr algn="ctr">
                  <a:lnSpc>
                    <a:spcPct val="80000"/>
                  </a:lnSpc>
                  <a:defRPr/>
                </a:pPr>
                <a:r>
                  <a:rPr lang="en-US" altLang="ja-JP" sz="1600" dirty="0">
                    <a:solidFill>
                      <a:srgbClr val="FFFFFF"/>
                    </a:solidFill>
                  </a:rPr>
                  <a:t>Satellite sensor</a:t>
                </a:r>
              </a:p>
            </p:txBody>
          </p:sp>
          <p:sp>
            <p:nvSpPr>
              <p:cNvPr id="34" name="Text Box 415"/>
              <p:cNvSpPr txBox="1">
                <a:spLocks noChangeArrowheads="1"/>
              </p:cNvSpPr>
              <p:nvPr/>
            </p:nvSpPr>
            <p:spPr bwMode="auto">
              <a:xfrm>
                <a:off x="0" y="1527"/>
                <a:ext cx="1158" cy="648"/>
              </a:xfrm>
              <a:prstGeom prst="rect">
                <a:avLst/>
              </a:prstGeom>
              <a:noFill/>
              <a:ln w="9525">
                <a:noFill/>
                <a:miter lim="800000"/>
                <a:headEnd/>
                <a:tailEnd/>
              </a:ln>
              <a:effectLst>
                <a:outerShdw blurRad="63500" dist="17961" dir="2700000" algn="ctr" rotWithShape="0">
                  <a:srgbClr val="000000">
                    <a:alpha val="74997"/>
                  </a:srgbClr>
                </a:outerShdw>
              </a:effectLst>
            </p:spPr>
            <p:txBody>
              <a:bodyPr tIns="36000" bIns="36000" anchor="ctr" anchorCtr="1">
                <a:prstTxWarp prst="textNoShape">
                  <a:avLst/>
                </a:prstTxWarp>
                <a:spAutoFit/>
              </a:bodyPr>
              <a:lstStyle/>
              <a:p>
                <a:pPr algn="ctr">
                  <a:lnSpc>
                    <a:spcPct val="80000"/>
                  </a:lnSpc>
                  <a:defRPr/>
                </a:pPr>
                <a:r>
                  <a:rPr lang="en-US" altLang="ja-JP" sz="1600" dirty="0">
                    <a:solidFill>
                      <a:srgbClr val="FF40FF"/>
                    </a:solidFill>
                  </a:rPr>
                  <a:t>Other satellite sensors</a:t>
                </a:r>
              </a:p>
            </p:txBody>
          </p:sp>
          <p:sp>
            <p:nvSpPr>
              <p:cNvPr id="35" name="Text Box 416"/>
              <p:cNvSpPr txBox="1">
                <a:spLocks noChangeArrowheads="1"/>
              </p:cNvSpPr>
              <p:nvPr/>
            </p:nvSpPr>
            <p:spPr bwMode="auto">
              <a:xfrm>
                <a:off x="1006" y="2707"/>
                <a:ext cx="2077" cy="343"/>
              </a:xfrm>
              <a:prstGeom prst="rect">
                <a:avLst/>
              </a:prstGeom>
              <a:solidFill>
                <a:schemeClr val="bg1">
                  <a:alpha val="50000"/>
                </a:schemeClr>
              </a:solidFill>
              <a:ln w="9525">
                <a:noFill/>
                <a:miter lim="800000"/>
                <a:headEnd/>
                <a:tailEnd/>
              </a:ln>
              <a:effectLst>
                <a:outerShdw blurRad="63500" dist="17961" dir="2700000" algn="ctr" rotWithShape="0">
                  <a:srgbClr val="000000">
                    <a:alpha val="74997"/>
                  </a:srgbClr>
                </a:outerShdw>
              </a:effectLst>
            </p:spPr>
            <p:txBody>
              <a:bodyPr tIns="54000" bIns="54000" anchor="ctr" anchorCtr="1">
                <a:prstTxWarp prst="textNoShape">
                  <a:avLst/>
                </a:prstTxWarp>
                <a:spAutoFit/>
              </a:bodyPr>
              <a:lstStyle/>
              <a:p>
                <a:pPr algn="ctr" defTabSz="3787775">
                  <a:defRPr/>
                </a:pPr>
                <a:r>
                  <a:rPr lang="en-US" altLang="ja-JP" sz="1600" dirty="0">
                    <a:solidFill>
                      <a:srgbClr val="FF4040"/>
                    </a:solidFill>
                  </a:rPr>
                  <a:t>Cross Calibration</a:t>
                </a:r>
              </a:p>
            </p:txBody>
          </p:sp>
        </p:grpSp>
        <p:grpSp>
          <p:nvGrpSpPr>
            <p:cNvPr id="25608" name="Group 419"/>
            <p:cNvGrpSpPr>
              <a:grpSpLocks/>
            </p:cNvGrpSpPr>
            <p:nvPr/>
          </p:nvGrpSpPr>
          <p:grpSpPr bwMode="auto">
            <a:xfrm>
              <a:off x="9877" y="8702"/>
              <a:ext cx="4090" cy="3067"/>
              <a:chOff x="0" y="0"/>
              <a:chExt cx="4090" cy="3067"/>
            </a:xfrm>
          </p:grpSpPr>
          <p:sp>
            <p:nvSpPr>
              <p:cNvPr id="25609" name="Rectangle 420"/>
              <p:cNvSpPr>
                <a:spLocks noChangeArrowheads="1"/>
              </p:cNvSpPr>
              <p:nvPr/>
            </p:nvSpPr>
            <p:spPr bwMode="auto">
              <a:xfrm>
                <a:off x="0" y="0"/>
                <a:ext cx="4090" cy="823"/>
              </a:xfrm>
              <a:prstGeom prst="rect">
                <a:avLst/>
              </a:prstGeom>
              <a:gradFill rotWithShape="1">
                <a:gsLst>
                  <a:gs pos="0">
                    <a:srgbClr val="404040"/>
                  </a:gs>
                  <a:gs pos="100000">
                    <a:srgbClr val="4040A0"/>
                  </a:gs>
                </a:gsLst>
                <a:lin ang="5400000" scaled="1"/>
              </a:gradFill>
              <a:ln w="25400">
                <a:noFill/>
                <a:miter lim="800000"/>
                <a:headEnd/>
                <a:tailEnd/>
              </a:ln>
            </p:spPr>
            <p:txBody>
              <a:bodyPr wrap="none" anchor="ctr">
                <a:prstTxWarp prst="textNoShape">
                  <a:avLst/>
                </a:prstTxWarp>
              </a:bodyPr>
              <a:lstStyle/>
              <a:p>
                <a:endParaRPr lang="ja-JP" altLang="en-US"/>
              </a:p>
            </p:txBody>
          </p:sp>
          <p:sp>
            <p:nvSpPr>
              <p:cNvPr id="25610" name="Rectangle 421"/>
              <p:cNvSpPr>
                <a:spLocks noChangeArrowheads="1"/>
              </p:cNvSpPr>
              <p:nvPr/>
            </p:nvSpPr>
            <p:spPr bwMode="auto">
              <a:xfrm>
                <a:off x="0" y="823"/>
                <a:ext cx="4090" cy="823"/>
              </a:xfrm>
              <a:prstGeom prst="rect">
                <a:avLst/>
              </a:prstGeom>
              <a:gradFill rotWithShape="1">
                <a:gsLst>
                  <a:gs pos="0">
                    <a:srgbClr val="4040A0"/>
                  </a:gs>
                  <a:gs pos="100000">
                    <a:srgbClr val="40D0FF"/>
                  </a:gs>
                </a:gsLst>
                <a:lin ang="5400000" scaled="1"/>
              </a:gradFill>
              <a:ln w="25400">
                <a:noFill/>
                <a:miter lim="800000"/>
                <a:headEnd/>
                <a:tailEnd/>
              </a:ln>
            </p:spPr>
            <p:txBody>
              <a:bodyPr wrap="none" anchor="ctr">
                <a:prstTxWarp prst="textNoShape">
                  <a:avLst/>
                </a:prstTxWarp>
              </a:bodyPr>
              <a:lstStyle/>
              <a:p>
                <a:endParaRPr lang="ja-JP" altLang="en-US"/>
              </a:p>
            </p:txBody>
          </p:sp>
          <p:sp>
            <p:nvSpPr>
              <p:cNvPr id="25611" name="Rectangle 422"/>
              <p:cNvSpPr>
                <a:spLocks noChangeArrowheads="1"/>
              </p:cNvSpPr>
              <p:nvPr/>
            </p:nvSpPr>
            <p:spPr bwMode="auto">
              <a:xfrm>
                <a:off x="0" y="1646"/>
                <a:ext cx="4090" cy="823"/>
              </a:xfrm>
              <a:prstGeom prst="rect">
                <a:avLst/>
              </a:prstGeom>
              <a:gradFill rotWithShape="1">
                <a:gsLst>
                  <a:gs pos="0">
                    <a:srgbClr val="40D0FF"/>
                  </a:gs>
                  <a:gs pos="100000">
                    <a:srgbClr val="A0FFFF"/>
                  </a:gs>
                </a:gsLst>
                <a:lin ang="5400000" scaled="1"/>
              </a:gradFill>
              <a:ln w="25400">
                <a:noFill/>
                <a:miter lim="800000"/>
                <a:headEnd/>
                <a:tailEnd/>
              </a:ln>
            </p:spPr>
            <p:txBody>
              <a:bodyPr wrap="none" anchor="ctr">
                <a:prstTxWarp prst="textNoShape">
                  <a:avLst/>
                </a:prstTxWarp>
              </a:bodyPr>
              <a:lstStyle/>
              <a:p>
                <a:endParaRPr lang="ja-JP" altLang="en-US"/>
              </a:p>
            </p:txBody>
          </p:sp>
          <p:sp>
            <p:nvSpPr>
              <p:cNvPr id="25612" name="Rectangle 423"/>
              <p:cNvSpPr>
                <a:spLocks noChangeArrowheads="1"/>
              </p:cNvSpPr>
              <p:nvPr/>
            </p:nvSpPr>
            <p:spPr bwMode="auto">
              <a:xfrm>
                <a:off x="0" y="2469"/>
                <a:ext cx="4090" cy="598"/>
              </a:xfrm>
              <a:prstGeom prst="rect">
                <a:avLst/>
              </a:prstGeom>
              <a:gradFill rotWithShape="1">
                <a:gsLst>
                  <a:gs pos="0">
                    <a:srgbClr val="A07040"/>
                  </a:gs>
                  <a:gs pos="100000">
                    <a:srgbClr val="FFD040"/>
                  </a:gs>
                </a:gsLst>
                <a:lin ang="5400000" scaled="1"/>
              </a:gradFill>
              <a:ln w="25400">
                <a:noFill/>
                <a:miter lim="800000"/>
                <a:headEnd/>
                <a:tailEnd/>
              </a:ln>
            </p:spPr>
            <p:txBody>
              <a:bodyPr wrap="none" anchor="ctr">
                <a:prstTxWarp prst="textNoShape">
                  <a:avLst/>
                </a:prstTxWarp>
              </a:bodyPr>
              <a:lstStyle/>
              <a:p>
                <a:endParaRPr lang="ja-JP" altLang="en-US"/>
              </a:p>
            </p:txBody>
          </p:sp>
          <p:sp>
            <p:nvSpPr>
              <p:cNvPr id="10" name="Line 424"/>
              <p:cNvSpPr>
                <a:spLocks noChangeShapeType="1"/>
              </p:cNvSpPr>
              <p:nvPr/>
            </p:nvSpPr>
            <p:spPr bwMode="auto">
              <a:xfrm>
                <a:off x="2045" y="907"/>
                <a:ext cx="0" cy="1674"/>
              </a:xfrm>
              <a:prstGeom prst="line">
                <a:avLst/>
              </a:prstGeom>
              <a:noFill/>
              <a:ln w="25400">
                <a:solidFill>
                  <a:srgbClr val="FFFF40"/>
                </a:solidFill>
                <a:round/>
                <a:headEnd type="arrow" w="med" len="lg"/>
                <a:tailEnd type="none" w="med" len="lg"/>
              </a:ln>
              <a:effectLst>
                <a:outerShdw blurRad="63500" dist="17961" dir="2700000" algn="ctr" rotWithShape="0">
                  <a:srgbClr val="000000">
                    <a:alpha val="74997"/>
                  </a:srgbClr>
                </a:outerShdw>
              </a:effectLst>
            </p:spPr>
            <p:txBody>
              <a:bodyPr>
                <a:prstTxWarp prst="textNoShape">
                  <a:avLst/>
                </a:prstTxWarp>
              </a:bodyPr>
              <a:lstStyle/>
              <a:p>
                <a:pPr>
                  <a:defRPr/>
                </a:pPr>
                <a:endParaRPr lang="ja-JP" altLang="en-US"/>
              </a:p>
            </p:txBody>
          </p:sp>
          <p:sp>
            <p:nvSpPr>
              <p:cNvPr id="11" name="Line 425"/>
              <p:cNvSpPr>
                <a:spLocks noChangeShapeType="1"/>
              </p:cNvSpPr>
              <p:nvPr/>
            </p:nvSpPr>
            <p:spPr bwMode="auto">
              <a:xfrm flipH="1">
                <a:off x="2045" y="794"/>
                <a:ext cx="1268" cy="1788"/>
              </a:xfrm>
              <a:prstGeom prst="line">
                <a:avLst/>
              </a:prstGeom>
              <a:noFill/>
              <a:ln w="25400">
                <a:solidFill>
                  <a:srgbClr val="FFFF40"/>
                </a:solidFill>
                <a:round/>
                <a:headEnd type="none" w="med" len="lg"/>
                <a:tailEnd type="arrow" w="med" len="lg"/>
              </a:ln>
              <a:effectLst>
                <a:outerShdw blurRad="63500" dist="17961" dir="2700000" algn="ctr" rotWithShape="0">
                  <a:srgbClr val="000000">
                    <a:alpha val="74997"/>
                  </a:srgbClr>
                </a:outerShdw>
              </a:effectLst>
            </p:spPr>
            <p:txBody>
              <a:bodyPr>
                <a:prstTxWarp prst="textNoShape">
                  <a:avLst/>
                </a:prstTxWarp>
              </a:bodyPr>
              <a:lstStyle/>
              <a:p>
                <a:pPr>
                  <a:defRPr/>
                </a:pPr>
                <a:endParaRPr lang="ja-JP" altLang="en-US"/>
              </a:p>
            </p:txBody>
          </p:sp>
          <p:pic>
            <p:nvPicPr>
              <p:cNvPr id="25615" name="Picture 426" descr="sun"/>
              <p:cNvPicPr>
                <a:picLocks noChangeAspect="1" noChangeArrowheads="1"/>
              </p:cNvPicPr>
              <p:nvPr/>
            </p:nvPicPr>
            <p:blipFill>
              <a:blip r:embed="rId2"/>
              <a:srcRect/>
              <a:stretch>
                <a:fillRect/>
              </a:stretch>
            </p:blipFill>
            <p:spPr bwMode="auto">
              <a:xfrm>
                <a:off x="3337" y="113"/>
                <a:ext cx="526" cy="556"/>
              </a:xfrm>
              <a:prstGeom prst="rect">
                <a:avLst/>
              </a:prstGeom>
              <a:noFill/>
              <a:ln w="9525">
                <a:noFill/>
                <a:miter lim="800000"/>
                <a:headEnd/>
                <a:tailEnd/>
              </a:ln>
            </p:spPr>
          </p:pic>
          <p:pic>
            <p:nvPicPr>
              <p:cNvPr id="25616" name="Picture 427" descr="ALOS-3_tr"/>
              <p:cNvPicPr>
                <a:picLocks noChangeAspect="1" noChangeArrowheads="1"/>
              </p:cNvPicPr>
              <p:nvPr/>
            </p:nvPicPr>
            <p:blipFill>
              <a:blip r:embed="rId3"/>
              <a:srcRect/>
              <a:stretch>
                <a:fillRect/>
              </a:stretch>
            </p:blipFill>
            <p:spPr bwMode="auto">
              <a:xfrm>
                <a:off x="1355" y="170"/>
                <a:ext cx="1381" cy="795"/>
              </a:xfrm>
              <a:prstGeom prst="rect">
                <a:avLst/>
              </a:prstGeom>
              <a:noFill/>
              <a:ln w="9525">
                <a:noFill/>
                <a:miter lim="800000"/>
                <a:headEnd/>
                <a:tailEnd/>
              </a:ln>
            </p:spPr>
          </p:pic>
          <p:sp>
            <p:nvSpPr>
              <p:cNvPr id="14" name="Text Box 428"/>
              <p:cNvSpPr txBox="1">
                <a:spLocks noChangeArrowheads="1"/>
              </p:cNvSpPr>
              <p:nvPr/>
            </p:nvSpPr>
            <p:spPr bwMode="auto">
              <a:xfrm>
                <a:off x="1363" y="17"/>
                <a:ext cx="1584" cy="303"/>
              </a:xfrm>
              <a:prstGeom prst="rect">
                <a:avLst/>
              </a:prstGeom>
              <a:noFill/>
              <a:ln w="9525">
                <a:noFill/>
                <a:miter lim="800000"/>
                <a:headEnd/>
                <a:tailEnd/>
              </a:ln>
              <a:effectLst>
                <a:outerShdw blurRad="63500" dist="17961" dir="2700000" algn="ctr" rotWithShape="0">
                  <a:srgbClr val="000000">
                    <a:alpha val="74997"/>
                  </a:srgbClr>
                </a:outerShdw>
              </a:effectLst>
            </p:spPr>
            <p:txBody>
              <a:bodyPr tIns="54000" bIns="54000" anchor="ctr" anchorCtr="1">
                <a:prstTxWarp prst="textNoShape">
                  <a:avLst/>
                </a:prstTxWarp>
                <a:spAutoFit/>
              </a:bodyPr>
              <a:lstStyle/>
              <a:p>
                <a:pPr algn="ctr">
                  <a:lnSpc>
                    <a:spcPct val="80000"/>
                  </a:lnSpc>
                  <a:defRPr/>
                </a:pPr>
                <a:r>
                  <a:rPr lang="en-US" altLang="ja-JP" sz="1600" dirty="0">
                    <a:solidFill>
                      <a:srgbClr val="FFFFFF"/>
                    </a:solidFill>
                  </a:rPr>
                  <a:t>Satellite sensor</a:t>
                </a:r>
              </a:p>
            </p:txBody>
          </p:sp>
          <p:sp>
            <p:nvSpPr>
              <p:cNvPr id="15" name="Text Box 429"/>
              <p:cNvSpPr txBox="1">
                <a:spLocks noChangeArrowheads="1"/>
              </p:cNvSpPr>
              <p:nvPr/>
            </p:nvSpPr>
            <p:spPr bwMode="auto">
              <a:xfrm>
                <a:off x="283" y="1100"/>
                <a:ext cx="1598" cy="267"/>
              </a:xfrm>
              <a:prstGeom prst="rect">
                <a:avLst/>
              </a:prstGeom>
              <a:noFill/>
              <a:ln w="9525">
                <a:noFill/>
                <a:miter lim="800000"/>
                <a:headEnd/>
                <a:tailEnd/>
              </a:ln>
              <a:effectLst>
                <a:outerShdw blurRad="63500" dist="17961" dir="2700000" algn="ctr" rotWithShape="0">
                  <a:srgbClr val="000000">
                    <a:alpha val="74997"/>
                  </a:srgbClr>
                </a:outerShdw>
              </a:effectLst>
            </p:spPr>
            <p:txBody>
              <a:bodyPr tIns="36000" bIns="36000" anchor="ctr" anchorCtr="1">
                <a:prstTxWarp prst="textNoShape">
                  <a:avLst/>
                </a:prstTxWarp>
                <a:spAutoFit/>
              </a:bodyPr>
              <a:lstStyle/>
              <a:p>
                <a:pPr algn="ctr">
                  <a:lnSpc>
                    <a:spcPct val="80000"/>
                  </a:lnSpc>
                  <a:defRPr/>
                </a:pPr>
                <a:r>
                  <a:rPr lang="en-US" altLang="ja-JP" sz="1600" dirty="0">
                    <a:solidFill>
                      <a:srgbClr val="40FF40"/>
                    </a:solidFill>
                  </a:rPr>
                  <a:t>Atmosphere</a:t>
                </a:r>
              </a:p>
            </p:txBody>
          </p:sp>
          <p:sp>
            <p:nvSpPr>
              <p:cNvPr id="16" name="Line 430"/>
              <p:cNvSpPr>
                <a:spLocks noChangeShapeType="1"/>
              </p:cNvSpPr>
              <p:nvPr/>
            </p:nvSpPr>
            <p:spPr bwMode="auto">
              <a:xfrm>
                <a:off x="1022" y="1771"/>
                <a:ext cx="0" cy="170"/>
              </a:xfrm>
              <a:prstGeom prst="line">
                <a:avLst/>
              </a:prstGeom>
              <a:noFill/>
              <a:ln w="25400">
                <a:solidFill>
                  <a:srgbClr val="40FF40"/>
                </a:solidFill>
                <a:round/>
                <a:headEnd/>
                <a:tailEnd type="arrow" w="lg" len="lg"/>
              </a:ln>
              <a:effectLst>
                <a:outerShdw blurRad="63500" dist="17961" dir="2700000" algn="ctr" rotWithShape="0">
                  <a:srgbClr val="000000">
                    <a:alpha val="74997"/>
                  </a:srgbClr>
                </a:outerShdw>
              </a:effectLst>
            </p:spPr>
            <p:txBody>
              <a:bodyPr>
                <a:prstTxWarp prst="textNoShape">
                  <a:avLst/>
                </a:prstTxWarp>
              </a:bodyPr>
              <a:lstStyle/>
              <a:p>
                <a:pPr>
                  <a:defRPr/>
                </a:pPr>
                <a:endParaRPr lang="ja-JP" altLang="en-US"/>
              </a:p>
            </p:txBody>
          </p:sp>
          <p:sp>
            <p:nvSpPr>
              <p:cNvPr id="17" name="Text Box 431"/>
              <p:cNvSpPr txBox="1">
                <a:spLocks noChangeArrowheads="1"/>
              </p:cNvSpPr>
              <p:nvPr/>
            </p:nvSpPr>
            <p:spPr bwMode="auto">
              <a:xfrm>
                <a:off x="75" y="1495"/>
                <a:ext cx="1922" cy="458"/>
              </a:xfrm>
              <a:prstGeom prst="rect">
                <a:avLst/>
              </a:prstGeom>
              <a:noFill/>
              <a:ln w="9525">
                <a:noFill/>
                <a:miter lim="800000"/>
                <a:headEnd/>
                <a:tailEnd/>
              </a:ln>
              <a:effectLst>
                <a:outerShdw blurRad="63500" dist="17961" dir="2700000" algn="ctr" rotWithShape="0">
                  <a:srgbClr val="000000">
                    <a:alpha val="74997"/>
                  </a:srgbClr>
                </a:outerShdw>
              </a:effectLst>
            </p:spPr>
            <p:txBody>
              <a:bodyPr tIns="36000" bIns="36000" anchor="ctr" anchorCtr="1">
                <a:prstTxWarp prst="textNoShape">
                  <a:avLst/>
                </a:prstTxWarp>
                <a:spAutoFit/>
              </a:bodyPr>
              <a:lstStyle/>
              <a:p>
                <a:pPr algn="ctr">
                  <a:lnSpc>
                    <a:spcPct val="80000"/>
                  </a:lnSpc>
                  <a:defRPr/>
                </a:pPr>
                <a:r>
                  <a:rPr lang="en-US" altLang="ja-JP" sz="1600" dirty="0">
                    <a:solidFill>
                      <a:srgbClr val="40FF40"/>
                    </a:solidFill>
                  </a:rPr>
                  <a:t>Ground</a:t>
                </a:r>
              </a:p>
              <a:p>
                <a:pPr algn="ctr">
                  <a:lnSpc>
                    <a:spcPct val="80000"/>
                  </a:lnSpc>
                  <a:defRPr/>
                </a:pPr>
                <a:r>
                  <a:rPr lang="en-US" altLang="ja-JP" sz="1600" dirty="0">
                    <a:solidFill>
                      <a:srgbClr val="40FF40"/>
                    </a:solidFill>
                  </a:rPr>
                  <a:t>Measurements</a:t>
                </a:r>
              </a:p>
            </p:txBody>
          </p:sp>
          <p:sp>
            <p:nvSpPr>
              <p:cNvPr id="18" name="Line 432"/>
              <p:cNvSpPr>
                <a:spLocks noChangeShapeType="1"/>
              </p:cNvSpPr>
              <p:nvPr/>
            </p:nvSpPr>
            <p:spPr bwMode="auto">
              <a:xfrm flipV="1">
                <a:off x="1022" y="2355"/>
                <a:ext cx="0" cy="170"/>
              </a:xfrm>
              <a:prstGeom prst="line">
                <a:avLst/>
              </a:prstGeom>
              <a:noFill/>
              <a:ln w="25400">
                <a:solidFill>
                  <a:srgbClr val="40FF40"/>
                </a:solidFill>
                <a:round/>
                <a:headEnd/>
                <a:tailEnd type="arrow" w="lg" len="lg"/>
              </a:ln>
              <a:effectLst>
                <a:outerShdw blurRad="63500" dist="17961" dir="2700000" algn="ctr" rotWithShape="0">
                  <a:srgbClr val="000000">
                    <a:alpha val="74997"/>
                  </a:srgbClr>
                </a:outerShdw>
              </a:effectLst>
            </p:spPr>
            <p:txBody>
              <a:bodyPr>
                <a:prstTxWarp prst="textNoShape">
                  <a:avLst/>
                </a:prstTxWarp>
              </a:bodyPr>
              <a:lstStyle/>
              <a:p>
                <a:pPr>
                  <a:defRPr/>
                </a:pPr>
                <a:endParaRPr lang="ja-JP" altLang="en-US"/>
              </a:p>
            </p:txBody>
          </p:sp>
          <p:sp>
            <p:nvSpPr>
              <p:cNvPr id="19" name="Text Box 433"/>
              <p:cNvSpPr txBox="1">
                <a:spLocks noChangeArrowheads="1"/>
              </p:cNvSpPr>
              <p:nvPr/>
            </p:nvSpPr>
            <p:spPr bwMode="auto">
              <a:xfrm>
                <a:off x="614" y="2082"/>
                <a:ext cx="1078" cy="268"/>
              </a:xfrm>
              <a:prstGeom prst="rect">
                <a:avLst/>
              </a:prstGeom>
              <a:noFill/>
              <a:ln w="9525">
                <a:noFill/>
                <a:miter lim="800000"/>
                <a:headEnd/>
                <a:tailEnd/>
              </a:ln>
              <a:effectLst>
                <a:outerShdw blurRad="63500" dist="17961" dir="2700000" algn="ctr" rotWithShape="0">
                  <a:srgbClr val="000000">
                    <a:alpha val="74997"/>
                  </a:srgbClr>
                </a:outerShdw>
              </a:effectLst>
            </p:spPr>
            <p:txBody>
              <a:bodyPr tIns="36000" bIns="36000" anchor="ctr" anchorCtr="1">
                <a:prstTxWarp prst="textNoShape">
                  <a:avLst/>
                </a:prstTxWarp>
                <a:spAutoFit/>
              </a:bodyPr>
              <a:lstStyle/>
              <a:p>
                <a:pPr algn="ctr">
                  <a:lnSpc>
                    <a:spcPct val="80000"/>
                  </a:lnSpc>
                  <a:defRPr/>
                </a:pPr>
                <a:r>
                  <a:rPr lang="en-US" altLang="ja-JP" sz="1600" dirty="0">
                    <a:solidFill>
                      <a:srgbClr val="40FF40"/>
                    </a:solidFill>
                  </a:rPr>
                  <a:t>Surface</a:t>
                </a:r>
              </a:p>
            </p:txBody>
          </p:sp>
          <p:sp>
            <p:nvSpPr>
              <p:cNvPr id="20" name="Text Box 434"/>
              <p:cNvSpPr txBox="1">
                <a:spLocks noChangeArrowheads="1"/>
              </p:cNvSpPr>
              <p:nvPr/>
            </p:nvSpPr>
            <p:spPr bwMode="auto">
              <a:xfrm>
                <a:off x="815" y="2707"/>
                <a:ext cx="2462" cy="343"/>
              </a:xfrm>
              <a:prstGeom prst="rect">
                <a:avLst/>
              </a:prstGeom>
              <a:solidFill>
                <a:schemeClr val="bg1">
                  <a:alpha val="50000"/>
                </a:schemeClr>
              </a:solidFill>
              <a:ln w="9525">
                <a:noFill/>
                <a:miter lim="800000"/>
                <a:headEnd/>
                <a:tailEnd/>
              </a:ln>
              <a:effectLst>
                <a:outerShdw blurRad="63500" dist="17961" dir="2700000" algn="ctr" rotWithShape="0">
                  <a:srgbClr val="000000">
                    <a:alpha val="74997"/>
                  </a:srgbClr>
                </a:outerShdw>
              </a:effectLst>
            </p:spPr>
            <p:txBody>
              <a:bodyPr tIns="54000" bIns="54000" anchor="ctr" anchorCtr="1">
                <a:prstTxWarp prst="textNoShape">
                  <a:avLst/>
                </a:prstTxWarp>
                <a:spAutoFit/>
              </a:bodyPr>
              <a:lstStyle/>
              <a:p>
                <a:pPr algn="ctr" defTabSz="3787775">
                  <a:defRPr/>
                </a:pPr>
                <a:r>
                  <a:rPr lang="en-US" altLang="ja-JP" sz="1600" dirty="0">
                    <a:solidFill>
                      <a:srgbClr val="FF4040"/>
                    </a:solidFill>
                  </a:rPr>
                  <a:t>Vicarious Calibration</a:t>
                </a:r>
              </a:p>
            </p:txBody>
          </p:sp>
        </p:grpSp>
      </p:grpSp>
      <p:sp>
        <p:nvSpPr>
          <p:cNvPr id="25604" name="正方形/長方形 39"/>
          <p:cNvSpPr>
            <a:spLocks noChangeArrowheads="1"/>
          </p:cNvSpPr>
          <p:nvPr/>
        </p:nvSpPr>
        <p:spPr bwMode="auto">
          <a:xfrm>
            <a:off x="609601" y="851118"/>
            <a:ext cx="4038599" cy="1815882"/>
          </a:xfrm>
          <a:prstGeom prst="rect">
            <a:avLst/>
          </a:prstGeom>
          <a:noFill/>
          <a:ln w="9525">
            <a:noFill/>
            <a:miter lim="800000"/>
            <a:headEnd/>
            <a:tailEnd/>
          </a:ln>
        </p:spPr>
        <p:txBody>
          <a:bodyPr wrap="square">
            <a:prstTxWarp prst="textNoShape">
              <a:avLst/>
            </a:prstTxWarp>
            <a:spAutoFit/>
          </a:bodyPr>
          <a:lstStyle/>
          <a:p>
            <a:r>
              <a:rPr lang="en-US" altLang="ja-JP" sz="1600" dirty="0">
                <a:solidFill>
                  <a:srgbClr val="000000"/>
                </a:solidFill>
              </a:rPr>
              <a:t>1. Vicarious Calibration</a:t>
            </a:r>
          </a:p>
          <a:p>
            <a:r>
              <a:rPr lang="en-US" altLang="ja-JP" sz="1600" dirty="0">
                <a:solidFill>
                  <a:srgbClr val="000000"/>
                </a:solidFill>
              </a:rPr>
              <a:t>– Ground measurement over the desert (sand or salt lake) or pseudo-invariant desert sites</a:t>
            </a:r>
          </a:p>
          <a:p>
            <a:r>
              <a:rPr lang="en-US" altLang="ja-JP" sz="1600" dirty="0">
                <a:solidFill>
                  <a:srgbClr val="000000"/>
                </a:solidFill>
              </a:rPr>
              <a:t>– Absolute reflectance or radiance </a:t>
            </a:r>
          </a:p>
          <a:p>
            <a:r>
              <a:rPr lang="en-US" altLang="ja-JP" sz="1600" dirty="0">
                <a:solidFill>
                  <a:srgbClr val="000000"/>
                </a:solidFill>
              </a:rPr>
              <a:t>– Wavelength, atmospheric absorption, sensitivity, etc…</a:t>
            </a:r>
          </a:p>
          <a:p>
            <a:r>
              <a:rPr lang="en-US" altLang="ja-JP" sz="1600" dirty="0">
                <a:solidFill>
                  <a:srgbClr val="000000"/>
                </a:solidFill>
              </a:rPr>
              <a:t>– </a:t>
            </a:r>
            <a:r>
              <a:rPr lang="en-US" altLang="ja-JP" sz="1600" dirty="0" err="1">
                <a:solidFill>
                  <a:srgbClr val="000000"/>
                </a:solidFill>
              </a:rPr>
              <a:t>Radiative</a:t>
            </a:r>
            <a:r>
              <a:rPr lang="en-US" altLang="ja-JP" sz="1600" dirty="0">
                <a:solidFill>
                  <a:srgbClr val="000000"/>
                </a:solidFill>
              </a:rPr>
              <a:t> transfer models</a:t>
            </a:r>
          </a:p>
        </p:txBody>
      </p:sp>
      <p:sp>
        <p:nvSpPr>
          <p:cNvPr id="25605" name="正方形/長方形 40"/>
          <p:cNvSpPr>
            <a:spLocks noChangeArrowheads="1"/>
          </p:cNvSpPr>
          <p:nvPr/>
        </p:nvSpPr>
        <p:spPr bwMode="auto">
          <a:xfrm>
            <a:off x="5029200" y="787400"/>
            <a:ext cx="3657600" cy="1323439"/>
          </a:xfrm>
          <a:prstGeom prst="rect">
            <a:avLst/>
          </a:prstGeom>
          <a:noFill/>
          <a:ln w="9525">
            <a:noFill/>
            <a:miter lim="800000"/>
            <a:headEnd/>
            <a:tailEnd/>
          </a:ln>
        </p:spPr>
        <p:txBody>
          <a:bodyPr wrap="square">
            <a:prstTxWarp prst="textNoShape">
              <a:avLst/>
            </a:prstTxWarp>
            <a:spAutoFit/>
          </a:bodyPr>
          <a:lstStyle/>
          <a:p>
            <a:r>
              <a:rPr lang="en-US" altLang="ja-JP" sz="1600" dirty="0">
                <a:solidFill>
                  <a:srgbClr val="000000"/>
                </a:solidFill>
              </a:rPr>
              <a:t>2. Cross Calibration</a:t>
            </a:r>
          </a:p>
          <a:p>
            <a:r>
              <a:rPr lang="en-US" altLang="ja-JP" sz="1600" dirty="0">
                <a:solidFill>
                  <a:srgbClr val="000000"/>
                </a:solidFill>
              </a:rPr>
              <a:t>– Sensors onboard the same platform</a:t>
            </a:r>
          </a:p>
          <a:p>
            <a:r>
              <a:rPr lang="en-US" altLang="ja-JP" sz="1600" dirty="0">
                <a:solidFill>
                  <a:srgbClr val="000000"/>
                </a:solidFill>
              </a:rPr>
              <a:t>– Well-calibrated sensors</a:t>
            </a:r>
          </a:p>
          <a:p>
            <a:r>
              <a:rPr lang="en-US" altLang="ja-JP" sz="1600" dirty="0">
                <a:solidFill>
                  <a:srgbClr val="000000"/>
                </a:solidFill>
              </a:rPr>
              <a:t>– Other sensors</a:t>
            </a:r>
          </a:p>
          <a:p>
            <a:r>
              <a:rPr lang="en-US" altLang="ja-JP" sz="1600" dirty="0">
                <a:solidFill>
                  <a:srgbClr val="000000"/>
                </a:solidFill>
              </a:rPr>
              <a:t>– TOA radiance or reflectance</a:t>
            </a:r>
            <a:endParaRPr lang="ja-JP" altLang="en-US" sz="1600" dirty="0">
              <a:solidFill>
                <a:srgbClr val="000000"/>
              </a:solidFill>
            </a:endParaRPr>
          </a:p>
        </p:txBody>
      </p:sp>
      <p:sp>
        <p:nvSpPr>
          <p:cNvPr id="25606" name="テキスト ボックス 38"/>
          <p:cNvSpPr txBox="1">
            <a:spLocks noChangeArrowheads="1"/>
          </p:cNvSpPr>
          <p:nvPr/>
        </p:nvSpPr>
        <p:spPr bwMode="auto">
          <a:xfrm>
            <a:off x="603250" y="5791200"/>
            <a:ext cx="8397875" cy="708025"/>
          </a:xfrm>
          <a:prstGeom prst="rect">
            <a:avLst/>
          </a:prstGeom>
          <a:noFill/>
          <a:ln w="9525">
            <a:noFill/>
            <a:miter lim="800000"/>
            <a:headEnd/>
            <a:tailEnd/>
          </a:ln>
        </p:spPr>
        <p:txBody>
          <a:bodyPr wrap="none">
            <a:prstTxWarp prst="textNoShape">
              <a:avLst/>
            </a:prstTxWarp>
            <a:spAutoFit/>
          </a:bodyPr>
          <a:lstStyle/>
          <a:p>
            <a:r>
              <a:rPr lang="en-US" altLang="ja-JP" sz="2000" dirty="0"/>
              <a:t>Vicarious calibration : satellite-based + ground-based + </a:t>
            </a:r>
            <a:r>
              <a:rPr lang="en-US" altLang="ja-JP" sz="2000" dirty="0" err="1"/>
              <a:t>radiative</a:t>
            </a:r>
            <a:r>
              <a:rPr lang="en-US" altLang="ja-JP" sz="2000" dirty="0"/>
              <a:t> transfer model</a:t>
            </a:r>
          </a:p>
          <a:p>
            <a:r>
              <a:rPr lang="en-US" altLang="ja-JP" sz="2000" dirty="0"/>
              <a:t>Cross </a:t>
            </a:r>
            <a:r>
              <a:rPr lang="en-US" altLang="ja-JP" sz="2000" dirty="0" smtClean="0"/>
              <a:t>calibration       </a:t>
            </a:r>
            <a:r>
              <a:rPr lang="en-US" altLang="ja-JP" sz="2000" dirty="0"/>
              <a:t>: satellite-based + other satellites based</a:t>
            </a:r>
            <a:endParaRPr lang="ja-JP" altLang="en-US" sz="20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cxnSp>
        <p:nvCxnSpPr>
          <p:cNvPr id="98" name="直線矢印コネクタ 97"/>
          <p:cNvCxnSpPr>
            <a:cxnSpLocks noChangeShapeType="1"/>
          </p:cNvCxnSpPr>
          <p:nvPr/>
        </p:nvCxnSpPr>
        <p:spPr bwMode="auto">
          <a:xfrm rot="16200000" flipV="1">
            <a:off x="4457700" y="3009900"/>
            <a:ext cx="2438400" cy="685800"/>
          </a:xfrm>
          <a:prstGeom prst="straightConnector1">
            <a:avLst/>
          </a:prstGeom>
          <a:noFill/>
          <a:ln w="88900">
            <a:solidFill>
              <a:srgbClr val="FF6600"/>
            </a:solidFill>
            <a:round/>
            <a:headEnd/>
            <a:tailEnd type="arrow" w="med" len="med"/>
          </a:ln>
          <a:effectLst>
            <a:outerShdw blurRad="40000" dist="20000" dir="5400000" rotWithShape="0">
              <a:srgbClr val="000000">
                <a:alpha val="37999"/>
              </a:srgbClr>
            </a:outerShdw>
          </a:effectLst>
        </p:spPr>
      </p:cxnSp>
      <p:cxnSp>
        <p:nvCxnSpPr>
          <p:cNvPr id="97" name="直線矢印コネクタ 96"/>
          <p:cNvCxnSpPr/>
          <p:nvPr/>
        </p:nvCxnSpPr>
        <p:spPr>
          <a:xfrm rot="5400000">
            <a:off x="7010400" y="3276600"/>
            <a:ext cx="2133600" cy="457200"/>
          </a:xfrm>
          <a:prstGeom prst="straightConnector1">
            <a:avLst/>
          </a:prstGeom>
          <a:ln w="88900">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23556" name="タイトル 14"/>
          <p:cNvSpPr>
            <a:spLocks noGrp="1"/>
          </p:cNvSpPr>
          <p:nvPr>
            <p:ph type="title"/>
          </p:nvPr>
        </p:nvSpPr>
        <p:spPr/>
        <p:txBody>
          <a:bodyPr/>
          <a:lstStyle/>
          <a:p>
            <a:r>
              <a:rPr lang="en-US" altLang="ja-JP" sz="3600" dirty="0" smtClean="0"/>
              <a:t>Validation</a:t>
            </a:r>
            <a:endParaRPr lang="ja-JP" altLang="en-US" sz="3600" dirty="0" smtClean="0"/>
          </a:p>
        </p:txBody>
      </p:sp>
      <p:sp>
        <p:nvSpPr>
          <p:cNvPr id="23557" name="スライド番号プレースホルダ 3"/>
          <p:cNvSpPr>
            <a:spLocks noGrp="1"/>
          </p:cNvSpPr>
          <p:nvPr>
            <p:ph type="sldNum" sz="quarter" idx="10"/>
          </p:nvPr>
        </p:nvSpPr>
        <p:spPr>
          <a:noFill/>
        </p:spPr>
        <p:txBody>
          <a:bodyPr/>
          <a:lstStyle/>
          <a:p>
            <a:fld id="{6F6B9F65-BBD9-4C4B-8825-15BE6D23EDDC}" type="slidenum">
              <a:rPr lang="en-US" altLang="ja-JP" smtClean="0"/>
              <a:pPr/>
              <a:t>9</a:t>
            </a:fld>
            <a:endParaRPr lang="en-US" altLang="ja-JP" smtClean="0"/>
          </a:p>
        </p:txBody>
      </p:sp>
      <p:sp>
        <p:nvSpPr>
          <p:cNvPr id="5" name="円柱 4"/>
          <p:cNvSpPr/>
          <p:nvPr/>
        </p:nvSpPr>
        <p:spPr>
          <a:xfrm>
            <a:off x="195263" y="1676400"/>
            <a:ext cx="3048000" cy="914400"/>
          </a:xfrm>
          <a:prstGeom prst="can">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6" name="円柱 5"/>
          <p:cNvSpPr/>
          <p:nvPr/>
        </p:nvSpPr>
        <p:spPr>
          <a:xfrm>
            <a:off x="152400" y="5029200"/>
            <a:ext cx="3124200" cy="1447800"/>
          </a:xfrm>
          <a:prstGeom prst="can">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23560" name="テキスト ボックス 6"/>
          <p:cNvSpPr txBox="1">
            <a:spLocks noChangeArrowheads="1"/>
          </p:cNvSpPr>
          <p:nvPr/>
        </p:nvSpPr>
        <p:spPr bwMode="auto">
          <a:xfrm>
            <a:off x="1049338" y="2057400"/>
            <a:ext cx="1338262" cy="461963"/>
          </a:xfrm>
          <a:prstGeom prst="rect">
            <a:avLst/>
          </a:prstGeom>
          <a:noFill/>
          <a:ln w="9525">
            <a:noFill/>
            <a:miter lim="800000"/>
            <a:headEnd/>
            <a:tailEnd/>
          </a:ln>
        </p:spPr>
        <p:txBody>
          <a:bodyPr wrap="none">
            <a:prstTxWarp prst="textNoShape">
              <a:avLst/>
            </a:prstTxWarp>
            <a:spAutoFit/>
          </a:bodyPr>
          <a:lstStyle/>
          <a:p>
            <a:r>
              <a:rPr lang="en-US" altLang="ja-JP"/>
              <a:t>Raw data</a:t>
            </a:r>
            <a:endParaRPr lang="ja-JP" altLang="en-US"/>
          </a:p>
        </p:txBody>
      </p:sp>
      <p:sp>
        <p:nvSpPr>
          <p:cNvPr id="23561" name="テキスト ボックス 8"/>
          <p:cNvSpPr txBox="1">
            <a:spLocks noChangeArrowheads="1"/>
          </p:cNvSpPr>
          <p:nvPr/>
        </p:nvSpPr>
        <p:spPr bwMode="auto">
          <a:xfrm>
            <a:off x="152400" y="5486400"/>
            <a:ext cx="3124200" cy="707886"/>
          </a:xfrm>
          <a:prstGeom prst="rect">
            <a:avLst/>
          </a:prstGeom>
          <a:noFill/>
          <a:ln w="9525">
            <a:noFill/>
            <a:miter lim="800000"/>
            <a:headEnd/>
            <a:tailEnd/>
          </a:ln>
        </p:spPr>
        <p:txBody>
          <a:bodyPr>
            <a:prstTxWarp prst="textNoShape">
              <a:avLst/>
            </a:prstTxWarp>
            <a:spAutoFit/>
          </a:bodyPr>
          <a:lstStyle/>
          <a:p>
            <a:r>
              <a:rPr lang="en-US" altLang="ja-JP" sz="2000" dirty="0"/>
              <a:t>LAI/FPAR, NPP/GPP,</a:t>
            </a:r>
            <a:r>
              <a:rPr lang="ja-JP" altLang="en-US" sz="2000" dirty="0"/>
              <a:t> </a:t>
            </a:r>
            <a:r>
              <a:rPr lang="en-US" altLang="ja-JP" sz="2000" dirty="0"/>
              <a:t>Land Cover Type,</a:t>
            </a:r>
            <a:r>
              <a:rPr lang="en-US" altLang="ja-JP" sz="2000" dirty="0" smtClean="0"/>
              <a:t> LST/SST etc</a:t>
            </a:r>
            <a:r>
              <a:rPr lang="en-US" altLang="ja-JP" sz="2000" dirty="0"/>
              <a:t>…</a:t>
            </a:r>
            <a:endParaRPr lang="ja-JP" altLang="en-US" sz="2000" dirty="0"/>
          </a:p>
        </p:txBody>
      </p:sp>
      <p:sp>
        <p:nvSpPr>
          <p:cNvPr id="10" name="円柱 9"/>
          <p:cNvSpPr/>
          <p:nvPr/>
        </p:nvSpPr>
        <p:spPr>
          <a:xfrm>
            <a:off x="195263" y="3733800"/>
            <a:ext cx="3048000" cy="914400"/>
          </a:xfrm>
          <a:prstGeom prst="can">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23563" name="テキスト ボックス 10"/>
          <p:cNvSpPr txBox="1">
            <a:spLocks noChangeArrowheads="1"/>
          </p:cNvSpPr>
          <p:nvPr/>
        </p:nvSpPr>
        <p:spPr bwMode="auto">
          <a:xfrm>
            <a:off x="392113" y="3817938"/>
            <a:ext cx="2654300" cy="830262"/>
          </a:xfrm>
          <a:prstGeom prst="rect">
            <a:avLst/>
          </a:prstGeom>
          <a:noFill/>
          <a:ln w="9525">
            <a:noFill/>
            <a:miter lim="800000"/>
            <a:headEnd/>
            <a:tailEnd/>
          </a:ln>
        </p:spPr>
        <p:txBody>
          <a:bodyPr wrap="none">
            <a:prstTxWarp prst="textNoShape">
              <a:avLst/>
            </a:prstTxWarp>
            <a:spAutoFit/>
          </a:bodyPr>
          <a:lstStyle/>
          <a:p>
            <a:r>
              <a:rPr lang="en-US" altLang="ja-JP"/>
              <a:t>Surface Reflectance</a:t>
            </a:r>
          </a:p>
          <a:p>
            <a:r>
              <a:rPr lang="en-US" altLang="ja-JP"/>
              <a:t>NDVI/EVI, etc…</a:t>
            </a:r>
            <a:endParaRPr lang="ja-JP" altLang="en-US"/>
          </a:p>
        </p:txBody>
      </p:sp>
      <p:sp>
        <p:nvSpPr>
          <p:cNvPr id="23564" name="テキスト ボックス 11"/>
          <p:cNvSpPr txBox="1">
            <a:spLocks noChangeArrowheads="1"/>
          </p:cNvSpPr>
          <p:nvPr/>
        </p:nvSpPr>
        <p:spPr bwMode="auto">
          <a:xfrm>
            <a:off x="3319463" y="3962400"/>
            <a:ext cx="1035050" cy="461963"/>
          </a:xfrm>
          <a:prstGeom prst="rect">
            <a:avLst/>
          </a:prstGeom>
          <a:noFill/>
          <a:ln w="9525">
            <a:noFill/>
            <a:miter lim="800000"/>
            <a:headEnd/>
            <a:tailEnd/>
          </a:ln>
        </p:spPr>
        <p:txBody>
          <a:bodyPr wrap="none">
            <a:prstTxWarp prst="textNoShape">
              <a:avLst/>
            </a:prstTxWarp>
            <a:spAutoFit/>
          </a:bodyPr>
          <a:lstStyle/>
          <a:p>
            <a:r>
              <a:rPr lang="en-US" altLang="ja-JP"/>
              <a:t>L2~L3</a:t>
            </a:r>
            <a:endParaRPr lang="ja-JP" altLang="en-US"/>
          </a:p>
        </p:txBody>
      </p:sp>
      <p:sp>
        <p:nvSpPr>
          <p:cNvPr id="23565" name="テキスト ボックス 12"/>
          <p:cNvSpPr txBox="1">
            <a:spLocks noChangeArrowheads="1"/>
          </p:cNvSpPr>
          <p:nvPr/>
        </p:nvSpPr>
        <p:spPr bwMode="auto">
          <a:xfrm>
            <a:off x="3276600" y="1981200"/>
            <a:ext cx="1239838" cy="461963"/>
          </a:xfrm>
          <a:prstGeom prst="rect">
            <a:avLst/>
          </a:prstGeom>
          <a:noFill/>
          <a:ln w="9525">
            <a:noFill/>
            <a:miter lim="800000"/>
            <a:headEnd/>
            <a:tailEnd/>
          </a:ln>
        </p:spPr>
        <p:txBody>
          <a:bodyPr wrap="none">
            <a:prstTxWarp prst="textNoShape">
              <a:avLst/>
            </a:prstTxWarp>
            <a:spAutoFit/>
          </a:bodyPr>
          <a:lstStyle/>
          <a:p>
            <a:r>
              <a:rPr lang="en-US" altLang="ja-JP"/>
              <a:t>(L0)~L1</a:t>
            </a:r>
            <a:endParaRPr lang="ja-JP" altLang="en-US"/>
          </a:p>
        </p:txBody>
      </p:sp>
      <p:sp>
        <p:nvSpPr>
          <p:cNvPr id="23566" name="テキスト ボックス 13"/>
          <p:cNvSpPr txBox="1">
            <a:spLocks noChangeArrowheads="1"/>
          </p:cNvSpPr>
          <p:nvPr/>
        </p:nvSpPr>
        <p:spPr bwMode="auto">
          <a:xfrm>
            <a:off x="3319463" y="5562600"/>
            <a:ext cx="1035050" cy="461963"/>
          </a:xfrm>
          <a:prstGeom prst="rect">
            <a:avLst/>
          </a:prstGeom>
          <a:noFill/>
          <a:ln w="9525">
            <a:noFill/>
            <a:miter lim="800000"/>
            <a:headEnd/>
            <a:tailEnd/>
          </a:ln>
        </p:spPr>
        <p:txBody>
          <a:bodyPr wrap="none">
            <a:prstTxWarp prst="textNoShape">
              <a:avLst/>
            </a:prstTxWarp>
            <a:spAutoFit/>
          </a:bodyPr>
          <a:lstStyle/>
          <a:p>
            <a:r>
              <a:rPr lang="en-US" altLang="ja-JP"/>
              <a:t>L3~L4</a:t>
            </a:r>
            <a:endParaRPr lang="ja-JP" altLang="en-US"/>
          </a:p>
        </p:txBody>
      </p:sp>
      <p:pic>
        <p:nvPicPr>
          <p:cNvPr id="23567" name="図 30"/>
          <p:cNvPicPr>
            <a:picLocks noChangeAspect="1"/>
          </p:cNvPicPr>
          <p:nvPr/>
        </p:nvPicPr>
        <p:blipFill>
          <a:blip r:embed="rId2"/>
          <a:srcRect/>
          <a:stretch>
            <a:fillRect/>
          </a:stretch>
        </p:blipFill>
        <p:spPr bwMode="auto">
          <a:xfrm>
            <a:off x="4884738" y="5037138"/>
            <a:ext cx="1143000" cy="1143000"/>
          </a:xfrm>
          <a:prstGeom prst="rect">
            <a:avLst/>
          </a:prstGeom>
          <a:noFill/>
          <a:ln w="9525">
            <a:noFill/>
            <a:miter lim="800000"/>
            <a:headEnd/>
            <a:tailEnd/>
          </a:ln>
        </p:spPr>
      </p:pic>
      <p:pic>
        <p:nvPicPr>
          <p:cNvPr id="23568" name="図 31"/>
          <p:cNvPicPr>
            <a:picLocks noChangeAspect="1"/>
          </p:cNvPicPr>
          <p:nvPr/>
        </p:nvPicPr>
        <p:blipFill>
          <a:blip r:embed="rId2"/>
          <a:srcRect/>
          <a:stretch>
            <a:fillRect/>
          </a:stretch>
        </p:blipFill>
        <p:spPr bwMode="auto">
          <a:xfrm>
            <a:off x="5453063" y="5037138"/>
            <a:ext cx="1143000" cy="1143000"/>
          </a:xfrm>
          <a:prstGeom prst="rect">
            <a:avLst/>
          </a:prstGeom>
          <a:noFill/>
          <a:ln w="9525">
            <a:noFill/>
            <a:miter lim="800000"/>
            <a:headEnd/>
            <a:tailEnd/>
          </a:ln>
        </p:spPr>
      </p:pic>
      <p:sp>
        <p:nvSpPr>
          <p:cNvPr id="18" name="正方形/長方形 17"/>
          <p:cNvSpPr/>
          <p:nvPr/>
        </p:nvSpPr>
        <p:spPr bwMode="auto">
          <a:xfrm>
            <a:off x="4953000" y="4597400"/>
            <a:ext cx="228600" cy="46038"/>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19" name="円/楕円 18"/>
          <p:cNvSpPr/>
          <p:nvPr/>
        </p:nvSpPr>
        <p:spPr bwMode="auto">
          <a:xfrm>
            <a:off x="5257800" y="4648200"/>
            <a:ext cx="228600" cy="228600"/>
          </a:xfrm>
          <a:prstGeom prst="ellips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20" name="正方形/長方形 19"/>
          <p:cNvSpPr/>
          <p:nvPr/>
        </p:nvSpPr>
        <p:spPr bwMode="auto">
          <a:xfrm>
            <a:off x="5181600" y="4521200"/>
            <a:ext cx="381000" cy="22860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21" name="正方形/長方形 20"/>
          <p:cNvSpPr/>
          <p:nvPr/>
        </p:nvSpPr>
        <p:spPr bwMode="auto">
          <a:xfrm>
            <a:off x="4876800" y="4343400"/>
            <a:ext cx="87313" cy="1836738"/>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22" name="正方形/長方形 21"/>
          <p:cNvSpPr/>
          <p:nvPr/>
        </p:nvSpPr>
        <p:spPr bwMode="auto">
          <a:xfrm>
            <a:off x="6519863" y="5357813"/>
            <a:ext cx="552450" cy="38735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23" name="正方形/長方形 22"/>
          <p:cNvSpPr/>
          <p:nvPr/>
        </p:nvSpPr>
        <p:spPr bwMode="auto">
          <a:xfrm rot="17713187">
            <a:off x="6503988" y="5121275"/>
            <a:ext cx="944562" cy="58738"/>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24" name="円/楕円 23"/>
          <p:cNvSpPr/>
          <p:nvPr/>
        </p:nvSpPr>
        <p:spPr bwMode="auto">
          <a:xfrm>
            <a:off x="6684963" y="5437188"/>
            <a:ext cx="222250" cy="222250"/>
          </a:xfrm>
          <a:prstGeom prst="ellips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25" name="正方形/長方形 24"/>
          <p:cNvSpPr/>
          <p:nvPr/>
        </p:nvSpPr>
        <p:spPr bwMode="auto">
          <a:xfrm>
            <a:off x="6684963" y="5745163"/>
            <a:ext cx="166687" cy="53975"/>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sp>
        <p:nvSpPr>
          <p:cNvPr id="26" name="正方形/長方形 25"/>
          <p:cNvSpPr/>
          <p:nvPr/>
        </p:nvSpPr>
        <p:spPr bwMode="auto">
          <a:xfrm>
            <a:off x="6519863" y="5799138"/>
            <a:ext cx="552450" cy="387350"/>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ja-JP" altLang="en-US"/>
          </a:p>
        </p:txBody>
      </p:sp>
      <p:grpSp>
        <p:nvGrpSpPr>
          <p:cNvPr id="2" name="図形グループ 23"/>
          <p:cNvGrpSpPr>
            <a:grpSpLocks/>
          </p:cNvGrpSpPr>
          <p:nvPr/>
        </p:nvGrpSpPr>
        <p:grpSpPr bwMode="auto">
          <a:xfrm>
            <a:off x="8001000" y="1447800"/>
            <a:ext cx="914400" cy="914400"/>
            <a:chOff x="6400800" y="1828800"/>
            <a:chExt cx="1295400" cy="1295400"/>
          </a:xfrm>
        </p:grpSpPr>
        <p:sp>
          <p:nvSpPr>
            <p:cNvPr id="28" name="円/楕円 27"/>
            <p:cNvSpPr/>
            <p:nvPr/>
          </p:nvSpPr>
          <p:spPr>
            <a:xfrm>
              <a:off x="6780875" y="2208875"/>
              <a:ext cx="535252" cy="535252"/>
            </a:xfrm>
            <a:prstGeom prst="ellipse">
              <a:avLst/>
            </a:prstGeom>
            <a:solidFill>
              <a:srgbClr val="FF6600"/>
            </a:solidFill>
            <a:ln>
              <a:solidFill>
                <a:srgbClr val="FF66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ja-JP" altLang="en-US">
                <a:solidFill>
                  <a:srgbClr val="FFFFFF"/>
                </a:solidFill>
              </a:endParaRPr>
            </a:p>
          </p:txBody>
        </p:sp>
        <p:cxnSp>
          <p:nvCxnSpPr>
            <p:cNvPr id="29" name="直線コネクタ 28"/>
            <p:cNvCxnSpPr/>
            <p:nvPr/>
          </p:nvCxnSpPr>
          <p:spPr>
            <a:xfrm>
              <a:off x="6400800" y="2438268"/>
              <a:ext cx="305858" cy="2248"/>
            </a:xfrm>
            <a:prstGeom prst="line">
              <a:avLst/>
            </a:prstGeom>
            <a:ln w="635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30" name="直線コネクタ 29"/>
            <p:cNvCxnSpPr/>
            <p:nvPr/>
          </p:nvCxnSpPr>
          <p:spPr>
            <a:xfrm rot="16200000">
              <a:off x="6934929" y="1980604"/>
              <a:ext cx="305858" cy="2248"/>
            </a:xfrm>
            <a:prstGeom prst="line">
              <a:avLst/>
            </a:prstGeom>
            <a:ln w="635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31" name="直線コネクタ 30"/>
            <p:cNvCxnSpPr/>
            <p:nvPr/>
          </p:nvCxnSpPr>
          <p:spPr>
            <a:xfrm rot="16200000">
              <a:off x="6934929" y="2970146"/>
              <a:ext cx="305858" cy="2248"/>
            </a:xfrm>
            <a:prstGeom prst="line">
              <a:avLst/>
            </a:prstGeom>
            <a:ln w="635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32" name="直線コネクタ 31"/>
            <p:cNvCxnSpPr/>
            <p:nvPr/>
          </p:nvCxnSpPr>
          <p:spPr>
            <a:xfrm>
              <a:off x="7390342" y="2438268"/>
              <a:ext cx="305858" cy="2248"/>
            </a:xfrm>
            <a:prstGeom prst="line">
              <a:avLst/>
            </a:prstGeom>
            <a:ln w="635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33" name="直線コネクタ 32"/>
            <p:cNvCxnSpPr/>
            <p:nvPr/>
          </p:nvCxnSpPr>
          <p:spPr>
            <a:xfrm rot="18900000">
              <a:off x="7282392" y="2100925"/>
              <a:ext cx="305858" cy="2248"/>
            </a:xfrm>
            <a:prstGeom prst="line">
              <a:avLst/>
            </a:prstGeom>
            <a:ln w="635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34" name="直線コネクタ 33"/>
            <p:cNvCxnSpPr/>
            <p:nvPr/>
          </p:nvCxnSpPr>
          <p:spPr>
            <a:xfrm rot="18900000">
              <a:off x="6508750" y="2849827"/>
              <a:ext cx="305858" cy="2250"/>
            </a:xfrm>
            <a:prstGeom prst="line">
              <a:avLst/>
            </a:prstGeom>
            <a:ln w="635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35" name="直線コネクタ 34"/>
            <p:cNvCxnSpPr/>
            <p:nvPr/>
          </p:nvCxnSpPr>
          <p:spPr>
            <a:xfrm rot="13500000">
              <a:off x="6508750" y="2089679"/>
              <a:ext cx="305858" cy="0"/>
            </a:xfrm>
            <a:prstGeom prst="line">
              <a:avLst/>
            </a:prstGeom>
            <a:ln w="63500">
              <a:solidFill>
                <a:srgbClr val="FF6600"/>
              </a:solidFill>
            </a:ln>
          </p:spPr>
          <p:style>
            <a:lnRef idx="2">
              <a:schemeClr val="accent1"/>
            </a:lnRef>
            <a:fillRef idx="0">
              <a:schemeClr val="accent1"/>
            </a:fillRef>
            <a:effectRef idx="1">
              <a:schemeClr val="accent1"/>
            </a:effectRef>
            <a:fontRef idx="minor">
              <a:schemeClr val="tx1"/>
            </a:fontRef>
          </p:style>
        </p:cxnSp>
        <p:cxnSp>
          <p:nvCxnSpPr>
            <p:cNvPr id="36" name="直線コネクタ 35"/>
            <p:cNvCxnSpPr/>
            <p:nvPr/>
          </p:nvCxnSpPr>
          <p:spPr>
            <a:xfrm rot="13500000">
              <a:off x="7346487" y="2850952"/>
              <a:ext cx="305858" cy="2250"/>
            </a:xfrm>
            <a:prstGeom prst="line">
              <a:avLst/>
            </a:prstGeom>
            <a:ln w="63500">
              <a:solidFill>
                <a:srgbClr val="FF6600"/>
              </a:solidFill>
            </a:ln>
          </p:spPr>
          <p:style>
            <a:lnRef idx="2">
              <a:schemeClr val="accent1"/>
            </a:lnRef>
            <a:fillRef idx="0">
              <a:schemeClr val="accent1"/>
            </a:fillRef>
            <a:effectRef idx="1">
              <a:schemeClr val="accent1"/>
            </a:effectRef>
            <a:fontRef idx="minor">
              <a:schemeClr val="tx1"/>
            </a:fontRef>
          </p:style>
        </p:cxnSp>
      </p:grpSp>
      <p:sp>
        <p:nvSpPr>
          <p:cNvPr id="23579" name="テキスト ボックス 36"/>
          <p:cNvSpPr txBox="1">
            <a:spLocks noChangeArrowheads="1"/>
          </p:cNvSpPr>
          <p:nvPr/>
        </p:nvSpPr>
        <p:spPr bwMode="auto">
          <a:xfrm>
            <a:off x="6172200" y="1676400"/>
            <a:ext cx="1570038" cy="461963"/>
          </a:xfrm>
          <a:prstGeom prst="rect">
            <a:avLst/>
          </a:prstGeom>
          <a:noFill/>
          <a:ln w="25400">
            <a:solidFill>
              <a:srgbClr val="FF0000"/>
            </a:solidFill>
            <a:miter lim="800000"/>
            <a:headEnd/>
            <a:tailEnd/>
          </a:ln>
        </p:spPr>
        <p:txBody>
          <a:bodyPr wrap="none">
            <a:prstTxWarp prst="textNoShape">
              <a:avLst/>
            </a:prstTxWarp>
            <a:spAutoFit/>
          </a:bodyPr>
          <a:lstStyle/>
          <a:p>
            <a:r>
              <a:rPr lang="en-US" altLang="ja-JP" dirty="0">
                <a:solidFill>
                  <a:srgbClr val="FF0000"/>
                </a:solidFill>
              </a:rPr>
              <a:t>Calibration</a:t>
            </a:r>
            <a:endParaRPr lang="ja-JP" altLang="en-US" dirty="0">
              <a:solidFill>
                <a:srgbClr val="FF0000"/>
              </a:solidFill>
            </a:endParaRPr>
          </a:p>
        </p:txBody>
      </p:sp>
      <p:sp>
        <p:nvSpPr>
          <p:cNvPr id="23580" name="テキスト ボックス 37"/>
          <p:cNvSpPr txBox="1">
            <a:spLocks noChangeArrowheads="1"/>
          </p:cNvSpPr>
          <p:nvPr/>
        </p:nvSpPr>
        <p:spPr bwMode="auto">
          <a:xfrm>
            <a:off x="6218238" y="4114800"/>
            <a:ext cx="1454150" cy="461963"/>
          </a:xfrm>
          <a:prstGeom prst="rect">
            <a:avLst/>
          </a:prstGeom>
          <a:noFill/>
          <a:ln w="25400">
            <a:solidFill>
              <a:srgbClr val="FF0000"/>
            </a:solidFill>
            <a:miter lim="800000"/>
            <a:headEnd/>
            <a:tailEnd/>
          </a:ln>
        </p:spPr>
        <p:txBody>
          <a:bodyPr wrap="none">
            <a:prstTxWarp prst="textNoShape">
              <a:avLst/>
            </a:prstTxWarp>
            <a:spAutoFit/>
          </a:bodyPr>
          <a:lstStyle/>
          <a:p>
            <a:r>
              <a:rPr lang="en-US" altLang="ja-JP" dirty="0">
                <a:solidFill>
                  <a:srgbClr val="FF0000"/>
                </a:solidFill>
              </a:rPr>
              <a:t>Validation</a:t>
            </a:r>
            <a:endParaRPr lang="ja-JP" altLang="en-US" dirty="0">
              <a:solidFill>
                <a:srgbClr val="FF0000"/>
              </a:solidFill>
            </a:endParaRPr>
          </a:p>
        </p:txBody>
      </p:sp>
      <p:cxnSp>
        <p:nvCxnSpPr>
          <p:cNvPr id="40" name="直線矢印コネクタ 39"/>
          <p:cNvCxnSpPr>
            <a:stCxn id="5" idx="3"/>
            <a:endCxn id="10" idx="1"/>
          </p:cNvCxnSpPr>
          <p:nvPr/>
        </p:nvCxnSpPr>
        <p:spPr>
          <a:xfrm rot="5400000">
            <a:off x="1146969" y="3163094"/>
            <a:ext cx="11430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2" name="直線矢印コネクタ 41"/>
          <p:cNvCxnSpPr>
            <a:stCxn id="10" idx="3"/>
            <a:endCxn id="6" idx="1"/>
          </p:cNvCxnSpPr>
          <p:nvPr/>
        </p:nvCxnSpPr>
        <p:spPr>
          <a:xfrm rot="5400000">
            <a:off x="1526382" y="4836318"/>
            <a:ext cx="381000" cy="476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23583" name="Picture 43"/>
          <p:cNvPicPr>
            <a:picLocks noChangeAspect="1" noChangeArrowheads="1"/>
          </p:cNvPicPr>
          <p:nvPr/>
        </p:nvPicPr>
        <p:blipFill>
          <a:blip r:embed="rId3"/>
          <a:srcRect/>
          <a:stretch>
            <a:fillRect/>
          </a:stretch>
        </p:blipFill>
        <p:spPr bwMode="auto">
          <a:xfrm flipH="1" flipV="1">
            <a:off x="4572000" y="1447800"/>
            <a:ext cx="1384300" cy="609600"/>
          </a:xfrm>
          <a:prstGeom prst="rect">
            <a:avLst/>
          </a:prstGeom>
          <a:noFill/>
          <a:ln w="9525">
            <a:noFill/>
            <a:miter lim="800000"/>
            <a:headEnd/>
            <a:tailEnd/>
          </a:ln>
        </p:spPr>
      </p:pic>
      <p:cxnSp>
        <p:nvCxnSpPr>
          <p:cNvPr id="46" name="直線矢印コネクタ 45"/>
          <p:cNvCxnSpPr>
            <a:stCxn id="23579" idx="2"/>
            <a:endCxn id="23580" idx="0"/>
          </p:cNvCxnSpPr>
          <p:nvPr/>
        </p:nvCxnSpPr>
        <p:spPr>
          <a:xfrm rot="5400000">
            <a:off x="5962650" y="3121026"/>
            <a:ext cx="1976437" cy="1111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7" name="正方形/長方形 46"/>
          <p:cNvSpPr/>
          <p:nvPr/>
        </p:nvSpPr>
        <p:spPr>
          <a:xfrm>
            <a:off x="4572000" y="6172200"/>
            <a:ext cx="4343400" cy="304800"/>
          </a:xfrm>
          <a:prstGeom prst="rect">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ja-JP" altLang="en-US">
              <a:solidFill>
                <a:srgbClr val="FFFFFF"/>
              </a:solidFill>
            </a:endParaRPr>
          </a:p>
        </p:txBody>
      </p:sp>
      <p:sp>
        <p:nvSpPr>
          <p:cNvPr id="49" name="正方形/長方形 48"/>
          <p:cNvSpPr/>
          <p:nvPr/>
        </p:nvSpPr>
        <p:spPr bwMode="auto">
          <a:xfrm>
            <a:off x="4572000" y="2928938"/>
            <a:ext cx="4343400" cy="609600"/>
          </a:xfrm>
          <a:prstGeom prst="rect">
            <a:avLst/>
          </a:prstGeom>
          <a:solidFill>
            <a:schemeClr val="accent1">
              <a:alpha val="50000"/>
            </a:schemeClr>
          </a:solidFill>
          <a:ln>
            <a:solidFill>
              <a:schemeClr val="accent1">
                <a:shade val="95000"/>
                <a:satMod val="105000"/>
                <a:alpha val="50000"/>
              </a:schemeClr>
            </a:solidFill>
          </a:ln>
        </p:spPr>
        <p:style>
          <a:lnRef idx="1">
            <a:schemeClr val="accent1"/>
          </a:lnRef>
          <a:fillRef idx="2">
            <a:schemeClr val="accent1"/>
          </a:fillRef>
          <a:effectRef idx="1">
            <a:schemeClr val="accent1"/>
          </a:effectRef>
          <a:fontRef idx="minor">
            <a:schemeClr val="dk1"/>
          </a:fontRef>
        </p:style>
        <p:txBody>
          <a:bodyPr anchor="ctr">
            <a:prstTxWarp prst="textNoShape">
              <a:avLst/>
            </a:prstTxWarp>
          </a:bodyPr>
          <a:lstStyle/>
          <a:p>
            <a:pPr algn="ctr">
              <a:defRPr/>
            </a:pPr>
            <a:endParaRPr lang="ja-JP" altLang="en-US">
              <a:solidFill>
                <a:srgbClr val="000000"/>
              </a:solidFill>
            </a:endParaRPr>
          </a:p>
        </p:txBody>
      </p:sp>
      <p:pic>
        <p:nvPicPr>
          <p:cNvPr id="23587" name="図 28"/>
          <p:cNvPicPr>
            <a:picLocks noChangeAspect="1"/>
          </p:cNvPicPr>
          <p:nvPr/>
        </p:nvPicPr>
        <p:blipFill>
          <a:blip r:embed="rId4"/>
          <a:srcRect/>
          <a:stretch>
            <a:fillRect/>
          </a:stretch>
        </p:blipFill>
        <p:spPr bwMode="auto">
          <a:xfrm>
            <a:off x="4572000" y="2928938"/>
            <a:ext cx="976313" cy="609600"/>
          </a:xfrm>
          <a:prstGeom prst="rect">
            <a:avLst/>
          </a:prstGeom>
          <a:noFill/>
          <a:ln w="9525">
            <a:noFill/>
            <a:miter lim="800000"/>
            <a:headEnd/>
            <a:tailEnd/>
          </a:ln>
        </p:spPr>
      </p:pic>
      <p:grpSp>
        <p:nvGrpSpPr>
          <p:cNvPr id="3" name="図形グループ 75"/>
          <p:cNvGrpSpPr>
            <a:grpSpLocks/>
          </p:cNvGrpSpPr>
          <p:nvPr/>
        </p:nvGrpSpPr>
        <p:grpSpPr bwMode="auto">
          <a:xfrm>
            <a:off x="5775325" y="2919413"/>
            <a:ext cx="854075" cy="619125"/>
            <a:chOff x="3810000" y="3348038"/>
            <a:chExt cx="854075" cy="619125"/>
          </a:xfrm>
        </p:grpSpPr>
        <p:sp>
          <p:nvSpPr>
            <p:cNvPr id="51" name="円/楕円 50"/>
            <p:cNvSpPr/>
            <p:nvPr/>
          </p:nvSpPr>
          <p:spPr bwMode="auto">
            <a:xfrm>
              <a:off x="4186238" y="3622675"/>
              <a:ext cx="73025" cy="85725"/>
            </a:xfrm>
            <a:prstGeom prst="ellipse">
              <a:avLst/>
            </a:prstGeom>
            <a:solidFill>
              <a:srgbClr val="0000FF"/>
            </a:solidFill>
            <a:ln>
              <a:solidFill>
                <a:srgbClr val="0000FF"/>
              </a:solidFill>
              <a:tailEnd type="arrow" w="sm" len="med"/>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ja-JP" altLang="en-US">
                <a:solidFill>
                  <a:srgbClr val="FFFFFF"/>
                </a:solidFill>
              </a:endParaRPr>
            </a:p>
          </p:txBody>
        </p:sp>
        <p:cxnSp>
          <p:nvCxnSpPr>
            <p:cNvPr id="52" name="直線矢印コネクタ 51"/>
            <p:cNvCxnSpPr>
              <a:cxnSpLocks noChangeShapeType="1"/>
            </p:cNvCxnSpPr>
            <p:nvPr/>
          </p:nvCxnSpPr>
          <p:spPr bwMode="auto">
            <a:xfrm rot="5400000" flipH="1" flipV="1">
              <a:off x="4214813" y="3449638"/>
              <a:ext cx="161925" cy="73025"/>
            </a:xfrm>
            <a:prstGeom prst="straightConnector1">
              <a:avLst/>
            </a:prstGeom>
            <a:noFill/>
            <a:ln w="12700">
              <a:solidFill>
                <a:srgbClr val="0000FF"/>
              </a:solidFill>
              <a:round/>
              <a:headEnd/>
              <a:tailEnd type="arrow" w="sm" len="sm"/>
            </a:ln>
            <a:effectLst>
              <a:outerShdw blurRad="40000" dist="20000" dir="5400000" rotWithShape="0">
                <a:srgbClr val="000000">
                  <a:alpha val="37999"/>
                </a:srgbClr>
              </a:outerShdw>
            </a:effectLst>
          </p:spPr>
        </p:cxnSp>
        <p:cxnSp>
          <p:nvCxnSpPr>
            <p:cNvPr id="53" name="直線矢印コネクタ 52"/>
            <p:cNvCxnSpPr>
              <a:cxnSpLocks noChangeShapeType="1"/>
            </p:cNvCxnSpPr>
            <p:nvPr/>
          </p:nvCxnSpPr>
          <p:spPr bwMode="auto">
            <a:xfrm rot="16200000" flipV="1">
              <a:off x="4062412" y="3416301"/>
              <a:ext cx="219075" cy="82550"/>
            </a:xfrm>
            <a:prstGeom prst="straightConnector1">
              <a:avLst/>
            </a:prstGeom>
            <a:noFill/>
            <a:ln w="12700">
              <a:solidFill>
                <a:srgbClr val="0000FF"/>
              </a:solidFill>
              <a:round/>
              <a:headEnd/>
              <a:tailEnd type="arrow" w="sm" len="sm"/>
            </a:ln>
            <a:effectLst>
              <a:outerShdw blurRad="40000" dist="20000" dir="5400000" rotWithShape="0">
                <a:srgbClr val="000000">
                  <a:alpha val="37999"/>
                </a:srgbClr>
              </a:outerShdw>
            </a:effectLst>
          </p:spPr>
        </p:cxnSp>
        <p:cxnSp>
          <p:nvCxnSpPr>
            <p:cNvPr id="54" name="直線矢印コネクタ 53"/>
            <p:cNvCxnSpPr>
              <a:cxnSpLocks noChangeShapeType="1"/>
            </p:cNvCxnSpPr>
            <p:nvPr/>
          </p:nvCxnSpPr>
          <p:spPr bwMode="auto">
            <a:xfrm rot="16200000" flipV="1">
              <a:off x="3948113" y="3384550"/>
              <a:ext cx="274637" cy="201613"/>
            </a:xfrm>
            <a:prstGeom prst="straightConnector1">
              <a:avLst/>
            </a:prstGeom>
            <a:noFill/>
            <a:ln w="12700">
              <a:solidFill>
                <a:srgbClr val="0000FF"/>
              </a:solidFill>
              <a:round/>
              <a:headEnd/>
              <a:tailEnd type="arrow" w="sm" len="sm"/>
            </a:ln>
            <a:effectLst>
              <a:outerShdw blurRad="40000" dist="20000" dir="5400000" rotWithShape="0">
                <a:srgbClr val="000000">
                  <a:alpha val="37999"/>
                </a:srgbClr>
              </a:outerShdw>
            </a:effectLst>
          </p:spPr>
        </p:cxnSp>
        <p:cxnSp>
          <p:nvCxnSpPr>
            <p:cNvPr id="55" name="直線矢印コネクタ 54"/>
            <p:cNvCxnSpPr>
              <a:cxnSpLocks noChangeShapeType="1"/>
            </p:cNvCxnSpPr>
            <p:nvPr/>
          </p:nvCxnSpPr>
          <p:spPr bwMode="auto">
            <a:xfrm flipV="1">
              <a:off x="4295775" y="3567113"/>
              <a:ext cx="187325" cy="55562"/>
            </a:xfrm>
            <a:prstGeom prst="straightConnector1">
              <a:avLst/>
            </a:prstGeom>
            <a:noFill/>
            <a:ln w="12700">
              <a:solidFill>
                <a:srgbClr val="0000FF"/>
              </a:solidFill>
              <a:round/>
              <a:headEnd/>
              <a:tailEnd type="arrow" w="sm" len="sm"/>
            </a:ln>
            <a:effectLst>
              <a:outerShdw blurRad="40000" dist="20000" dir="5400000" rotWithShape="0">
                <a:srgbClr val="000000">
                  <a:alpha val="37999"/>
                </a:srgbClr>
              </a:outerShdw>
            </a:effectLst>
          </p:spPr>
        </p:cxnSp>
        <p:cxnSp>
          <p:nvCxnSpPr>
            <p:cNvPr id="56" name="直線矢印コネクタ 55"/>
            <p:cNvCxnSpPr/>
            <p:nvPr/>
          </p:nvCxnSpPr>
          <p:spPr bwMode="auto">
            <a:xfrm>
              <a:off x="4295775" y="3667125"/>
              <a:ext cx="368300" cy="41275"/>
            </a:xfrm>
            <a:prstGeom prst="straightConnector1">
              <a:avLst/>
            </a:prstGeom>
            <a:ln w="12700">
              <a:solidFill>
                <a:srgbClr val="0000FF"/>
              </a:solidFill>
              <a:tailEnd type="arrow" w="sm" len="sm"/>
            </a:ln>
          </p:spPr>
          <p:style>
            <a:lnRef idx="2">
              <a:schemeClr val="accent1"/>
            </a:lnRef>
            <a:fillRef idx="0">
              <a:schemeClr val="accent1"/>
            </a:fillRef>
            <a:effectRef idx="1">
              <a:schemeClr val="accent1"/>
            </a:effectRef>
            <a:fontRef idx="minor">
              <a:schemeClr val="tx1"/>
            </a:fontRef>
          </p:style>
        </p:cxnSp>
        <p:cxnSp>
          <p:nvCxnSpPr>
            <p:cNvPr id="57" name="直線矢印コネクタ 56"/>
            <p:cNvCxnSpPr/>
            <p:nvPr/>
          </p:nvCxnSpPr>
          <p:spPr bwMode="auto">
            <a:xfrm>
              <a:off x="4259263" y="3708400"/>
              <a:ext cx="404812" cy="185738"/>
            </a:xfrm>
            <a:prstGeom prst="straightConnector1">
              <a:avLst/>
            </a:prstGeom>
            <a:ln w="12700">
              <a:solidFill>
                <a:srgbClr val="0000FF"/>
              </a:solidFill>
              <a:tailEnd type="arrow" w="sm" len="sm"/>
            </a:ln>
          </p:spPr>
          <p:style>
            <a:lnRef idx="2">
              <a:schemeClr val="accent1"/>
            </a:lnRef>
            <a:fillRef idx="0">
              <a:schemeClr val="accent1"/>
            </a:fillRef>
            <a:effectRef idx="1">
              <a:schemeClr val="accent1"/>
            </a:effectRef>
            <a:fontRef idx="minor">
              <a:schemeClr val="tx1"/>
            </a:fontRef>
          </p:style>
        </p:cxnSp>
        <p:cxnSp>
          <p:nvCxnSpPr>
            <p:cNvPr id="58" name="直線矢印コネクタ 57"/>
            <p:cNvCxnSpPr/>
            <p:nvPr/>
          </p:nvCxnSpPr>
          <p:spPr bwMode="auto">
            <a:xfrm>
              <a:off x="4259263" y="3740150"/>
              <a:ext cx="223837" cy="227013"/>
            </a:xfrm>
            <a:prstGeom prst="straightConnector1">
              <a:avLst/>
            </a:prstGeom>
            <a:ln w="12700">
              <a:solidFill>
                <a:srgbClr val="0000FF"/>
              </a:solidFill>
              <a:tailEnd type="arrow" w="sm" len="sm"/>
            </a:ln>
          </p:spPr>
          <p:style>
            <a:lnRef idx="2">
              <a:schemeClr val="accent1"/>
            </a:lnRef>
            <a:fillRef idx="0">
              <a:schemeClr val="accent1"/>
            </a:fillRef>
            <a:effectRef idx="1">
              <a:schemeClr val="accent1"/>
            </a:effectRef>
            <a:fontRef idx="minor">
              <a:schemeClr val="tx1"/>
            </a:fontRef>
          </p:style>
        </p:cxnSp>
        <p:cxnSp>
          <p:nvCxnSpPr>
            <p:cNvPr id="59" name="直線矢印コネクタ 58"/>
            <p:cNvCxnSpPr>
              <a:cxnSpLocks noChangeShapeType="1"/>
            </p:cNvCxnSpPr>
            <p:nvPr/>
          </p:nvCxnSpPr>
          <p:spPr bwMode="auto">
            <a:xfrm rot="16200000" flipH="1">
              <a:off x="4163219" y="3798094"/>
              <a:ext cx="227013" cy="111125"/>
            </a:xfrm>
            <a:prstGeom prst="straightConnector1">
              <a:avLst/>
            </a:prstGeom>
            <a:noFill/>
            <a:ln w="12700">
              <a:solidFill>
                <a:srgbClr val="0000FF"/>
              </a:solidFill>
              <a:round/>
              <a:headEnd/>
              <a:tailEnd type="arrow" w="sm" len="sm"/>
            </a:ln>
            <a:effectLst>
              <a:outerShdw blurRad="40000" dist="20000" dir="5400000" rotWithShape="0">
                <a:srgbClr val="000000">
                  <a:alpha val="37999"/>
                </a:srgbClr>
              </a:outerShdw>
            </a:effectLst>
          </p:spPr>
        </p:cxnSp>
        <p:cxnSp>
          <p:nvCxnSpPr>
            <p:cNvPr id="60" name="直線矢印コネクタ 59"/>
            <p:cNvCxnSpPr/>
            <p:nvPr/>
          </p:nvCxnSpPr>
          <p:spPr bwMode="auto">
            <a:xfrm rot="5400000">
              <a:off x="4082256" y="3793332"/>
              <a:ext cx="149225" cy="52388"/>
            </a:xfrm>
            <a:prstGeom prst="straightConnector1">
              <a:avLst/>
            </a:prstGeom>
            <a:ln w="12700">
              <a:solidFill>
                <a:srgbClr val="0000FF"/>
              </a:solidFill>
              <a:tailEnd type="arrow" w="sm" len="sm"/>
            </a:ln>
          </p:spPr>
          <p:style>
            <a:lnRef idx="2">
              <a:schemeClr val="accent1"/>
            </a:lnRef>
            <a:fillRef idx="0">
              <a:schemeClr val="accent1"/>
            </a:fillRef>
            <a:effectRef idx="1">
              <a:schemeClr val="accent1"/>
            </a:effectRef>
            <a:fontRef idx="minor">
              <a:schemeClr val="tx1"/>
            </a:fontRef>
          </p:style>
        </p:cxnSp>
        <p:cxnSp>
          <p:nvCxnSpPr>
            <p:cNvPr id="61" name="直線矢印コネクタ 60"/>
            <p:cNvCxnSpPr>
              <a:cxnSpLocks noChangeShapeType="1"/>
            </p:cNvCxnSpPr>
            <p:nvPr/>
          </p:nvCxnSpPr>
          <p:spPr bwMode="auto">
            <a:xfrm rot="10800000" flipV="1">
              <a:off x="3938588" y="3708400"/>
              <a:ext cx="244475" cy="101600"/>
            </a:xfrm>
            <a:prstGeom prst="straightConnector1">
              <a:avLst/>
            </a:prstGeom>
            <a:noFill/>
            <a:ln w="12700">
              <a:solidFill>
                <a:srgbClr val="0000FF"/>
              </a:solidFill>
              <a:round/>
              <a:headEnd/>
              <a:tailEnd type="arrow" w="sm" len="sm"/>
            </a:ln>
            <a:effectLst>
              <a:outerShdw blurRad="40000" dist="20000" dir="5400000" rotWithShape="0">
                <a:srgbClr val="000000">
                  <a:alpha val="37999"/>
                </a:srgbClr>
              </a:outerShdw>
            </a:effectLst>
          </p:spPr>
        </p:cxnSp>
        <p:cxnSp>
          <p:nvCxnSpPr>
            <p:cNvPr id="62" name="直線矢印コネクタ 61"/>
            <p:cNvCxnSpPr>
              <a:cxnSpLocks noChangeShapeType="1"/>
            </p:cNvCxnSpPr>
            <p:nvPr/>
          </p:nvCxnSpPr>
          <p:spPr bwMode="auto">
            <a:xfrm rot="10800000" flipV="1">
              <a:off x="3824288" y="3657600"/>
              <a:ext cx="306387" cy="9525"/>
            </a:xfrm>
            <a:prstGeom prst="straightConnector1">
              <a:avLst/>
            </a:prstGeom>
            <a:noFill/>
            <a:ln w="12700">
              <a:solidFill>
                <a:srgbClr val="0000FF"/>
              </a:solidFill>
              <a:round/>
              <a:headEnd/>
              <a:tailEnd type="arrow" w="sm" len="sm"/>
            </a:ln>
            <a:effectLst>
              <a:outerShdw blurRad="40000" dist="20000" dir="5400000" rotWithShape="0">
                <a:srgbClr val="000000">
                  <a:alpha val="37999"/>
                </a:srgbClr>
              </a:outerShdw>
            </a:effectLst>
          </p:spPr>
        </p:cxnSp>
        <p:cxnSp>
          <p:nvCxnSpPr>
            <p:cNvPr id="63" name="直線矢印コネクタ 62"/>
            <p:cNvCxnSpPr/>
            <p:nvPr/>
          </p:nvCxnSpPr>
          <p:spPr bwMode="auto">
            <a:xfrm rot="10800000">
              <a:off x="3810000" y="3457575"/>
              <a:ext cx="358775" cy="184150"/>
            </a:xfrm>
            <a:prstGeom prst="straightConnector1">
              <a:avLst/>
            </a:prstGeom>
            <a:ln w="12700">
              <a:solidFill>
                <a:srgbClr val="0000FF"/>
              </a:solidFill>
              <a:tailEnd type="arrow" w="sm" len="sm"/>
            </a:ln>
          </p:spPr>
          <p:style>
            <a:lnRef idx="2">
              <a:schemeClr val="accent1"/>
            </a:lnRef>
            <a:fillRef idx="0">
              <a:schemeClr val="accent1"/>
            </a:fillRef>
            <a:effectRef idx="1">
              <a:schemeClr val="accent1"/>
            </a:effectRef>
            <a:fontRef idx="minor">
              <a:schemeClr val="tx1"/>
            </a:fontRef>
          </p:style>
        </p:cxnSp>
      </p:grpSp>
      <p:grpSp>
        <p:nvGrpSpPr>
          <p:cNvPr id="4" name="図形グループ 83"/>
          <p:cNvGrpSpPr>
            <a:grpSpLocks/>
          </p:cNvGrpSpPr>
          <p:nvPr/>
        </p:nvGrpSpPr>
        <p:grpSpPr bwMode="auto">
          <a:xfrm>
            <a:off x="7086600" y="2928938"/>
            <a:ext cx="685800" cy="652462"/>
            <a:chOff x="5105400" y="3500438"/>
            <a:chExt cx="685800" cy="652462"/>
          </a:xfrm>
        </p:grpSpPr>
        <p:sp>
          <p:nvSpPr>
            <p:cNvPr id="77" name="フリーフォーム 76"/>
            <p:cNvSpPr/>
            <p:nvPr/>
          </p:nvSpPr>
          <p:spPr bwMode="auto">
            <a:xfrm rot="17971488">
              <a:off x="5412581" y="3602832"/>
              <a:ext cx="288925" cy="84138"/>
            </a:xfrm>
            <a:custGeom>
              <a:avLst/>
              <a:gdLst>
                <a:gd name="connsiteX0" fmla="*/ 0 w 361950"/>
                <a:gd name="connsiteY0" fmla="*/ 114300 h 191558"/>
                <a:gd name="connsiteX1" fmla="*/ 69850 w 361950"/>
                <a:gd name="connsiteY1" fmla="*/ 120650 h 191558"/>
                <a:gd name="connsiteX2" fmla="*/ 158750 w 361950"/>
                <a:gd name="connsiteY2" fmla="*/ 177800 h 191558"/>
                <a:gd name="connsiteX3" fmla="*/ 209550 w 361950"/>
                <a:gd name="connsiteY3" fmla="*/ 38100 h 191558"/>
                <a:gd name="connsiteX4" fmla="*/ 311150 w 361950"/>
                <a:gd name="connsiteY4" fmla="*/ 114300 h 191558"/>
                <a:gd name="connsiteX5" fmla="*/ 361950 w 361950"/>
                <a:gd name="connsiteY5" fmla="*/ 0 h 19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191558">
                  <a:moveTo>
                    <a:pt x="0" y="114300"/>
                  </a:moveTo>
                  <a:lnTo>
                    <a:pt x="69850" y="120650"/>
                  </a:lnTo>
                  <a:cubicBezTo>
                    <a:pt x="96308" y="131233"/>
                    <a:pt x="135467" y="191558"/>
                    <a:pt x="158750" y="177800"/>
                  </a:cubicBezTo>
                  <a:cubicBezTo>
                    <a:pt x="182033" y="164042"/>
                    <a:pt x="184150" y="48683"/>
                    <a:pt x="209550" y="38100"/>
                  </a:cubicBezTo>
                  <a:cubicBezTo>
                    <a:pt x="234950" y="27517"/>
                    <a:pt x="285750" y="120650"/>
                    <a:pt x="311150" y="114300"/>
                  </a:cubicBezTo>
                  <a:cubicBezTo>
                    <a:pt x="336550" y="107950"/>
                    <a:pt x="361950" y="0"/>
                    <a:pt x="361950" y="0"/>
                  </a:cubicBezTo>
                </a:path>
              </a:pathLst>
            </a:custGeom>
            <a:ln w="12700">
              <a:solidFill>
                <a:srgbClr val="0000FF"/>
              </a:solidFill>
              <a:headEnd type="arrow" w="sm" len="sm"/>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defRPr/>
              </a:pPr>
              <a:endParaRPr lang="ja-JP" altLang="en-US"/>
            </a:p>
          </p:txBody>
        </p:sp>
        <p:sp>
          <p:nvSpPr>
            <p:cNvPr id="78" name="フリーフォーム 77"/>
            <p:cNvSpPr/>
            <p:nvPr/>
          </p:nvSpPr>
          <p:spPr bwMode="auto">
            <a:xfrm rot="13697725">
              <a:off x="5181600" y="3603625"/>
              <a:ext cx="287338" cy="84138"/>
            </a:xfrm>
            <a:custGeom>
              <a:avLst/>
              <a:gdLst>
                <a:gd name="connsiteX0" fmla="*/ 0 w 361950"/>
                <a:gd name="connsiteY0" fmla="*/ 114300 h 191558"/>
                <a:gd name="connsiteX1" fmla="*/ 69850 w 361950"/>
                <a:gd name="connsiteY1" fmla="*/ 120650 h 191558"/>
                <a:gd name="connsiteX2" fmla="*/ 158750 w 361950"/>
                <a:gd name="connsiteY2" fmla="*/ 177800 h 191558"/>
                <a:gd name="connsiteX3" fmla="*/ 209550 w 361950"/>
                <a:gd name="connsiteY3" fmla="*/ 38100 h 191558"/>
                <a:gd name="connsiteX4" fmla="*/ 311150 w 361950"/>
                <a:gd name="connsiteY4" fmla="*/ 114300 h 191558"/>
                <a:gd name="connsiteX5" fmla="*/ 361950 w 361950"/>
                <a:gd name="connsiteY5" fmla="*/ 0 h 19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191558">
                  <a:moveTo>
                    <a:pt x="0" y="114300"/>
                  </a:moveTo>
                  <a:lnTo>
                    <a:pt x="69850" y="120650"/>
                  </a:lnTo>
                  <a:cubicBezTo>
                    <a:pt x="96308" y="131233"/>
                    <a:pt x="135467" y="191558"/>
                    <a:pt x="158750" y="177800"/>
                  </a:cubicBezTo>
                  <a:cubicBezTo>
                    <a:pt x="182033" y="164042"/>
                    <a:pt x="184150" y="48683"/>
                    <a:pt x="209550" y="38100"/>
                  </a:cubicBezTo>
                  <a:cubicBezTo>
                    <a:pt x="234950" y="27517"/>
                    <a:pt x="285750" y="120650"/>
                    <a:pt x="311150" y="114300"/>
                  </a:cubicBezTo>
                  <a:cubicBezTo>
                    <a:pt x="336550" y="107950"/>
                    <a:pt x="361950" y="0"/>
                    <a:pt x="361950" y="0"/>
                  </a:cubicBezTo>
                </a:path>
              </a:pathLst>
            </a:custGeom>
            <a:ln w="12700">
              <a:solidFill>
                <a:srgbClr val="0000FF"/>
              </a:solidFill>
              <a:headEnd type="arrow" w="sm" len="sm"/>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defRPr/>
              </a:pPr>
              <a:endParaRPr lang="ja-JP" altLang="en-US"/>
            </a:p>
          </p:txBody>
        </p:sp>
        <p:sp>
          <p:nvSpPr>
            <p:cNvPr id="79" name="円/楕円 78"/>
            <p:cNvSpPr/>
            <p:nvPr/>
          </p:nvSpPr>
          <p:spPr bwMode="auto">
            <a:xfrm>
              <a:off x="5432425" y="3770313"/>
              <a:ext cx="58738" cy="58737"/>
            </a:xfrm>
            <a:prstGeom prst="ellipse">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ja-JP" altLang="en-US">
                <a:solidFill>
                  <a:srgbClr val="FFFFFF"/>
                </a:solidFill>
              </a:endParaRPr>
            </a:p>
          </p:txBody>
        </p:sp>
        <p:sp>
          <p:nvSpPr>
            <p:cNvPr id="80" name="フリーフォーム 79"/>
            <p:cNvSpPr/>
            <p:nvPr/>
          </p:nvSpPr>
          <p:spPr bwMode="auto">
            <a:xfrm rot="600756">
              <a:off x="5503863" y="3795713"/>
              <a:ext cx="287337" cy="84137"/>
            </a:xfrm>
            <a:custGeom>
              <a:avLst/>
              <a:gdLst>
                <a:gd name="connsiteX0" fmla="*/ 0 w 361950"/>
                <a:gd name="connsiteY0" fmla="*/ 114300 h 191558"/>
                <a:gd name="connsiteX1" fmla="*/ 69850 w 361950"/>
                <a:gd name="connsiteY1" fmla="*/ 120650 h 191558"/>
                <a:gd name="connsiteX2" fmla="*/ 158750 w 361950"/>
                <a:gd name="connsiteY2" fmla="*/ 177800 h 191558"/>
                <a:gd name="connsiteX3" fmla="*/ 209550 w 361950"/>
                <a:gd name="connsiteY3" fmla="*/ 38100 h 191558"/>
                <a:gd name="connsiteX4" fmla="*/ 311150 w 361950"/>
                <a:gd name="connsiteY4" fmla="*/ 114300 h 191558"/>
                <a:gd name="connsiteX5" fmla="*/ 361950 w 361950"/>
                <a:gd name="connsiteY5" fmla="*/ 0 h 19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191558">
                  <a:moveTo>
                    <a:pt x="0" y="114300"/>
                  </a:moveTo>
                  <a:lnTo>
                    <a:pt x="69850" y="120650"/>
                  </a:lnTo>
                  <a:cubicBezTo>
                    <a:pt x="96308" y="131233"/>
                    <a:pt x="135467" y="191558"/>
                    <a:pt x="158750" y="177800"/>
                  </a:cubicBezTo>
                  <a:cubicBezTo>
                    <a:pt x="182033" y="164042"/>
                    <a:pt x="184150" y="48683"/>
                    <a:pt x="209550" y="38100"/>
                  </a:cubicBezTo>
                  <a:cubicBezTo>
                    <a:pt x="234950" y="27517"/>
                    <a:pt x="285750" y="120650"/>
                    <a:pt x="311150" y="114300"/>
                  </a:cubicBezTo>
                  <a:cubicBezTo>
                    <a:pt x="336550" y="107950"/>
                    <a:pt x="361950" y="0"/>
                    <a:pt x="361950" y="0"/>
                  </a:cubicBezTo>
                </a:path>
              </a:pathLst>
            </a:custGeom>
            <a:ln w="12700">
              <a:solidFill>
                <a:srgbClr val="0000FF"/>
              </a:solidFill>
              <a:headEnd type="arrow" w="sm" len="sm"/>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defRPr/>
              </a:pPr>
              <a:endParaRPr lang="ja-JP" altLang="en-US"/>
            </a:p>
          </p:txBody>
        </p:sp>
        <p:sp>
          <p:nvSpPr>
            <p:cNvPr id="81" name="フリーフォーム 80"/>
            <p:cNvSpPr/>
            <p:nvPr/>
          </p:nvSpPr>
          <p:spPr bwMode="auto">
            <a:xfrm rot="7199268">
              <a:off x="5230813" y="3925888"/>
              <a:ext cx="287337" cy="84137"/>
            </a:xfrm>
            <a:custGeom>
              <a:avLst/>
              <a:gdLst>
                <a:gd name="connsiteX0" fmla="*/ 0 w 361950"/>
                <a:gd name="connsiteY0" fmla="*/ 114300 h 191558"/>
                <a:gd name="connsiteX1" fmla="*/ 69850 w 361950"/>
                <a:gd name="connsiteY1" fmla="*/ 120650 h 191558"/>
                <a:gd name="connsiteX2" fmla="*/ 158750 w 361950"/>
                <a:gd name="connsiteY2" fmla="*/ 177800 h 191558"/>
                <a:gd name="connsiteX3" fmla="*/ 209550 w 361950"/>
                <a:gd name="connsiteY3" fmla="*/ 38100 h 191558"/>
                <a:gd name="connsiteX4" fmla="*/ 311150 w 361950"/>
                <a:gd name="connsiteY4" fmla="*/ 114300 h 191558"/>
                <a:gd name="connsiteX5" fmla="*/ 361950 w 361950"/>
                <a:gd name="connsiteY5" fmla="*/ 0 h 19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191558">
                  <a:moveTo>
                    <a:pt x="0" y="114300"/>
                  </a:moveTo>
                  <a:lnTo>
                    <a:pt x="69850" y="120650"/>
                  </a:lnTo>
                  <a:cubicBezTo>
                    <a:pt x="96308" y="131233"/>
                    <a:pt x="135467" y="191558"/>
                    <a:pt x="158750" y="177800"/>
                  </a:cubicBezTo>
                  <a:cubicBezTo>
                    <a:pt x="182033" y="164042"/>
                    <a:pt x="184150" y="48683"/>
                    <a:pt x="209550" y="38100"/>
                  </a:cubicBezTo>
                  <a:cubicBezTo>
                    <a:pt x="234950" y="27517"/>
                    <a:pt x="285750" y="120650"/>
                    <a:pt x="311150" y="114300"/>
                  </a:cubicBezTo>
                  <a:cubicBezTo>
                    <a:pt x="336550" y="107950"/>
                    <a:pt x="361950" y="0"/>
                    <a:pt x="361950" y="0"/>
                  </a:cubicBezTo>
                </a:path>
              </a:pathLst>
            </a:custGeom>
            <a:ln w="12700">
              <a:solidFill>
                <a:srgbClr val="0000FF"/>
              </a:solidFill>
              <a:headEnd type="arrow" w="sm" len="sm"/>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defRPr/>
              </a:pPr>
              <a:endParaRPr lang="ja-JP" altLang="en-US"/>
            </a:p>
          </p:txBody>
        </p:sp>
        <p:sp>
          <p:nvSpPr>
            <p:cNvPr id="82" name="フリーフォーム 81"/>
            <p:cNvSpPr/>
            <p:nvPr/>
          </p:nvSpPr>
          <p:spPr bwMode="auto">
            <a:xfrm rot="9513593">
              <a:off x="5105400" y="3808413"/>
              <a:ext cx="287338" cy="84137"/>
            </a:xfrm>
            <a:custGeom>
              <a:avLst/>
              <a:gdLst>
                <a:gd name="connsiteX0" fmla="*/ 0 w 361950"/>
                <a:gd name="connsiteY0" fmla="*/ 114300 h 191558"/>
                <a:gd name="connsiteX1" fmla="*/ 69850 w 361950"/>
                <a:gd name="connsiteY1" fmla="*/ 120650 h 191558"/>
                <a:gd name="connsiteX2" fmla="*/ 158750 w 361950"/>
                <a:gd name="connsiteY2" fmla="*/ 177800 h 191558"/>
                <a:gd name="connsiteX3" fmla="*/ 209550 w 361950"/>
                <a:gd name="connsiteY3" fmla="*/ 38100 h 191558"/>
                <a:gd name="connsiteX4" fmla="*/ 311150 w 361950"/>
                <a:gd name="connsiteY4" fmla="*/ 114300 h 191558"/>
                <a:gd name="connsiteX5" fmla="*/ 361950 w 361950"/>
                <a:gd name="connsiteY5" fmla="*/ 0 h 19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191558">
                  <a:moveTo>
                    <a:pt x="0" y="114300"/>
                  </a:moveTo>
                  <a:lnTo>
                    <a:pt x="69850" y="120650"/>
                  </a:lnTo>
                  <a:cubicBezTo>
                    <a:pt x="96308" y="131233"/>
                    <a:pt x="135467" y="191558"/>
                    <a:pt x="158750" y="177800"/>
                  </a:cubicBezTo>
                  <a:cubicBezTo>
                    <a:pt x="182033" y="164042"/>
                    <a:pt x="184150" y="48683"/>
                    <a:pt x="209550" y="38100"/>
                  </a:cubicBezTo>
                  <a:cubicBezTo>
                    <a:pt x="234950" y="27517"/>
                    <a:pt x="285750" y="120650"/>
                    <a:pt x="311150" y="114300"/>
                  </a:cubicBezTo>
                  <a:cubicBezTo>
                    <a:pt x="336550" y="107950"/>
                    <a:pt x="361950" y="0"/>
                    <a:pt x="361950" y="0"/>
                  </a:cubicBezTo>
                </a:path>
              </a:pathLst>
            </a:custGeom>
            <a:ln w="12700">
              <a:solidFill>
                <a:srgbClr val="0000FF"/>
              </a:solidFill>
              <a:headEnd type="arrow" w="sm" len="sm"/>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defRPr/>
              </a:pPr>
              <a:endParaRPr lang="ja-JP" altLang="en-US"/>
            </a:p>
          </p:txBody>
        </p:sp>
        <p:sp>
          <p:nvSpPr>
            <p:cNvPr id="83" name="フリーフォーム 82"/>
            <p:cNvSpPr/>
            <p:nvPr/>
          </p:nvSpPr>
          <p:spPr bwMode="auto">
            <a:xfrm rot="3441417">
              <a:off x="5434806" y="3966369"/>
              <a:ext cx="288925" cy="84138"/>
            </a:xfrm>
            <a:custGeom>
              <a:avLst/>
              <a:gdLst>
                <a:gd name="connsiteX0" fmla="*/ 0 w 361950"/>
                <a:gd name="connsiteY0" fmla="*/ 114300 h 191558"/>
                <a:gd name="connsiteX1" fmla="*/ 69850 w 361950"/>
                <a:gd name="connsiteY1" fmla="*/ 120650 h 191558"/>
                <a:gd name="connsiteX2" fmla="*/ 158750 w 361950"/>
                <a:gd name="connsiteY2" fmla="*/ 177800 h 191558"/>
                <a:gd name="connsiteX3" fmla="*/ 209550 w 361950"/>
                <a:gd name="connsiteY3" fmla="*/ 38100 h 191558"/>
                <a:gd name="connsiteX4" fmla="*/ 311150 w 361950"/>
                <a:gd name="connsiteY4" fmla="*/ 114300 h 191558"/>
                <a:gd name="connsiteX5" fmla="*/ 361950 w 361950"/>
                <a:gd name="connsiteY5" fmla="*/ 0 h 19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50" h="191558">
                  <a:moveTo>
                    <a:pt x="0" y="114300"/>
                  </a:moveTo>
                  <a:lnTo>
                    <a:pt x="69850" y="120650"/>
                  </a:lnTo>
                  <a:cubicBezTo>
                    <a:pt x="96308" y="131233"/>
                    <a:pt x="135467" y="191558"/>
                    <a:pt x="158750" y="177800"/>
                  </a:cubicBezTo>
                  <a:cubicBezTo>
                    <a:pt x="182033" y="164042"/>
                    <a:pt x="184150" y="48683"/>
                    <a:pt x="209550" y="38100"/>
                  </a:cubicBezTo>
                  <a:cubicBezTo>
                    <a:pt x="234950" y="27517"/>
                    <a:pt x="285750" y="120650"/>
                    <a:pt x="311150" y="114300"/>
                  </a:cubicBezTo>
                  <a:cubicBezTo>
                    <a:pt x="336550" y="107950"/>
                    <a:pt x="361950" y="0"/>
                    <a:pt x="361950" y="0"/>
                  </a:cubicBezTo>
                </a:path>
              </a:pathLst>
            </a:custGeom>
            <a:ln w="12700">
              <a:solidFill>
                <a:srgbClr val="0000FF"/>
              </a:solidFill>
              <a:headEnd type="arrow" w="sm" len="sm"/>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defRPr/>
              </a:pPr>
              <a:endParaRPr lang="ja-JP" altLang="en-US"/>
            </a:p>
          </p:txBody>
        </p:sp>
      </p:grpSp>
      <p:sp>
        <p:nvSpPr>
          <p:cNvPr id="23590" name="テキスト ボックス 52"/>
          <p:cNvSpPr txBox="1">
            <a:spLocks noChangeArrowheads="1"/>
          </p:cNvSpPr>
          <p:nvPr/>
        </p:nvSpPr>
        <p:spPr bwMode="auto">
          <a:xfrm>
            <a:off x="7678738" y="2852738"/>
            <a:ext cx="1312862" cy="369887"/>
          </a:xfrm>
          <a:prstGeom prst="rect">
            <a:avLst/>
          </a:prstGeom>
          <a:noFill/>
          <a:ln w="9525">
            <a:noFill/>
            <a:miter lim="800000"/>
            <a:headEnd/>
            <a:tailEnd/>
          </a:ln>
        </p:spPr>
        <p:txBody>
          <a:bodyPr wrap="none">
            <a:prstTxWarp prst="textNoShape">
              <a:avLst/>
            </a:prstTxWarp>
            <a:spAutoFit/>
          </a:bodyPr>
          <a:lstStyle/>
          <a:p>
            <a:r>
              <a:rPr lang="en-US" altLang="ja-JP" sz="1800"/>
              <a:t>Atmosphere</a:t>
            </a:r>
            <a:endParaRPr lang="ja-JP" altLang="en-US" sz="1800"/>
          </a:p>
        </p:txBody>
      </p:sp>
      <p:grpSp>
        <p:nvGrpSpPr>
          <p:cNvPr id="7" name="図形グループ 94"/>
          <p:cNvGrpSpPr>
            <a:grpSpLocks/>
          </p:cNvGrpSpPr>
          <p:nvPr/>
        </p:nvGrpSpPr>
        <p:grpSpPr bwMode="auto">
          <a:xfrm>
            <a:off x="6934200" y="5867400"/>
            <a:ext cx="866775" cy="336550"/>
            <a:chOff x="3429000" y="5862638"/>
            <a:chExt cx="866775" cy="336550"/>
          </a:xfrm>
        </p:grpSpPr>
        <p:sp>
          <p:nvSpPr>
            <p:cNvPr id="86" name="フリーフォーム 85"/>
            <p:cNvSpPr/>
            <p:nvPr/>
          </p:nvSpPr>
          <p:spPr bwMode="auto">
            <a:xfrm>
              <a:off x="3429000" y="6013451"/>
              <a:ext cx="212725" cy="161925"/>
            </a:xfrm>
            <a:custGeom>
              <a:avLst/>
              <a:gdLst>
                <a:gd name="connsiteX0" fmla="*/ 0 w 304800"/>
                <a:gd name="connsiteY0" fmla="*/ 0 h 232616"/>
                <a:gd name="connsiteX1" fmla="*/ 88900 w 304800"/>
                <a:gd name="connsiteY1" fmla="*/ 25400 h 232616"/>
                <a:gd name="connsiteX2" fmla="*/ 165100 w 304800"/>
                <a:gd name="connsiteY2" fmla="*/ 76200 h 232616"/>
                <a:gd name="connsiteX3" fmla="*/ 241300 w 304800"/>
                <a:gd name="connsiteY3" fmla="*/ 114300 h 232616"/>
                <a:gd name="connsiteX4" fmla="*/ 279400 w 304800"/>
                <a:gd name="connsiteY4" fmla="*/ 190500 h 232616"/>
                <a:gd name="connsiteX5" fmla="*/ 304800 w 304800"/>
                <a:gd name="connsiteY5" fmla="*/ 228600 h 232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232616">
                  <a:moveTo>
                    <a:pt x="0" y="0"/>
                  </a:moveTo>
                  <a:cubicBezTo>
                    <a:pt x="29633" y="8467"/>
                    <a:pt x="60917" y="12485"/>
                    <a:pt x="88900" y="25400"/>
                  </a:cubicBezTo>
                  <a:cubicBezTo>
                    <a:pt x="116617" y="38193"/>
                    <a:pt x="136140" y="66547"/>
                    <a:pt x="165100" y="76200"/>
                  </a:cubicBezTo>
                  <a:cubicBezTo>
                    <a:pt x="217680" y="93727"/>
                    <a:pt x="192061" y="81474"/>
                    <a:pt x="241300" y="114300"/>
                  </a:cubicBezTo>
                  <a:cubicBezTo>
                    <a:pt x="273222" y="210065"/>
                    <a:pt x="230161" y="92023"/>
                    <a:pt x="279400" y="190500"/>
                  </a:cubicBezTo>
                  <a:cubicBezTo>
                    <a:pt x="300458" y="232616"/>
                    <a:pt x="276493" y="228600"/>
                    <a:pt x="304800" y="228600"/>
                  </a:cubicBezTo>
                </a:path>
              </a:pathLst>
            </a:custGeom>
            <a:ln w="88900">
              <a:solidFill>
                <a:srgbClr val="008000"/>
              </a:solidFill>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defRPr/>
              </a:pPr>
              <a:endParaRPr lang="ja-JP" altLang="en-US"/>
            </a:p>
          </p:txBody>
        </p:sp>
        <p:sp>
          <p:nvSpPr>
            <p:cNvPr id="87" name="フリーフォーム 86"/>
            <p:cNvSpPr/>
            <p:nvPr/>
          </p:nvSpPr>
          <p:spPr bwMode="auto">
            <a:xfrm>
              <a:off x="3508375" y="5880101"/>
              <a:ext cx="133350" cy="266700"/>
            </a:xfrm>
            <a:custGeom>
              <a:avLst/>
              <a:gdLst>
                <a:gd name="connsiteX0" fmla="*/ 190500 w 190500"/>
                <a:gd name="connsiteY0" fmla="*/ 383993 h 383993"/>
                <a:gd name="connsiteX1" fmla="*/ 177800 w 190500"/>
                <a:gd name="connsiteY1" fmla="*/ 269693 h 383993"/>
                <a:gd name="connsiteX2" fmla="*/ 114300 w 190500"/>
                <a:gd name="connsiteY2" fmla="*/ 129993 h 383993"/>
                <a:gd name="connsiteX3" fmla="*/ 76200 w 190500"/>
                <a:gd name="connsiteY3" fmla="*/ 117293 h 383993"/>
                <a:gd name="connsiteX4" fmla="*/ 50800 w 190500"/>
                <a:gd name="connsiteY4" fmla="*/ 79193 h 383993"/>
                <a:gd name="connsiteX5" fmla="*/ 12700 w 190500"/>
                <a:gd name="connsiteY5" fmla="*/ 2993 h 383993"/>
                <a:gd name="connsiteX6" fmla="*/ 0 w 190500"/>
                <a:gd name="connsiteY6" fmla="*/ 2993 h 38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0" h="383993">
                  <a:moveTo>
                    <a:pt x="190500" y="383993"/>
                  </a:moveTo>
                  <a:cubicBezTo>
                    <a:pt x="186267" y="345893"/>
                    <a:pt x="184462" y="307444"/>
                    <a:pt x="177800" y="269693"/>
                  </a:cubicBezTo>
                  <a:cubicBezTo>
                    <a:pt x="166098" y="203382"/>
                    <a:pt x="167796" y="165657"/>
                    <a:pt x="114300" y="129993"/>
                  </a:cubicBezTo>
                  <a:cubicBezTo>
                    <a:pt x="103161" y="122567"/>
                    <a:pt x="88900" y="121526"/>
                    <a:pt x="76200" y="117293"/>
                  </a:cubicBezTo>
                  <a:cubicBezTo>
                    <a:pt x="67733" y="104593"/>
                    <a:pt x="57626" y="92845"/>
                    <a:pt x="50800" y="79193"/>
                  </a:cubicBezTo>
                  <a:cubicBezTo>
                    <a:pt x="30142" y="37876"/>
                    <a:pt x="49096" y="39389"/>
                    <a:pt x="12700" y="2993"/>
                  </a:cubicBezTo>
                  <a:cubicBezTo>
                    <a:pt x="9707" y="0"/>
                    <a:pt x="4233" y="2993"/>
                    <a:pt x="0" y="2993"/>
                  </a:cubicBezTo>
                </a:path>
              </a:pathLst>
            </a:custGeom>
            <a:ln w="88900">
              <a:solidFill>
                <a:srgbClr val="008000"/>
              </a:solidFill>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defRPr/>
              </a:pPr>
              <a:endParaRPr lang="ja-JP" altLang="en-US"/>
            </a:p>
          </p:txBody>
        </p:sp>
        <p:sp>
          <p:nvSpPr>
            <p:cNvPr id="88" name="フリーフォーム 87"/>
            <p:cNvSpPr/>
            <p:nvPr/>
          </p:nvSpPr>
          <p:spPr bwMode="auto">
            <a:xfrm>
              <a:off x="3667125" y="5862638"/>
              <a:ext cx="79375" cy="292100"/>
            </a:xfrm>
            <a:custGeom>
              <a:avLst/>
              <a:gdLst>
                <a:gd name="connsiteX0" fmla="*/ 0 w 114300"/>
                <a:gd name="connsiteY0" fmla="*/ 420760 h 420760"/>
                <a:gd name="connsiteX1" fmla="*/ 12700 w 114300"/>
                <a:gd name="connsiteY1" fmla="*/ 204860 h 420760"/>
                <a:gd name="connsiteX2" fmla="*/ 38100 w 114300"/>
                <a:gd name="connsiteY2" fmla="*/ 128660 h 420760"/>
                <a:gd name="connsiteX3" fmla="*/ 88900 w 114300"/>
                <a:gd name="connsiteY3" fmla="*/ 1660 h 420760"/>
                <a:gd name="connsiteX4" fmla="*/ 114300 w 114300"/>
                <a:gd name="connsiteY4" fmla="*/ 1660 h 420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420760">
                  <a:moveTo>
                    <a:pt x="0" y="420760"/>
                  </a:moveTo>
                  <a:cubicBezTo>
                    <a:pt x="4233" y="348793"/>
                    <a:pt x="3376" y="276346"/>
                    <a:pt x="12700" y="204860"/>
                  </a:cubicBezTo>
                  <a:cubicBezTo>
                    <a:pt x="16163" y="178311"/>
                    <a:pt x="38100" y="128660"/>
                    <a:pt x="38100" y="128660"/>
                  </a:cubicBezTo>
                  <a:cubicBezTo>
                    <a:pt x="49047" y="30133"/>
                    <a:pt x="15561" y="16328"/>
                    <a:pt x="88900" y="1660"/>
                  </a:cubicBezTo>
                  <a:cubicBezTo>
                    <a:pt x="97202" y="0"/>
                    <a:pt x="105833" y="1660"/>
                    <a:pt x="114300" y="1660"/>
                  </a:cubicBezTo>
                </a:path>
              </a:pathLst>
            </a:custGeom>
            <a:ln w="88900">
              <a:solidFill>
                <a:srgbClr val="008000"/>
              </a:solidFill>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defRPr/>
              </a:pPr>
              <a:endParaRPr lang="ja-JP" altLang="en-US"/>
            </a:p>
          </p:txBody>
        </p:sp>
        <p:sp>
          <p:nvSpPr>
            <p:cNvPr id="89" name="フリーフォーム 88"/>
            <p:cNvSpPr/>
            <p:nvPr/>
          </p:nvSpPr>
          <p:spPr bwMode="auto">
            <a:xfrm>
              <a:off x="3668713" y="5994401"/>
              <a:ext cx="246062" cy="204787"/>
            </a:xfrm>
            <a:custGeom>
              <a:avLst/>
              <a:gdLst>
                <a:gd name="connsiteX0" fmla="*/ 10390 w 353290"/>
                <a:gd name="connsiteY0" fmla="*/ 294777 h 294777"/>
                <a:gd name="connsiteX1" fmla="*/ 48490 w 353290"/>
                <a:gd name="connsiteY1" fmla="*/ 116977 h 294777"/>
                <a:gd name="connsiteX2" fmla="*/ 150090 w 353290"/>
                <a:gd name="connsiteY2" fmla="*/ 53477 h 294777"/>
                <a:gd name="connsiteX3" fmla="*/ 289790 w 353290"/>
                <a:gd name="connsiteY3" fmla="*/ 15377 h 294777"/>
                <a:gd name="connsiteX4" fmla="*/ 353290 w 353290"/>
                <a:gd name="connsiteY4" fmla="*/ 2677 h 29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90" h="294777">
                  <a:moveTo>
                    <a:pt x="10390" y="294777"/>
                  </a:moveTo>
                  <a:cubicBezTo>
                    <a:pt x="23090" y="235510"/>
                    <a:pt x="0" y="153344"/>
                    <a:pt x="48490" y="116977"/>
                  </a:cubicBezTo>
                  <a:cubicBezTo>
                    <a:pt x="92161" y="84224"/>
                    <a:pt x="100281" y="73400"/>
                    <a:pt x="150090" y="53477"/>
                  </a:cubicBezTo>
                  <a:cubicBezTo>
                    <a:pt x="240909" y="17149"/>
                    <a:pt x="204760" y="36635"/>
                    <a:pt x="289790" y="15377"/>
                  </a:cubicBezTo>
                  <a:cubicBezTo>
                    <a:pt x="351300" y="0"/>
                    <a:pt x="304778" y="2677"/>
                    <a:pt x="353290" y="2677"/>
                  </a:cubicBezTo>
                </a:path>
              </a:pathLst>
            </a:custGeom>
            <a:ln w="88900">
              <a:solidFill>
                <a:srgbClr val="008000"/>
              </a:solidFill>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defRPr/>
              </a:pPr>
              <a:endParaRPr lang="ja-JP" altLang="en-US"/>
            </a:p>
          </p:txBody>
        </p:sp>
        <p:sp>
          <p:nvSpPr>
            <p:cNvPr id="90" name="フリーフォーム 89"/>
            <p:cNvSpPr/>
            <p:nvPr/>
          </p:nvSpPr>
          <p:spPr bwMode="auto">
            <a:xfrm>
              <a:off x="3684588" y="6062663"/>
              <a:ext cx="354012" cy="109538"/>
            </a:xfrm>
            <a:custGeom>
              <a:avLst/>
              <a:gdLst>
                <a:gd name="connsiteX0" fmla="*/ 0 w 508000"/>
                <a:gd name="connsiteY0" fmla="*/ 159325 h 159325"/>
                <a:gd name="connsiteX1" fmla="*/ 38100 w 508000"/>
                <a:gd name="connsiteY1" fmla="*/ 121225 h 159325"/>
                <a:gd name="connsiteX2" fmla="*/ 165100 w 508000"/>
                <a:gd name="connsiteY2" fmla="*/ 70425 h 159325"/>
                <a:gd name="connsiteX3" fmla="*/ 203200 w 508000"/>
                <a:gd name="connsiteY3" fmla="*/ 57725 h 159325"/>
                <a:gd name="connsiteX4" fmla="*/ 254000 w 508000"/>
                <a:gd name="connsiteY4" fmla="*/ 45025 h 159325"/>
                <a:gd name="connsiteX5" fmla="*/ 292100 w 508000"/>
                <a:gd name="connsiteY5" fmla="*/ 32325 h 159325"/>
                <a:gd name="connsiteX6" fmla="*/ 330200 w 508000"/>
                <a:gd name="connsiteY6" fmla="*/ 6925 h 159325"/>
                <a:gd name="connsiteX7" fmla="*/ 508000 w 508000"/>
                <a:gd name="connsiteY7" fmla="*/ 6925 h 15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8000" h="159325">
                  <a:moveTo>
                    <a:pt x="0" y="159325"/>
                  </a:moveTo>
                  <a:cubicBezTo>
                    <a:pt x="12700" y="146625"/>
                    <a:pt x="23156" y="131188"/>
                    <a:pt x="38100" y="121225"/>
                  </a:cubicBezTo>
                  <a:cubicBezTo>
                    <a:pt x="101695" y="78828"/>
                    <a:pt x="104093" y="87856"/>
                    <a:pt x="165100" y="70425"/>
                  </a:cubicBezTo>
                  <a:cubicBezTo>
                    <a:pt x="177972" y="66747"/>
                    <a:pt x="190328" y="61403"/>
                    <a:pt x="203200" y="57725"/>
                  </a:cubicBezTo>
                  <a:cubicBezTo>
                    <a:pt x="219983" y="52930"/>
                    <a:pt x="237217" y="49820"/>
                    <a:pt x="254000" y="45025"/>
                  </a:cubicBezTo>
                  <a:cubicBezTo>
                    <a:pt x="266872" y="41347"/>
                    <a:pt x="280126" y="38312"/>
                    <a:pt x="292100" y="32325"/>
                  </a:cubicBezTo>
                  <a:cubicBezTo>
                    <a:pt x="305752" y="25499"/>
                    <a:pt x="315041" y="8708"/>
                    <a:pt x="330200" y="6925"/>
                  </a:cubicBezTo>
                  <a:cubicBezTo>
                    <a:pt x="389061" y="0"/>
                    <a:pt x="448733" y="6925"/>
                    <a:pt x="508000" y="6925"/>
                  </a:cubicBezTo>
                </a:path>
              </a:pathLst>
            </a:custGeom>
            <a:ln w="88900">
              <a:solidFill>
                <a:srgbClr val="008000"/>
              </a:solidFill>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defRPr/>
              </a:pPr>
              <a:endParaRPr lang="ja-JP" altLang="en-US"/>
            </a:p>
          </p:txBody>
        </p:sp>
        <p:sp>
          <p:nvSpPr>
            <p:cNvPr id="91" name="フリーフォーム 90"/>
            <p:cNvSpPr/>
            <p:nvPr/>
          </p:nvSpPr>
          <p:spPr bwMode="auto">
            <a:xfrm>
              <a:off x="3810000" y="6013451"/>
              <a:ext cx="212725" cy="161925"/>
            </a:xfrm>
            <a:custGeom>
              <a:avLst/>
              <a:gdLst>
                <a:gd name="connsiteX0" fmla="*/ 0 w 304800"/>
                <a:gd name="connsiteY0" fmla="*/ 0 h 232616"/>
                <a:gd name="connsiteX1" fmla="*/ 88900 w 304800"/>
                <a:gd name="connsiteY1" fmla="*/ 25400 h 232616"/>
                <a:gd name="connsiteX2" fmla="*/ 165100 w 304800"/>
                <a:gd name="connsiteY2" fmla="*/ 76200 h 232616"/>
                <a:gd name="connsiteX3" fmla="*/ 241300 w 304800"/>
                <a:gd name="connsiteY3" fmla="*/ 114300 h 232616"/>
                <a:gd name="connsiteX4" fmla="*/ 279400 w 304800"/>
                <a:gd name="connsiteY4" fmla="*/ 190500 h 232616"/>
                <a:gd name="connsiteX5" fmla="*/ 304800 w 304800"/>
                <a:gd name="connsiteY5" fmla="*/ 228600 h 232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00" h="232616">
                  <a:moveTo>
                    <a:pt x="0" y="0"/>
                  </a:moveTo>
                  <a:cubicBezTo>
                    <a:pt x="29633" y="8467"/>
                    <a:pt x="60917" y="12485"/>
                    <a:pt x="88900" y="25400"/>
                  </a:cubicBezTo>
                  <a:cubicBezTo>
                    <a:pt x="116617" y="38193"/>
                    <a:pt x="136140" y="66547"/>
                    <a:pt x="165100" y="76200"/>
                  </a:cubicBezTo>
                  <a:cubicBezTo>
                    <a:pt x="217680" y="93727"/>
                    <a:pt x="192061" y="81474"/>
                    <a:pt x="241300" y="114300"/>
                  </a:cubicBezTo>
                  <a:cubicBezTo>
                    <a:pt x="273222" y="210065"/>
                    <a:pt x="230161" y="92023"/>
                    <a:pt x="279400" y="190500"/>
                  </a:cubicBezTo>
                  <a:cubicBezTo>
                    <a:pt x="300458" y="232616"/>
                    <a:pt x="276493" y="228600"/>
                    <a:pt x="304800" y="228600"/>
                  </a:cubicBezTo>
                </a:path>
              </a:pathLst>
            </a:custGeom>
            <a:ln w="88900">
              <a:solidFill>
                <a:srgbClr val="008000"/>
              </a:solidFill>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defRPr/>
              </a:pPr>
              <a:endParaRPr lang="ja-JP" altLang="en-US"/>
            </a:p>
          </p:txBody>
        </p:sp>
        <p:sp>
          <p:nvSpPr>
            <p:cNvPr id="92" name="フリーフォーム 91"/>
            <p:cNvSpPr/>
            <p:nvPr/>
          </p:nvSpPr>
          <p:spPr bwMode="auto">
            <a:xfrm>
              <a:off x="3889375" y="5880101"/>
              <a:ext cx="133350" cy="266700"/>
            </a:xfrm>
            <a:custGeom>
              <a:avLst/>
              <a:gdLst>
                <a:gd name="connsiteX0" fmla="*/ 190500 w 190500"/>
                <a:gd name="connsiteY0" fmla="*/ 383993 h 383993"/>
                <a:gd name="connsiteX1" fmla="*/ 177800 w 190500"/>
                <a:gd name="connsiteY1" fmla="*/ 269693 h 383993"/>
                <a:gd name="connsiteX2" fmla="*/ 114300 w 190500"/>
                <a:gd name="connsiteY2" fmla="*/ 129993 h 383993"/>
                <a:gd name="connsiteX3" fmla="*/ 76200 w 190500"/>
                <a:gd name="connsiteY3" fmla="*/ 117293 h 383993"/>
                <a:gd name="connsiteX4" fmla="*/ 50800 w 190500"/>
                <a:gd name="connsiteY4" fmla="*/ 79193 h 383993"/>
                <a:gd name="connsiteX5" fmla="*/ 12700 w 190500"/>
                <a:gd name="connsiteY5" fmla="*/ 2993 h 383993"/>
                <a:gd name="connsiteX6" fmla="*/ 0 w 190500"/>
                <a:gd name="connsiteY6" fmla="*/ 2993 h 38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0" h="383993">
                  <a:moveTo>
                    <a:pt x="190500" y="383993"/>
                  </a:moveTo>
                  <a:cubicBezTo>
                    <a:pt x="186267" y="345893"/>
                    <a:pt x="184462" y="307444"/>
                    <a:pt x="177800" y="269693"/>
                  </a:cubicBezTo>
                  <a:cubicBezTo>
                    <a:pt x="166098" y="203382"/>
                    <a:pt x="167796" y="165657"/>
                    <a:pt x="114300" y="129993"/>
                  </a:cubicBezTo>
                  <a:cubicBezTo>
                    <a:pt x="103161" y="122567"/>
                    <a:pt x="88900" y="121526"/>
                    <a:pt x="76200" y="117293"/>
                  </a:cubicBezTo>
                  <a:cubicBezTo>
                    <a:pt x="67733" y="104593"/>
                    <a:pt x="57626" y="92845"/>
                    <a:pt x="50800" y="79193"/>
                  </a:cubicBezTo>
                  <a:cubicBezTo>
                    <a:pt x="30142" y="37876"/>
                    <a:pt x="49096" y="39389"/>
                    <a:pt x="12700" y="2993"/>
                  </a:cubicBezTo>
                  <a:cubicBezTo>
                    <a:pt x="9707" y="0"/>
                    <a:pt x="4233" y="2993"/>
                    <a:pt x="0" y="2993"/>
                  </a:cubicBezTo>
                </a:path>
              </a:pathLst>
            </a:custGeom>
            <a:ln w="88900">
              <a:solidFill>
                <a:srgbClr val="008000"/>
              </a:solidFill>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defRPr/>
              </a:pPr>
              <a:endParaRPr lang="ja-JP" altLang="en-US"/>
            </a:p>
          </p:txBody>
        </p:sp>
        <p:sp>
          <p:nvSpPr>
            <p:cNvPr id="93" name="フリーフォーム 92"/>
            <p:cNvSpPr/>
            <p:nvPr/>
          </p:nvSpPr>
          <p:spPr bwMode="auto">
            <a:xfrm>
              <a:off x="4048125" y="5862638"/>
              <a:ext cx="79375" cy="292100"/>
            </a:xfrm>
            <a:custGeom>
              <a:avLst/>
              <a:gdLst>
                <a:gd name="connsiteX0" fmla="*/ 0 w 114300"/>
                <a:gd name="connsiteY0" fmla="*/ 420760 h 420760"/>
                <a:gd name="connsiteX1" fmla="*/ 12700 w 114300"/>
                <a:gd name="connsiteY1" fmla="*/ 204860 h 420760"/>
                <a:gd name="connsiteX2" fmla="*/ 38100 w 114300"/>
                <a:gd name="connsiteY2" fmla="*/ 128660 h 420760"/>
                <a:gd name="connsiteX3" fmla="*/ 88900 w 114300"/>
                <a:gd name="connsiteY3" fmla="*/ 1660 h 420760"/>
                <a:gd name="connsiteX4" fmla="*/ 114300 w 114300"/>
                <a:gd name="connsiteY4" fmla="*/ 1660 h 420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420760">
                  <a:moveTo>
                    <a:pt x="0" y="420760"/>
                  </a:moveTo>
                  <a:cubicBezTo>
                    <a:pt x="4233" y="348793"/>
                    <a:pt x="3376" y="276346"/>
                    <a:pt x="12700" y="204860"/>
                  </a:cubicBezTo>
                  <a:cubicBezTo>
                    <a:pt x="16163" y="178311"/>
                    <a:pt x="38100" y="128660"/>
                    <a:pt x="38100" y="128660"/>
                  </a:cubicBezTo>
                  <a:cubicBezTo>
                    <a:pt x="49047" y="30133"/>
                    <a:pt x="15561" y="16328"/>
                    <a:pt x="88900" y="1660"/>
                  </a:cubicBezTo>
                  <a:cubicBezTo>
                    <a:pt x="97202" y="0"/>
                    <a:pt x="105833" y="1660"/>
                    <a:pt x="114300" y="1660"/>
                  </a:cubicBezTo>
                </a:path>
              </a:pathLst>
            </a:custGeom>
            <a:ln w="88900">
              <a:solidFill>
                <a:srgbClr val="008000"/>
              </a:solidFill>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defRPr/>
              </a:pPr>
              <a:endParaRPr lang="ja-JP" altLang="en-US"/>
            </a:p>
          </p:txBody>
        </p:sp>
        <p:sp>
          <p:nvSpPr>
            <p:cNvPr id="94" name="フリーフォーム 93"/>
            <p:cNvSpPr/>
            <p:nvPr/>
          </p:nvSpPr>
          <p:spPr bwMode="auto">
            <a:xfrm>
              <a:off x="4049713" y="5994401"/>
              <a:ext cx="246062" cy="204787"/>
            </a:xfrm>
            <a:custGeom>
              <a:avLst/>
              <a:gdLst>
                <a:gd name="connsiteX0" fmla="*/ 10390 w 353290"/>
                <a:gd name="connsiteY0" fmla="*/ 294777 h 294777"/>
                <a:gd name="connsiteX1" fmla="*/ 48490 w 353290"/>
                <a:gd name="connsiteY1" fmla="*/ 116977 h 294777"/>
                <a:gd name="connsiteX2" fmla="*/ 150090 w 353290"/>
                <a:gd name="connsiteY2" fmla="*/ 53477 h 294777"/>
                <a:gd name="connsiteX3" fmla="*/ 289790 w 353290"/>
                <a:gd name="connsiteY3" fmla="*/ 15377 h 294777"/>
                <a:gd name="connsiteX4" fmla="*/ 353290 w 353290"/>
                <a:gd name="connsiteY4" fmla="*/ 2677 h 29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90" h="294777">
                  <a:moveTo>
                    <a:pt x="10390" y="294777"/>
                  </a:moveTo>
                  <a:cubicBezTo>
                    <a:pt x="23090" y="235510"/>
                    <a:pt x="0" y="153344"/>
                    <a:pt x="48490" y="116977"/>
                  </a:cubicBezTo>
                  <a:cubicBezTo>
                    <a:pt x="92161" y="84224"/>
                    <a:pt x="100281" y="73400"/>
                    <a:pt x="150090" y="53477"/>
                  </a:cubicBezTo>
                  <a:cubicBezTo>
                    <a:pt x="240909" y="17149"/>
                    <a:pt x="204760" y="36635"/>
                    <a:pt x="289790" y="15377"/>
                  </a:cubicBezTo>
                  <a:cubicBezTo>
                    <a:pt x="351300" y="0"/>
                    <a:pt x="304778" y="2677"/>
                    <a:pt x="353290" y="2677"/>
                  </a:cubicBezTo>
                </a:path>
              </a:pathLst>
            </a:custGeom>
            <a:ln w="88900">
              <a:solidFill>
                <a:srgbClr val="008000"/>
              </a:solidFill>
            </a:ln>
          </p:spPr>
          <p:style>
            <a:lnRef idx="2">
              <a:schemeClr val="accent1"/>
            </a:lnRef>
            <a:fillRef idx="0">
              <a:schemeClr val="accent1"/>
            </a:fillRef>
            <a:effectRef idx="1">
              <a:schemeClr val="accent1"/>
            </a:effectRef>
            <a:fontRef idx="minor">
              <a:schemeClr val="tx1"/>
            </a:fontRef>
          </p:style>
          <p:txBody>
            <a:bodyPr anchor="ctr">
              <a:prstTxWarp prst="textNoShape">
                <a:avLst/>
              </a:prstTxWarp>
            </a:bodyPr>
            <a:lstStyle/>
            <a:p>
              <a:pPr algn="ctr">
                <a:defRPr/>
              </a:pPr>
              <a:endParaRPr lang="ja-JP" altLang="en-US"/>
            </a:p>
          </p:txBody>
        </p:sp>
      </p:grpSp>
      <p:sp>
        <p:nvSpPr>
          <p:cNvPr id="96" name="円/楕円 95"/>
          <p:cNvSpPr/>
          <p:nvPr/>
        </p:nvSpPr>
        <p:spPr>
          <a:xfrm>
            <a:off x="7848600" y="6172200"/>
            <a:ext cx="1066800" cy="228600"/>
          </a:xfrm>
          <a:prstGeom prst="ellipse">
            <a:avLst/>
          </a:prstGeom>
          <a:blipFill rotWithShape="1">
            <a:blip r:embed="rId5"/>
            <a:tile tx="0" ty="0" sx="100000" sy="100000" flip="none" algn="tl"/>
          </a:blipFill>
          <a:ln>
            <a:noFill/>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ja-JP" altLang="en-US">
              <a:solidFill>
                <a:srgbClr val="FFFFFF"/>
              </a:solidFill>
            </a:endParaRPr>
          </a:p>
        </p:txBody>
      </p:sp>
      <p:sp>
        <p:nvSpPr>
          <p:cNvPr id="23593" name="テキスト ボックス 129"/>
          <p:cNvSpPr txBox="1">
            <a:spLocks noChangeArrowheads="1"/>
          </p:cNvSpPr>
          <p:nvPr/>
        </p:nvSpPr>
        <p:spPr bwMode="auto">
          <a:xfrm>
            <a:off x="6248400" y="2819400"/>
            <a:ext cx="1016000" cy="338138"/>
          </a:xfrm>
          <a:prstGeom prst="rect">
            <a:avLst/>
          </a:prstGeom>
          <a:noFill/>
          <a:ln w="9525">
            <a:noFill/>
            <a:miter lim="800000"/>
            <a:headEnd/>
            <a:tailEnd/>
          </a:ln>
        </p:spPr>
        <p:txBody>
          <a:bodyPr wrap="none">
            <a:prstTxWarp prst="textNoShape">
              <a:avLst/>
            </a:prstTxWarp>
            <a:spAutoFit/>
          </a:bodyPr>
          <a:lstStyle/>
          <a:p>
            <a:r>
              <a:rPr lang="en-US" altLang="ja-JP" sz="1600" dirty="0">
                <a:solidFill>
                  <a:srgbClr val="0000FF"/>
                </a:solidFill>
              </a:rPr>
              <a:t>Scattering</a:t>
            </a:r>
            <a:endParaRPr lang="ja-JP" altLang="en-US" sz="1600" dirty="0">
              <a:solidFill>
                <a:srgbClr val="0000FF"/>
              </a:solidFill>
            </a:endParaRPr>
          </a:p>
        </p:txBody>
      </p:sp>
      <p:sp>
        <p:nvSpPr>
          <p:cNvPr id="23594" name="テキスト ボックス 130"/>
          <p:cNvSpPr txBox="1">
            <a:spLocks noChangeArrowheads="1"/>
          </p:cNvSpPr>
          <p:nvPr/>
        </p:nvSpPr>
        <p:spPr bwMode="auto">
          <a:xfrm>
            <a:off x="7793038" y="3309938"/>
            <a:ext cx="1350962" cy="339725"/>
          </a:xfrm>
          <a:prstGeom prst="rect">
            <a:avLst/>
          </a:prstGeom>
          <a:noFill/>
          <a:ln w="9525">
            <a:noFill/>
            <a:miter lim="800000"/>
            <a:headEnd/>
            <a:tailEnd/>
          </a:ln>
        </p:spPr>
        <p:txBody>
          <a:bodyPr wrap="none">
            <a:prstTxWarp prst="textNoShape">
              <a:avLst/>
            </a:prstTxWarp>
            <a:spAutoFit/>
          </a:bodyPr>
          <a:lstStyle/>
          <a:p>
            <a:r>
              <a:rPr lang="en-US" altLang="ja-JP" sz="1600">
                <a:solidFill>
                  <a:srgbClr val="0000FF"/>
                </a:solidFill>
              </a:rPr>
              <a:t>Transmittance</a:t>
            </a:r>
            <a:endParaRPr lang="ja-JP" altLang="en-US" sz="1600">
              <a:solidFill>
                <a:srgbClr val="0000FF"/>
              </a:solidFill>
            </a:endParaRPr>
          </a:p>
        </p:txBody>
      </p:sp>
      <p:sp>
        <p:nvSpPr>
          <p:cNvPr id="23595" name="テキスト ボックス 130"/>
          <p:cNvSpPr txBox="1">
            <a:spLocks noChangeArrowheads="1"/>
          </p:cNvSpPr>
          <p:nvPr/>
        </p:nvSpPr>
        <p:spPr bwMode="auto">
          <a:xfrm>
            <a:off x="6781800" y="3276600"/>
            <a:ext cx="1108075" cy="338138"/>
          </a:xfrm>
          <a:prstGeom prst="rect">
            <a:avLst/>
          </a:prstGeom>
          <a:noFill/>
          <a:ln w="9525">
            <a:noFill/>
            <a:miter lim="800000"/>
            <a:headEnd/>
            <a:tailEnd/>
          </a:ln>
        </p:spPr>
        <p:txBody>
          <a:bodyPr wrap="none">
            <a:prstTxWarp prst="textNoShape">
              <a:avLst/>
            </a:prstTxWarp>
            <a:spAutoFit/>
          </a:bodyPr>
          <a:lstStyle/>
          <a:p>
            <a:r>
              <a:rPr lang="en-US" altLang="ja-JP" sz="1600" dirty="0">
                <a:solidFill>
                  <a:srgbClr val="0000FF"/>
                </a:solidFill>
              </a:rPr>
              <a:t>Absorption</a:t>
            </a:r>
            <a:endParaRPr lang="ja-JP" altLang="en-US" sz="1600" dirty="0">
              <a:solidFill>
                <a:srgbClr val="0000FF"/>
              </a:solidFill>
            </a:endParaRPr>
          </a:p>
        </p:txBody>
      </p:sp>
      <p:sp>
        <p:nvSpPr>
          <p:cNvPr id="23596" name="テキスト ボックス 52"/>
          <p:cNvSpPr txBox="1">
            <a:spLocks noChangeArrowheads="1"/>
          </p:cNvSpPr>
          <p:nvPr/>
        </p:nvSpPr>
        <p:spPr bwMode="auto">
          <a:xfrm>
            <a:off x="7907338" y="4953000"/>
            <a:ext cx="1008062" cy="708025"/>
          </a:xfrm>
          <a:prstGeom prst="rect">
            <a:avLst/>
          </a:prstGeom>
          <a:noFill/>
          <a:ln w="9525">
            <a:noFill/>
            <a:miter lim="800000"/>
            <a:headEnd/>
            <a:tailEnd/>
          </a:ln>
        </p:spPr>
        <p:txBody>
          <a:bodyPr>
            <a:prstTxWarp prst="textNoShape">
              <a:avLst/>
            </a:prstTxWarp>
            <a:spAutoFit/>
          </a:bodyPr>
          <a:lstStyle/>
          <a:p>
            <a:r>
              <a:rPr lang="en-US" altLang="ja-JP" sz="2000"/>
              <a:t>Ground Surface</a:t>
            </a:r>
            <a:endParaRPr lang="ja-JP" altLang="en-US" sz="2000"/>
          </a:p>
        </p:txBody>
      </p:sp>
      <p:sp>
        <p:nvSpPr>
          <p:cNvPr id="84" name="正方形/長方形 83"/>
          <p:cNvSpPr/>
          <p:nvPr/>
        </p:nvSpPr>
        <p:spPr>
          <a:xfrm>
            <a:off x="0" y="3581400"/>
            <a:ext cx="9144000" cy="3048000"/>
          </a:xfrm>
          <a:prstGeom prst="rect">
            <a:avLst/>
          </a:prstGeom>
          <a:noFill/>
          <a:ln w="889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aist-1">
  <a:themeElements>
    <a:clrScheme name="aist-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1">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aist-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aist-1.pot</Template>
  <TotalTime>32526</TotalTime>
  <Words>3110</Words>
  <Application>Microsoft Macintosh PowerPoint</Application>
  <PresentationFormat>画面に合わせる (4:3)</PresentationFormat>
  <Paragraphs>525</Paragraphs>
  <Slides>37</Slides>
  <Notes>11</Notes>
  <HiddenSlides>0</HiddenSlides>
  <MMClips>0</MMClips>
  <ScaleCrop>false</ScaleCrop>
  <HeadingPairs>
    <vt:vector size="6" baseType="variant">
      <vt:variant>
        <vt:lpstr>デザイン テンプレート</vt:lpstr>
      </vt:variant>
      <vt:variant>
        <vt:i4>1</vt:i4>
      </vt:variant>
      <vt:variant>
        <vt:lpstr>埋め込まれた OLE サーバー</vt:lpstr>
      </vt:variant>
      <vt:variant>
        <vt:i4>1</vt:i4>
      </vt:variant>
      <vt:variant>
        <vt:lpstr>スライド タイトル</vt:lpstr>
      </vt:variant>
      <vt:variant>
        <vt:i4>37</vt:i4>
      </vt:variant>
    </vt:vector>
  </HeadingPairs>
  <TitlesOfParts>
    <vt:vector size="39" baseType="lpstr">
      <vt:lpstr>aist-1</vt:lpstr>
      <vt:lpstr>Image</vt:lpstr>
      <vt:lpstr>Calibration and validation for space-based optical sensors</vt:lpstr>
      <vt:lpstr>Outline</vt:lpstr>
      <vt:lpstr>Optical satellite sensors</vt:lpstr>
      <vt:lpstr>Background</vt:lpstr>
      <vt:lpstr>Calibration and validation (Cal/Val)</vt:lpstr>
      <vt:lpstr>Calibration</vt:lpstr>
      <vt:lpstr>On-board calibration</vt:lpstr>
      <vt:lpstr>Vicarious calibration and Cross calibration</vt:lpstr>
      <vt:lpstr>Validation</vt:lpstr>
      <vt:lpstr>Various surface reflectances</vt:lpstr>
      <vt:lpstr>Satellite-based and ground-measured reflectance</vt:lpstr>
      <vt:lpstr>スライド 12</vt:lpstr>
      <vt:lpstr>Atmospheric Correction</vt:lpstr>
      <vt:lpstr>Validation for radiometric and atmospheric corrections</vt:lpstr>
      <vt:lpstr>Vegetation indices (VIs)</vt:lpstr>
      <vt:lpstr>MOD17/MYD17</vt:lpstr>
      <vt:lpstr>The comparison between MODIS EVI and ASTER EVIC images</vt:lpstr>
      <vt:lpstr>スライド 18</vt:lpstr>
      <vt:lpstr>スライド 19</vt:lpstr>
      <vt:lpstr>スライド 20</vt:lpstr>
      <vt:lpstr> GPP validation tool by using OGC System Framework</vt:lpstr>
      <vt:lpstr>Summary</vt:lpstr>
      <vt:lpstr>Thank you for your attention.</vt:lpstr>
      <vt:lpstr>Backup slides</vt:lpstr>
      <vt:lpstr>スライド 25</vt:lpstr>
      <vt:lpstr>スライド 26</vt:lpstr>
      <vt:lpstr>CEOS Reference Standard Test Sites</vt:lpstr>
      <vt:lpstr>ASTER and MODIS Relative Spectral Response</vt:lpstr>
      <vt:lpstr>Validation for ASTER Geolocation</vt:lpstr>
      <vt:lpstr>GEO Grid portal</vt:lpstr>
      <vt:lpstr>Validation for radiometric and atmospheric corrections</vt:lpstr>
      <vt:lpstr>Atmospheric Correction (Cont’d.)</vt:lpstr>
      <vt:lpstr>L1 -&gt; L2 -&gt; Higher Level</vt:lpstr>
      <vt:lpstr>Validation Process Work Flow</vt:lpstr>
      <vt:lpstr>背景</vt:lpstr>
      <vt:lpstr>ツールを作るにあたって</vt:lpstr>
      <vt:lpstr>OGC標準規格</vt:lpstr>
    </vt:vector>
  </TitlesOfParts>
  <Company>産業技術総合研究所</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地球環境変動把握のための 衛星データの役割とは</dc:title>
  <dc:creator>山本浩万</dc:creator>
  <cp:lastModifiedBy>YAMAMOTO Hirokazu</cp:lastModifiedBy>
  <cp:revision>219</cp:revision>
  <cp:lastPrinted>2010-04-22T10:36:02Z</cp:lastPrinted>
  <dcterms:created xsi:type="dcterms:W3CDTF">2011-10-14T09:49:20Z</dcterms:created>
  <dcterms:modified xsi:type="dcterms:W3CDTF">2011-10-17T03:51:05Z</dcterms:modified>
</cp:coreProperties>
</file>